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7053250" cy="10180625"/>
  <p:embeddedFontLst>
    <p:embeddedFont>
      <p:font typeface="Overlock"/>
      <p:regular r:id="rId27"/>
      <p:bold r:id="rId28"/>
      <p:italic r:id="rId29"/>
      <p:boldItalic r:id="rId30"/>
    </p:embeddedFont>
    <p:embeddedFont>
      <p:font typeface="Play"/>
      <p:regular r:id="rId31"/>
      <p:bold r:id="rId32"/>
    </p:embeddedFont>
    <p:embeddedFont>
      <p:font typeface="Tahoma"/>
      <p:regular r:id="rId33"/>
      <p:bold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jvdbTm+8HXNJEH1tdeypBgpHtk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E50F21-0610-4005-952F-07024E8C3B02}">
  <a:tblStyle styleId="{45E50F21-0610-4005-952F-07024E8C3B0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verlock-bold.fntdata"/><Relationship Id="rId27" Type="http://schemas.openxmlformats.org/officeDocument/2006/relationships/font" Target="fonts/Overlock-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verlock-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regular.fntdata"/><Relationship Id="rId30" Type="http://schemas.openxmlformats.org/officeDocument/2006/relationships/font" Target="fonts/Overlock-boldItalic.fntdata"/><Relationship Id="rId11" Type="http://schemas.openxmlformats.org/officeDocument/2006/relationships/slide" Target="slides/slide5.xml"/><Relationship Id="rId33" Type="http://schemas.openxmlformats.org/officeDocument/2006/relationships/font" Target="fonts/Tahoma-regular.fntdata"/><Relationship Id="rId10" Type="http://schemas.openxmlformats.org/officeDocument/2006/relationships/slide" Target="slides/slide4.xml"/><Relationship Id="rId32" Type="http://schemas.openxmlformats.org/officeDocument/2006/relationships/font" Target="fonts/Play-bold.fntdata"/><Relationship Id="rId13" Type="http://schemas.openxmlformats.org/officeDocument/2006/relationships/slide" Target="slides/slide7.xml"/><Relationship Id="rId35" Type="http://schemas.openxmlformats.org/officeDocument/2006/relationships/font" Target="fonts/CenturyGothic-regular.fntdata"/><Relationship Id="rId12" Type="http://schemas.openxmlformats.org/officeDocument/2006/relationships/slide" Target="slides/slide6.xml"/><Relationship Id="rId34" Type="http://schemas.openxmlformats.org/officeDocument/2006/relationships/font" Target="fonts/Tahoma-bold.fntdata"/><Relationship Id="rId15" Type="http://schemas.openxmlformats.org/officeDocument/2006/relationships/slide" Target="slides/slide9.xml"/><Relationship Id="rId37" Type="http://schemas.openxmlformats.org/officeDocument/2006/relationships/font" Target="fonts/CenturyGothic-italic.fntdata"/><Relationship Id="rId14" Type="http://schemas.openxmlformats.org/officeDocument/2006/relationships/slide" Target="slides/slide8.xml"/><Relationship Id="rId36" Type="http://schemas.openxmlformats.org/officeDocument/2006/relationships/font" Target="fonts/CenturyGothic-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CenturyGothic-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5325" y="4835775"/>
            <a:ext cx="5642600" cy="4581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705325" y="4835775"/>
            <a:ext cx="5642600" cy="4581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1175775" y="763525"/>
            <a:ext cx="4702400" cy="3817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cxnSp>
        <p:nvCxnSpPr>
          <p:cNvPr id="18" name="Google Shape;18;p22"/>
          <p:cNvCxnSpPr/>
          <p:nvPr/>
        </p:nvCxnSpPr>
        <p:spPr>
          <a:xfrm flipH="1">
            <a:off x="8228013" y="7938"/>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19" name="Google Shape;19;p22"/>
          <p:cNvCxnSpPr/>
          <p:nvPr/>
        </p:nvCxnSpPr>
        <p:spPr>
          <a:xfrm flipH="1">
            <a:off x="6108700" y="92075"/>
            <a:ext cx="6080125" cy="6080125"/>
          </a:xfrm>
          <a:prstGeom prst="straightConnector1">
            <a:avLst/>
          </a:prstGeom>
          <a:noFill/>
          <a:ln cap="flat" cmpd="sng" w="12700">
            <a:solidFill>
              <a:schemeClr val="lt1"/>
            </a:solidFill>
            <a:prstDash val="solid"/>
            <a:round/>
            <a:headEnd len="sm" w="sm" type="none"/>
            <a:tailEnd len="sm" w="sm" type="none"/>
          </a:ln>
        </p:spPr>
      </p:cxnSp>
      <p:cxnSp>
        <p:nvCxnSpPr>
          <p:cNvPr id="20" name="Google Shape;20;p22"/>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21" name="Google Shape;21;p22"/>
          <p:cNvCxnSpPr/>
          <p:nvPr/>
        </p:nvCxnSpPr>
        <p:spPr>
          <a:xfrm flipH="1">
            <a:off x="7335838" y="31750"/>
            <a:ext cx="4852987" cy="4852988"/>
          </a:xfrm>
          <a:prstGeom prst="straightConnector1">
            <a:avLst/>
          </a:prstGeom>
          <a:noFill/>
          <a:ln cap="flat" cmpd="sng" w="31750">
            <a:solidFill>
              <a:schemeClr val="lt1"/>
            </a:solidFill>
            <a:prstDash val="solid"/>
            <a:round/>
            <a:headEnd len="sm" w="sm" type="none"/>
            <a:tailEnd len="sm" w="sm" type="none"/>
          </a:ln>
        </p:spPr>
      </p:cxnSp>
      <p:cxnSp>
        <p:nvCxnSpPr>
          <p:cNvPr id="22" name="Google Shape;22;p22"/>
          <p:cNvCxnSpPr/>
          <p:nvPr/>
        </p:nvCxnSpPr>
        <p:spPr>
          <a:xfrm flipH="1">
            <a:off x="7845425" y="609600"/>
            <a:ext cx="4343400" cy="4343400"/>
          </a:xfrm>
          <a:prstGeom prst="straightConnector1">
            <a:avLst/>
          </a:prstGeom>
          <a:noFill/>
          <a:ln cap="flat" cmpd="sng" w="31750">
            <a:solidFill>
              <a:schemeClr val="lt1"/>
            </a:solidFill>
            <a:prstDash val="solid"/>
            <a:round/>
            <a:headEnd len="sm" w="sm" type="none"/>
            <a:tailEnd len="sm" w="sm" type="none"/>
          </a:ln>
        </p:spPr>
      </p:cxnSp>
      <p:sp>
        <p:nvSpPr>
          <p:cNvPr id="23" name="Google Shape;23;p22"/>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5" name="Google Shape;25;p22"/>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31"/>
          <p:cNvSpPr txBox="1"/>
          <p:nvPr>
            <p:ph type="title"/>
          </p:nvPr>
        </p:nvSpPr>
        <p:spPr>
          <a:xfrm>
            <a:off x="684213" y="4487863"/>
            <a:ext cx="8534400" cy="150653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1"/>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2" name="Google Shape;82;p31"/>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83" name="Google Shape;83;p31"/>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sp>
        <p:nvSpPr>
          <p:cNvPr id="87" name="Google Shape;87;p32"/>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89" name="Google Shape;89;p32"/>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2"/>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2"/>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2" name="Shape 92"/>
        <p:cNvGrpSpPr/>
        <p:nvPr/>
      </p:nvGrpSpPr>
      <p:grpSpPr>
        <a:xfrm>
          <a:off x="0" y="0"/>
          <a:ext cx="0" cy="0"/>
          <a:chOff x="0" y="0"/>
          <a:chExt cx="0" cy="0"/>
        </a:xfrm>
      </p:grpSpPr>
      <p:sp>
        <p:nvSpPr>
          <p:cNvPr id="93" name="Google Shape;93;p33"/>
          <p:cNvSpPr txBox="1"/>
          <p:nvPr/>
        </p:nvSpPr>
        <p:spPr>
          <a:xfrm>
            <a:off x="531813" y="812800"/>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lt1"/>
                </a:solidFill>
                <a:latin typeface="Century Gothic"/>
                <a:ea typeface="Century Gothic"/>
                <a:cs typeface="Century Gothic"/>
                <a:sym typeface="Century Gothic"/>
              </a:rPr>
              <a:t>“</a:t>
            </a:r>
            <a:endParaRPr/>
          </a:p>
        </p:txBody>
      </p:sp>
      <p:sp>
        <p:nvSpPr>
          <p:cNvPr id="94" name="Google Shape;94;p33"/>
          <p:cNvSpPr txBox="1"/>
          <p:nvPr/>
        </p:nvSpPr>
        <p:spPr>
          <a:xfrm>
            <a:off x="10285413" y="2768600"/>
            <a:ext cx="609600" cy="5842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8000" u="none" cap="none" strike="noStrike">
                <a:solidFill>
                  <a:schemeClr val="lt1"/>
                </a:solidFill>
                <a:latin typeface="Century Gothic"/>
                <a:ea typeface="Century Gothic"/>
                <a:cs typeface="Century Gothic"/>
                <a:sym typeface="Century Gothic"/>
              </a:rPr>
              <a:t>”</a:t>
            </a:r>
            <a:endParaRPr/>
          </a:p>
        </p:txBody>
      </p:sp>
      <p:sp>
        <p:nvSpPr>
          <p:cNvPr id="95" name="Google Shape;95;p33"/>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3"/>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7" name="Google Shape;97;p33"/>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8" name="Google Shape;98;p33"/>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3"/>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3"/>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sp>
        <p:nvSpPr>
          <p:cNvPr id="102" name="Google Shape;102;p34"/>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4"/>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4" name="Google Shape;104;p34"/>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4"/>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4"/>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7" name="Shape 107"/>
        <p:cNvGrpSpPr/>
        <p:nvPr/>
      </p:nvGrpSpPr>
      <p:grpSpPr>
        <a:xfrm>
          <a:off x="0" y="0"/>
          <a:ext cx="0" cy="0"/>
          <a:chOff x="0" y="0"/>
          <a:chExt cx="0" cy="0"/>
        </a:xfrm>
      </p:grpSpPr>
      <p:sp>
        <p:nvSpPr>
          <p:cNvPr id="108" name="Google Shape;108;p35"/>
          <p:cNvSpPr txBox="1"/>
          <p:nvPr/>
        </p:nvSpPr>
        <p:spPr>
          <a:xfrm>
            <a:off x="531813" y="812800"/>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lt1"/>
                </a:solidFill>
                <a:latin typeface="Century Gothic"/>
                <a:ea typeface="Century Gothic"/>
                <a:cs typeface="Century Gothic"/>
                <a:sym typeface="Century Gothic"/>
              </a:rPr>
              <a:t>“</a:t>
            </a:r>
            <a:endParaRPr/>
          </a:p>
        </p:txBody>
      </p:sp>
      <p:sp>
        <p:nvSpPr>
          <p:cNvPr id="109" name="Google Shape;109;p35"/>
          <p:cNvSpPr txBox="1"/>
          <p:nvPr/>
        </p:nvSpPr>
        <p:spPr>
          <a:xfrm>
            <a:off x="10285413" y="2768600"/>
            <a:ext cx="609600" cy="5842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8000" u="none" cap="none" strike="noStrike">
                <a:solidFill>
                  <a:schemeClr val="lt1"/>
                </a:solidFill>
                <a:latin typeface="Century Gothic"/>
                <a:ea typeface="Century Gothic"/>
                <a:cs typeface="Century Gothic"/>
                <a:sym typeface="Century Gothic"/>
              </a:rPr>
              <a:t>”</a:t>
            </a:r>
            <a:endParaRPr/>
          </a:p>
        </p:txBody>
      </p:sp>
      <p:sp>
        <p:nvSpPr>
          <p:cNvPr id="110" name="Google Shape;110;p35"/>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5"/>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2" name="Google Shape;112;p35"/>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3" name="Google Shape;113;p35"/>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5"/>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5"/>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6" name="Shape 116"/>
        <p:cNvGrpSpPr/>
        <p:nvPr/>
      </p:nvGrpSpPr>
      <p:grpSpPr>
        <a:xfrm>
          <a:off x="0" y="0"/>
          <a:ext cx="0" cy="0"/>
          <a:chOff x="0" y="0"/>
          <a:chExt cx="0" cy="0"/>
        </a:xfrm>
      </p:grpSpPr>
      <p:sp>
        <p:nvSpPr>
          <p:cNvPr id="117" name="Google Shape;117;p36"/>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6"/>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9" name="Google Shape;119;p36"/>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0" name="Google Shape;120;p36"/>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6"/>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6"/>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3" name="Shape 123"/>
        <p:cNvGrpSpPr/>
        <p:nvPr/>
      </p:nvGrpSpPr>
      <p:grpSpPr>
        <a:xfrm>
          <a:off x="0" y="0"/>
          <a:ext cx="0" cy="0"/>
          <a:chOff x="0" y="0"/>
          <a:chExt cx="0" cy="0"/>
        </a:xfrm>
      </p:grpSpPr>
      <p:sp>
        <p:nvSpPr>
          <p:cNvPr id="124" name="Google Shape;124;p37"/>
          <p:cNvSpPr txBox="1"/>
          <p:nvPr>
            <p:ph type="title"/>
          </p:nvPr>
        </p:nvSpPr>
        <p:spPr>
          <a:xfrm>
            <a:off x="684213" y="4487863"/>
            <a:ext cx="8534400" cy="150653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7"/>
          <p:cNvSpPr txBox="1"/>
          <p:nvPr>
            <p:ph idx="1" type="body"/>
          </p:nvPr>
        </p:nvSpPr>
        <p:spPr>
          <a:xfrm rot="5400000">
            <a:off x="3144044" y="-1774031"/>
            <a:ext cx="3614738" cy="85344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6" name="Google Shape;126;p37"/>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7"/>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7"/>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p38"/>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8"/>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2" name="Google Shape;132;p38"/>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8"/>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8"/>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23"/>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24"/>
          <p:cNvSpPr txBox="1"/>
          <p:nvPr>
            <p:ph type="title"/>
          </p:nvPr>
        </p:nvSpPr>
        <p:spPr>
          <a:xfrm>
            <a:off x="684213" y="4487863"/>
            <a:ext cx="8534400" cy="150653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 type="body"/>
          </p:nvPr>
        </p:nvSpPr>
        <p:spPr>
          <a:xfrm>
            <a:off x="684213" y="685800"/>
            <a:ext cx="8534400" cy="3614738"/>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5" name="Google Shape;35;p24"/>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25"/>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1" name="Google Shape;41;p25"/>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26"/>
          <p:cNvSpPr txBox="1"/>
          <p:nvPr>
            <p:ph type="title"/>
          </p:nvPr>
        </p:nvSpPr>
        <p:spPr>
          <a:xfrm>
            <a:off x="684213" y="4487863"/>
            <a:ext cx="8534400" cy="150653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7" name="Google Shape;47;p26"/>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8" name="Google Shape;48;p26"/>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7"/>
          <p:cNvSpPr txBox="1"/>
          <p:nvPr>
            <p:ph type="title"/>
          </p:nvPr>
        </p:nvSpPr>
        <p:spPr>
          <a:xfrm>
            <a:off x="684213" y="4487863"/>
            <a:ext cx="8534400" cy="150653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4" name="Google Shape;54;p27"/>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5" name="Google Shape;55;p27"/>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6" name="Google Shape;56;p27"/>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7" name="Google Shape;57;p27"/>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8"/>
          <p:cNvSpPr txBox="1"/>
          <p:nvPr>
            <p:ph type="title"/>
          </p:nvPr>
        </p:nvSpPr>
        <p:spPr>
          <a:xfrm>
            <a:off x="684213" y="4487863"/>
            <a:ext cx="8534400" cy="150653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8"/>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8" name="Google Shape;68;p29"/>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69" name="Google Shape;69;p29"/>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0"/>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5" name="Google Shape;75;p30"/>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6" name="Google Shape;76;p30"/>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4D4EF"/>
            </a:gs>
            <a:gs pos="10001">
              <a:srgbClr val="64D4EF"/>
            </a:gs>
            <a:gs pos="100000">
              <a:srgbClr val="06588E"/>
            </a:gs>
          </a:gsLst>
          <a:lin ang="6120000" scaled="0"/>
        </a:gradFill>
      </p:bgPr>
    </p:bg>
    <p:spTree>
      <p:nvGrpSpPr>
        <p:cNvPr id="5" name="Shape 5"/>
        <p:cNvGrpSpPr/>
        <p:nvPr/>
      </p:nvGrpSpPr>
      <p:grpSpPr>
        <a:xfrm>
          <a:off x="0" y="0"/>
          <a:ext cx="0" cy="0"/>
          <a:chOff x="0" y="0"/>
          <a:chExt cx="0" cy="0"/>
        </a:xfrm>
      </p:grpSpPr>
      <p:grpSp>
        <p:nvGrpSpPr>
          <p:cNvPr id="6" name="Google Shape;6;p21"/>
          <p:cNvGrpSpPr/>
          <p:nvPr/>
        </p:nvGrpSpPr>
        <p:grpSpPr>
          <a:xfrm>
            <a:off x="9207500" y="2963863"/>
            <a:ext cx="2981325" cy="3208337"/>
            <a:chOff x="9206969" y="2963333"/>
            <a:chExt cx="2981858" cy="3208867"/>
          </a:xfrm>
        </p:grpSpPr>
        <p:cxnSp>
          <p:nvCxnSpPr>
            <p:cNvPr id="7" name="Google Shape;7;p21"/>
            <p:cNvCxnSpPr/>
            <p:nvPr/>
          </p:nvCxnSpPr>
          <p:spPr>
            <a:xfrm flipH="1">
              <a:off x="11275852" y="2963333"/>
              <a:ext cx="912975" cy="912963"/>
            </a:xfrm>
            <a:prstGeom prst="straightConnector1">
              <a:avLst/>
            </a:prstGeom>
            <a:noFill/>
            <a:ln cap="flat" cmpd="sng" w="9525">
              <a:solidFill>
                <a:schemeClr val="lt1"/>
              </a:solidFill>
              <a:prstDash val="solid"/>
              <a:round/>
              <a:headEnd len="sm" w="sm" type="none"/>
              <a:tailEnd len="sm" w="sm" type="none"/>
            </a:ln>
          </p:spPr>
        </p:cxnSp>
        <p:cxnSp>
          <p:nvCxnSpPr>
            <p:cNvPr id="8" name="Google Shape;8;p21"/>
            <p:cNvCxnSpPr/>
            <p:nvPr/>
          </p:nvCxnSpPr>
          <p:spPr>
            <a:xfrm flipH="1">
              <a:off x="9206969" y="3190383"/>
              <a:ext cx="2981858" cy="2981817"/>
            </a:xfrm>
            <a:prstGeom prst="straightConnector1">
              <a:avLst/>
            </a:prstGeom>
            <a:noFill/>
            <a:ln cap="flat" cmpd="sng" w="9525">
              <a:solidFill>
                <a:schemeClr val="lt1"/>
              </a:solidFill>
              <a:prstDash val="solid"/>
              <a:round/>
              <a:headEnd len="sm" w="sm" type="none"/>
              <a:tailEnd len="sm" w="sm" type="none"/>
            </a:ln>
          </p:spPr>
        </p:cxnSp>
        <p:cxnSp>
          <p:nvCxnSpPr>
            <p:cNvPr id="9" name="Google Shape;9;p21"/>
            <p:cNvCxnSpPr/>
            <p:nvPr/>
          </p:nvCxnSpPr>
          <p:spPr>
            <a:xfrm flipH="1">
              <a:off x="10293013" y="3285648"/>
              <a:ext cx="1895814" cy="1895788"/>
            </a:xfrm>
            <a:prstGeom prst="straightConnector1">
              <a:avLst/>
            </a:prstGeom>
            <a:noFill/>
            <a:ln cap="flat" cmpd="sng" w="9525">
              <a:solidFill>
                <a:schemeClr val="lt1"/>
              </a:solidFill>
              <a:prstDash val="solid"/>
              <a:round/>
              <a:headEnd len="sm" w="sm" type="none"/>
              <a:tailEnd len="sm" w="sm" type="none"/>
            </a:ln>
          </p:spPr>
        </p:cxnSp>
        <p:cxnSp>
          <p:nvCxnSpPr>
            <p:cNvPr id="10" name="Google Shape;10;p21"/>
            <p:cNvCxnSpPr/>
            <p:nvPr/>
          </p:nvCxnSpPr>
          <p:spPr>
            <a:xfrm flipH="1">
              <a:off x="10443853" y="3131636"/>
              <a:ext cx="1744974" cy="1744950"/>
            </a:xfrm>
            <a:prstGeom prst="straightConnector1">
              <a:avLst/>
            </a:prstGeom>
            <a:noFill/>
            <a:ln cap="flat" cmpd="sng" w="28575">
              <a:solidFill>
                <a:schemeClr val="lt1"/>
              </a:solidFill>
              <a:prstDash val="solid"/>
              <a:round/>
              <a:headEnd len="sm" w="sm" type="none"/>
              <a:tailEnd len="sm" w="sm" type="none"/>
            </a:ln>
          </p:spPr>
        </p:cxnSp>
        <p:cxnSp>
          <p:nvCxnSpPr>
            <p:cNvPr id="11" name="Google Shape;11;p21"/>
            <p:cNvCxnSpPr/>
            <p:nvPr/>
          </p:nvCxnSpPr>
          <p:spPr>
            <a:xfrm flipH="1">
              <a:off x="10918600" y="3682589"/>
              <a:ext cx="1270227" cy="1270210"/>
            </a:xfrm>
            <a:prstGeom prst="straightConnector1">
              <a:avLst/>
            </a:prstGeom>
            <a:noFill/>
            <a:ln cap="flat" cmpd="sng" w="28575">
              <a:solidFill>
                <a:schemeClr val="lt1"/>
              </a:solidFill>
              <a:prstDash val="solid"/>
              <a:round/>
              <a:headEnd len="sm" w="sm" type="none"/>
              <a:tailEnd len="sm" w="sm" type="none"/>
            </a:ln>
          </p:spPr>
        </p:cxnSp>
      </p:grpSp>
      <p:sp>
        <p:nvSpPr>
          <p:cNvPr id="12" name="Google Shape;12;p21"/>
          <p:cNvSpPr txBox="1"/>
          <p:nvPr>
            <p:ph type="title"/>
          </p:nvPr>
        </p:nvSpPr>
        <p:spPr>
          <a:xfrm>
            <a:off x="684213" y="4487863"/>
            <a:ext cx="8534400" cy="150653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36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36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36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36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21"/>
          <p:cNvSpPr txBox="1"/>
          <p:nvPr>
            <p:ph idx="1" type="body"/>
          </p:nvPr>
        </p:nvSpPr>
        <p:spPr>
          <a:xfrm>
            <a:off x="684213" y="685800"/>
            <a:ext cx="8534400" cy="3614738"/>
          </a:xfrm>
          <a:prstGeom prst="rect">
            <a:avLst/>
          </a:prstGeom>
          <a:noFill/>
          <a:ln>
            <a:noFill/>
          </a:ln>
        </p:spPr>
        <p:txBody>
          <a:bodyPr anchorCtr="0" anchor="ctr" bIns="45700" lIns="91425" spcFirstLastPara="1" rIns="91425" wrap="square" tIns="45700">
            <a:no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9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9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9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4" name="Google Shape;14;p21"/>
          <p:cNvSpPr txBox="1"/>
          <p:nvPr>
            <p:ph idx="10" type="dt"/>
          </p:nvPr>
        </p:nvSpPr>
        <p:spPr>
          <a:xfrm>
            <a:off x="9904413"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21"/>
          <p:cNvSpPr txBox="1"/>
          <p:nvPr>
            <p:ph idx="11" type="ftr"/>
          </p:nvPr>
        </p:nvSpPr>
        <p:spPr>
          <a:xfrm>
            <a:off x="684213"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21"/>
          <p:cNvSpPr txBox="1"/>
          <p:nvPr>
            <p:ph idx="12" type="sldNum"/>
          </p:nvPr>
        </p:nvSpPr>
        <p:spPr>
          <a:xfrm>
            <a:off x="10363200" y="5578475"/>
            <a:ext cx="1143000"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1pPr>
            <a:lvl2pPr indent="0" lvl="1"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2pPr>
            <a:lvl3pPr indent="0" lvl="2"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3pPr>
            <a:lvl4pPr indent="0" lvl="3"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4pPr>
            <a:lvl5pPr indent="0" lvl="4"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5pPr>
            <a:lvl6pPr indent="0" lvl="5"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6pPr>
            <a:lvl7pPr indent="0" lvl="6"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7pPr>
            <a:lvl8pPr indent="0" lvl="7"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8pPr>
            <a:lvl9pPr indent="0" lvl="8" marL="0" marR="0" rtl="0" algn="r">
              <a:spcBef>
                <a:spcPts val="0"/>
              </a:spcBef>
              <a:spcAft>
                <a:spcPts val="0"/>
              </a:spcAft>
              <a:buNone/>
              <a:defRPr b="0" i="0" sz="32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hyperlink" Target="https://www.cgpbooks.co.uk/Student/books_ks2_maths" TargetMode="External"/><Relationship Id="rId5" Type="http://schemas.openxmlformats.org/officeDocument/2006/relationships/hyperlink" Target="https://shop.scholastic.co.uk/products/10181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
          <p:cNvSpPr txBox="1"/>
          <p:nvPr>
            <p:ph type="ctrTitle"/>
          </p:nvPr>
        </p:nvSpPr>
        <p:spPr>
          <a:xfrm>
            <a:off x="684213" y="685800"/>
            <a:ext cx="8001000" cy="2971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GB" sz="9600">
                <a:solidFill>
                  <a:schemeClr val="dk1"/>
                </a:solidFill>
                <a:latin typeface="Overlock"/>
                <a:ea typeface="Overlock"/>
                <a:cs typeface="Overlock"/>
                <a:sym typeface="Overlock"/>
              </a:rPr>
              <a:t>YEAR 6 SATS</a:t>
            </a:r>
            <a:endParaRPr/>
          </a:p>
        </p:txBody>
      </p:sp>
      <p:pic>
        <p:nvPicPr>
          <p:cNvPr descr="C:\Users\Sharon.HEAD-PC\Desktop\oswald owl 1a.png" id="140" name="Google Shape;140;p1"/>
          <p:cNvPicPr preferRelativeResize="0"/>
          <p:nvPr/>
        </p:nvPicPr>
        <p:blipFill rotWithShape="1">
          <a:blip r:embed="rId3">
            <a:alphaModFix/>
          </a:blip>
          <a:srcRect b="0" l="0" r="0" t="0"/>
          <a:stretch/>
        </p:blipFill>
        <p:spPr>
          <a:xfrm>
            <a:off x="9639300" y="4456113"/>
            <a:ext cx="1778000" cy="16525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nvSpPr>
        <p:spPr>
          <a:xfrm>
            <a:off x="906463" y="436563"/>
            <a:ext cx="10620375" cy="6356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Maths</a:t>
            </a:r>
            <a:endParaRPr/>
          </a:p>
          <a:p>
            <a:pPr indent="0" lvl="0" marL="0" marR="0" rtl="0" algn="l">
              <a:spcBef>
                <a:spcPts val="0"/>
              </a:spcBef>
              <a:spcAft>
                <a:spcPts val="0"/>
              </a:spcAft>
              <a:buNone/>
            </a:pPr>
            <a:r>
              <a:t/>
            </a:r>
            <a:endParaRPr b="0" i="0" sz="11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2400" u="none" cap="none" strike="noStrike">
                <a:solidFill>
                  <a:schemeClr val="dk1"/>
                </a:solidFill>
                <a:latin typeface="Tahoma"/>
                <a:ea typeface="Tahoma"/>
                <a:cs typeface="Tahoma"/>
                <a:sym typeface="Tahoma"/>
              </a:rPr>
              <a:t>Children will sit three papers in maths:</a:t>
            </a:r>
            <a:endParaRPr/>
          </a:p>
          <a:p>
            <a:pPr indent="-342900" lvl="0" marL="342900" marR="0" rtl="0" algn="l">
              <a:spcBef>
                <a:spcPts val="0"/>
              </a:spcBef>
              <a:spcAft>
                <a:spcPts val="0"/>
              </a:spcAft>
              <a:buClr>
                <a:schemeClr val="dk1"/>
              </a:buClr>
              <a:buSzPts val="2400"/>
              <a:buFont typeface="Arial"/>
              <a:buChar char="•"/>
            </a:pPr>
            <a:r>
              <a:rPr b="0" i="0" lang="en-GB" sz="2400" u="none" cap="none" strike="noStrike">
                <a:solidFill>
                  <a:schemeClr val="dk1"/>
                </a:solidFill>
                <a:latin typeface="Tahoma"/>
                <a:ea typeface="Tahoma"/>
                <a:cs typeface="Tahoma"/>
                <a:sym typeface="Tahoma"/>
              </a:rPr>
              <a:t>Paper 1: </a:t>
            </a:r>
            <a:r>
              <a:rPr b="1" i="0" lang="en-GB" sz="2400" u="none" cap="none" strike="noStrike">
                <a:solidFill>
                  <a:schemeClr val="dk1"/>
                </a:solidFill>
                <a:latin typeface="Tahoma"/>
                <a:ea typeface="Tahoma"/>
                <a:cs typeface="Tahoma"/>
                <a:sym typeface="Tahoma"/>
              </a:rPr>
              <a:t>Arithmetic</a:t>
            </a:r>
            <a:r>
              <a:rPr b="0" i="0" lang="en-GB" sz="2400" u="none" cap="none" strike="noStrike">
                <a:solidFill>
                  <a:schemeClr val="dk1"/>
                </a:solidFill>
                <a:latin typeface="Tahoma"/>
                <a:ea typeface="Tahoma"/>
                <a:cs typeface="Tahoma"/>
                <a:sym typeface="Tahoma"/>
              </a:rPr>
              <a:t>, 30 minutes</a:t>
            </a:r>
            <a:endParaRPr/>
          </a:p>
          <a:p>
            <a:pPr indent="-342900" lvl="0" marL="342900" marR="0" rtl="0" algn="l">
              <a:spcBef>
                <a:spcPts val="0"/>
              </a:spcBef>
              <a:spcAft>
                <a:spcPts val="0"/>
              </a:spcAft>
              <a:buClr>
                <a:schemeClr val="dk1"/>
              </a:buClr>
              <a:buSzPts val="2400"/>
              <a:buFont typeface="Arial"/>
              <a:buChar char="•"/>
            </a:pPr>
            <a:r>
              <a:rPr b="0" i="0" lang="en-GB" sz="2400" u="none" cap="none" strike="noStrike">
                <a:solidFill>
                  <a:schemeClr val="dk1"/>
                </a:solidFill>
                <a:latin typeface="Tahoma"/>
                <a:ea typeface="Tahoma"/>
                <a:cs typeface="Tahoma"/>
                <a:sym typeface="Tahoma"/>
              </a:rPr>
              <a:t>Papers 2 and 3: </a:t>
            </a:r>
            <a:r>
              <a:rPr b="1" i="0" lang="en-GB" sz="2400" u="none" cap="none" strike="noStrike">
                <a:solidFill>
                  <a:schemeClr val="dk1"/>
                </a:solidFill>
                <a:latin typeface="Tahoma"/>
                <a:ea typeface="Tahoma"/>
                <a:cs typeface="Tahoma"/>
                <a:sym typeface="Tahoma"/>
              </a:rPr>
              <a:t>Reasoning</a:t>
            </a:r>
            <a:r>
              <a:rPr b="0" i="0" lang="en-GB" sz="2400" u="none" cap="none" strike="noStrike">
                <a:solidFill>
                  <a:schemeClr val="dk1"/>
                </a:solidFill>
                <a:latin typeface="Tahoma"/>
                <a:ea typeface="Tahoma"/>
                <a:cs typeface="Tahoma"/>
                <a:sym typeface="Tahoma"/>
              </a:rPr>
              <a:t>, 40 minutes per paper</a:t>
            </a:r>
            <a:endParaRPr/>
          </a:p>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1" i="0" lang="en-GB" sz="2400" u="none" cap="none" strike="noStrike">
                <a:solidFill>
                  <a:schemeClr val="dk1"/>
                </a:solidFill>
                <a:latin typeface="Tahoma"/>
                <a:ea typeface="Tahoma"/>
                <a:cs typeface="Tahoma"/>
                <a:sym typeface="Tahoma"/>
              </a:rPr>
              <a:t>Paper 1 </a:t>
            </a:r>
            <a:r>
              <a:rPr b="0" i="0" lang="en-GB" sz="2400" u="none" cap="none" strike="noStrike">
                <a:solidFill>
                  <a:schemeClr val="dk1"/>
                </a:solidFill>
                <a:latin typeface="Tahoma"/>
                <a:ea typeface="Tahoma"/>
                <a:cs typeface="Tahoma"/>
                <a:sym typeface="Tahoma"/>
              </a:rPr>
              <a:t>will consist of fixed response questions, where children have to give the correct answer to calculations, including long multiplication, division, fractions and percentages.</a:t>
            </a:r>
            <a:endParaRPr/>
          </a:p>
          <a:p>
            <a:pPr indent="0" lvl="0" marL="0" marR="0" rtl="0" algn="l">
              <a:spcBef>
                <a:spcPts val="0"/>
              </a:spcBef>
              <a:spcAft>
                <a:spcPts val="0"/>
              </a:spcAft>
              <a:buNone/>
            </a:pPr>
            <a:r>
              <a:rPr b="1" i="0" lang="en-GB" sz="2400" u="none" cap="none" strike="noStrike">
                <a:solidFill>
                  <a:schemeClr val="dk1"/>
                </a:solidFill>
                <a:latin typeface="Tahoma"/>
                <a:ea typeface="Tahoma"/>
                <a:cs typeface="Tahoma"/>
                <a:sym typeface="Tahoma"/>
              </a:rPr>
              <a:t>Papers 2 and 3 </a:t>
            </a:r>
            <a:r>
              <a:rPr b="0" i="0" lang="en-GB" sz="2400" u="none" cap="none" strike="noStrike">
                <a:solidFill>
                  <a:schemeClr val="dk1"/>
                </a:solidFill>
                <a:latin typeface="Tahoma"/>
                <a:ea typeface="Tahoma"/>
                <a:cs typeface="Tahoma"/>
                <a:sym typeface="Tahoma"/>
              </a:rPr>
              <a:t>will involve a number of question types, including:</a:t>
            </a:r>
            <a:endParaRPr/>
          </a:p>
          <a:p>
            <a:pPr indent="-342900" lvl="0" marL="342900" marR="0" rtl="0" algn="l">
              <a:spcBef>
                <a:spcPts val="0"/>
              </a:spcBef>
              <a:spcAft>
                <a:spcPts val="0"/>
              </a:spcAft>
              <a:buClr>
                <a:schemeClr val="dk1"/>
              </a:buClr>
              <a:buSzPts val="2400"/>
              <a:buFont typeface="Noto Sans Symbols"/>
              <a:buChar char="⮚"/>
            </a:pPr>
            <a:r>
              <a:rPr b="0" i="0" lang="en-GB" sz="2400" u="none" cap="none" strike="noStrike">
                <a:solidFill>
                  <a:schemeClr val="dk1"/>
                </a:solidFill>
                <a:latin typeface="Tahoma"/>
                <a:ea typeface="Tahoma"/>
                <a:cs typeface="Tahoma"/>
                <a:sym typeface="Tahoma"/>
              </a:rPr>
              <a:t>Multiple choice</a:t>
            </a:r>
            <a:endParaRPr/>
          </a:p>
          <a:p>
            <a:pPr indent="-342900" lvl="0" marL="342900" marR="0" rtl="0" algn="l">
              <a:spcBef>
                <a:spcPts val="0"/>
              </a:spcBef>
              <a:spcAft>
                <a:spcPts val="0"/>
              </a:spcAft>
              <a:buClr>
                <a:schemeClr val="dk1"/>
              </a:buClr>
              <a:buSzPts val="2400"/>
              <a:buFont typeface="Noto Sans Symbols"/>
              <a:buChar char="⮚"/>
            </a:pPr>
            <a:r>
              <a:rPr b="0" i="0" lang="en-GB" sz="2400" u="none" cap="none" strike="noStrike">
                <a:solidFill>
                  <a:schemeClr val="dk1"/>
                </a:solidFill>
                <a:latin typeface="Tahoma"/>
                <a:ea typeface="Tahoma"/>
                <a:cs typeface="Tahoma"/>
                <a:sym typeface="Tahoma"/>
              </a:rPr>
              <a:t>True or false</a:t>
            </a:r>
            <a:endParaRPr/>
          </a:p>
          <a:p>
            <a:pPr indent="-342900" lvl="0" marL="342900" marR="0" rtl="0" algn="l">
              <a:spcBef>
                <a:spcPts val="0"/>
              </a:spcBef>
              <a:spcAft>
                <a:spcPts val="0"/>
              </a:spcAft>
              <a:buClr>
                <a:schemeClr val="dk1"/>
              </a:buClr>
              <a:buSzPts val="2400"/>
              <a:buFont typeface="Noto Sans Symbols"/>
              <a:buChar char="⮚"/>
            </a:pPr>
            <a:r>
              <a:rPr b="0" i="0" lang="en-GB" sz="2400" u="none" cap="none" strike="noStrike">
                <a:solidFill>
                  <a:schemeClr val="dk1"/>
                </a:solidFill>
                <a:latin typeface="Tahoma"/>
                <a:ea typeface="Tahoma"/>
                <a:cs typeface="Tahoma"/>
                <a:sym typeface="Tahoma"/>
              </a:rPr>
              <a:t>Constrained questions, e.g. giving the answer to a calculation, drawing a shape or completing a table or chart</a:t>
            </a:r>
            <a:endParaRPr/>
          </a:p>
          <a:p>
            <a:pPr indent="-342900" lvl="0" marL="342900" marR="0" rtl="0" algn="l">
              <a:spcBef>
                <a:spcPts val="0"/>
              </a:spcBef>
              <a:spcAft>
                <a:spcPts val="0"/>
              </a:spcAft>
              <a:buClr>
                <a:schemeClr val="dk1"/>
              </a:buClr>
              <a:buSzPts val="2400"/>
              <a:buFont typeface="Noto Sans Symbols"/>
              <a:buChar char="⮚"/>
            </a:pPr>
            <a:r>
              <a:rPr b="0" i="0" lang="en-GB" sz="2400" u="none" cap="none" strike="noStrike">
                <a:solidFill>
                  <a:schemeClr val="dk1"/>
                </a:solidFill>
                <a:latin typeface="Tahoma"/>
                <a:ea typeface="Tahoma"/>
                <a:cs typeface="Tahoma"/>
                <a:sym typeface="Tahoma"/>
              </a:rPr>
              <a:t>Less constrained questions, where children will have to explain their approach for solving a problem</a:t>
            </a:r>
            <a:endParaRPr/>
          </a:p>
          <a:p>
            <a:pPr indent="0" lvl="0" marL="0" marR="0" rtl="0" algn="l">
              <a:spcBef>
                <a:spcPts val="0"/>
              </a:spcBef>
              <a:spcAft>
                <a:spcPts val="0"/>
              </a:spcAft>
              <a:buNone/>
            </a:pPr>
            <a:r>
              <a:t/>
            </a:r>
            <a:endParaRPr b="0" i="0" sz="2000" u="none" cap="none" strike="noStrike">
              <a:solidFill>
                <a:schemeClr val="dk1"/>
              </a:solidFill>
              <a:latin typeface="Tahoma"/>
              <a:ea typeface="Tahoma"/>
              <a:cs typeface="Tahoma"/>
              <a:sym typeface="Tahoma"/>
            </a:endParaRPr>
          </a:p>
        </p:txBody>
      </p:sp>
      <p:pic>
        <p:nvPicPr>
          <p:cNvPr descr="C:\Users\Sharon.HEAD-PC\Desktop\oswald owl 1a.png" id="198" name="Google Shape;198;p10"/>
          <p:cNvPicPr preferRelativeResize="0"/>
          <p:nvPr/>
        </p:nvPicPr>
        <p:blipFill rotWithShape="1">
          <a:blip r:embed="rId3">
            <a:alphaModFix/>
          </a:blip>
          <a:srcRect b="0" l="0" r="0" t="0"/>
          <a:stretch/>
        </p:blipFill>
        <p:spPr>
          <a:xfrm>
            <a:off x="10709275" y="354013"/>
            <a:ext cx="1111250" cy="11033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p:nvPr/>
        </p:nvSpPr>
        <p:spPr>
          <a:xfrm>
            <a:off x="1890713" y="354013"/>
            <a:ext cx="8420100" cy="71596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4" name="Google Shape;204;p11"/>
          <p:cNvSpPr/>
          <p:nvPr/>
        </p:nvSpPr>
        <p:spPr>
          <a:xfrm>
            <a:off x="1931988" y="427038"/>
            <a:ext cx="3940175"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Sample Questions</a:t>
            </a:r>
            <a:endParaRPr/>
          </a:p>
        </p:txBody>
      </p:sp>
      <p:pic>
        <p:nvPicPr>
          <p:cNvPr id="205" name="Google Shape;205;p11"/>
          <p:cNvPicPr preferRelativeResize="0"/>
          <p:nvPr/>
        </p:nvPicPr>
        <p:blipFill rotWithShape="1">
          <a:blip r:embed="rId3">
            <a:alphaModFix/>
          </a:blip>
          <a:srcRect b="0" l="0" r="0" t="0"/>
          <a:stretch/>
        </p:blipFill>
        <p:spPr>
          <a:xfrm>
            <a:off x="10025063" y="6732588"/>
            <a:ext cx="582612" cy="84137"/>
          </a:xfrm>
          <a:prstGeom prst="rect">
            <a:avLst/>
          </a:prstGeom>
          <a:noFill/>
          <a:ln>
            <a:noFill/>
          </a:ln>
        </p:spPr>
      </p:pic>
      <p:sp>
        <p:nvSpPr>
          <p:cNvPr id="206" name="Google Shape;206;p11"/>
          <p:cNvSpPr/>
          <p:nvPr/>
        </p:nvSpPr>
        <p:spPr>
          <a:xfrm>
            <a:off x="1879600" y="1177925"/>
            <a:ext cx="8429625" cy="5329238"/>
          </a:xfrm>
          <a:prstGeom prst="rect">
            <a:avLst/>
          </a:prstGeom>
          <a:solidFill>
            <a:srgbClr val="C7F0FA"/>
          </a:solidFill>
          <a:ln>
            <a:noFill/>
          </a:ln>
        </p:spPr>
        <p:txBody>
          <a:bodyPr anchorCtr="0" anchor="t" bIns="216000" lIns="216000" spcFirstLastPara="1" rIns="216000" wrap="square" tIns="216000">
            <a:noAutofit/>
          </a:bodyPr>
          <a:lstStyle/>
          <a:p>
            <a:pPr indent="0" lvl="0" marL="93663" marR="0" rtl="0" algn="l">
              <a:spcBef>
                <a:spcPts val="0"/>
              </a:spcBef>
              <a:spcAft>
                <a:spcPts val="0"/>
              </a:spcAft>
              <a:buNone/>
            </a:pPr>
            <a:r>
              <a:rPr b="1" i="0" lang="en-GB" sz="2000" u="none" cap="none" strike="noStrike">
                <a:solidFill>
                  <a:schemeClr val="dk1"/>
                </a:solidFill>
                <a:latin typeface="Play"/>
                <a:ea typeface="Play"/>
                <a:cs typeface="Play"/>
                <a:sym typeface="Play"/>
              </a:rPr>
              <a:t>Maths Paper 1: Arithmetic</a:t>
            </a:r>
            <a:endParaRPr/>
          </a:p>
        </p:txBody>
      </p:sp>
      <p:pic>
        <p:nvPicPr>
          <p:cNvPr id="207" name="Google Shape;207;p11"/>
          <p:cNvPicPr preferRelativeResize="0"/>
          <p:nvPr/>
        </p:nvPicPr>
        <p:blipFill rotWithShape="1">
          <a:blip r:embed="rId4">
            <a:alphaModFix/>
          </a:blip>
          <a:srcRect b="0" l="0" r="0" t="0"/>
          <a:stretch/>
        </p:blipFill>
        <p:spPr>
          <a:xfrm>
            <a:off x="3506788" y="2046288"/>
            <a:ext cx="5178425" cy="446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p:nvPr/>
        </p:nvSpPr>
        <p:spPr>
          <a:xfrm>
            <a:off x="1890713" y="354013"/>
            <a:ext cx="8420100" cy="71596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3" name="Google Shape;213;p12"/>
          <p:cNvSpPr/>
          <p:nvPr/>
        </p:nvSpPr>
        <p:spPr>
          <a:xfrm>
            <a:off x="1931988" y="427038"/>
            <a:ext cx="3940175"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Sample Questions</a:t>
            </a:r>
            <a:endParaRPr/>
          </a:p>
        </p:txBody>
      </p:sp>
      <p:pic>
        <p:nvPicPr>
          <p:cNvPr id="214" name="Google Shape;214;p12"/>
          <p:cNvPicPr preferRelativeResize="0"/>
          <p:nvPr/>
        </p:nvPicPr>
        <p:blipFill rotWithShape="1">
          <a:blip r:embed="rId3">
            <a:alphaModFix/>
          </a:blip>
          <a:srcRect b="0" l="0" r="0" t="0"/>
          <a:stretch/>
        </p:blipFill>
        <p:spPr>
          <a:xfrm>
            <a:off x="10025063" y="6732588"/>
            <a:ext cx="582612" cy="84137"/>
          </a:xfrm>
          <a:prstGeom prst="rect">
            <a:avLst/>
          </a:prstGeom>
          <a:noFill/>
          <a:ln>
            <a:noFill/>
          </a:ln>
        </p:spPr>
      </p:pic>
      <p:sp>
        <p:nvSpPr>
          <p:cNvPr id="215" name="Google Shape;215;p12"/>
          <p:cNvSpPr/>
          <p:nvPr/>
        </p:nvSpPr>
        <p:spPr>
          <a:xfrm>
            <a:off x="1879600" y="1177925"/>
            <a:ext cx="8429625" cy="5329238"/>
          </a:xfrm>
          <a:prstGeom prst="rect">
            <a:avLst/>
          </a:prstGeom>
          <a:solidFill>
            <a:srgbClr val="C7F0FA"/>
          </a:solidFill>
          <a:ln>
            <a:noFill/>
          </a:ln>
        </p:spPr>
        <p:txBody>
          <a:bodyPr anchorCtr="0" anchor="t" bIns="216000" lIns="216000" spcFirstLastPara="1" rIns="216000" wrap="square" tIns="216000">
            <a:noAutofit/>
          </a:bodyPr>
          <a:lstStyle/>
          <a:p>
            <a:pPr indent="0" lvl="0" marL="93663" marR="0" rtl="0" algn="l">
              <a:spcBef>
                <a:spcPts val="0"/>
              </a:spcBef>
              <a:spcAft>
                <a:spcPts val="0"/>
              </a:spcAft>
              <a:buNone/>
            </a:pPr>
            <a:r>
              <a:rPr b="0" i="0" lang="en-GB" sz="2000" u="none" cap="none" strike="noStrike">
                <a:solidFill>
                  <a:srgbClr val="02090E"/>
                </a:solidFill>
                <a:latin typeface="Overlock"/>
                <a:ea typeface="Overlock"/>
                <a:cs typeface="Overlock"/>
                <a:sym typeface="Overlock"/>
              </a:rPr>
              <a:t>Maths Paper 2 / Paper 3 : Reasoning</a:t>
            </a:r>
            <a:endParaRPr/>
          </a:p>
        </p:txBody>
      </p:sp>
      <p:pic>
        <p:nvPicPr>
          <p:cNvPr id="216" name="Google Shape;216;p12"/>
          <p:cNvPicPr preferRelativeResize="0"/>
          <p:nvPr/>
        </p:nvPicPr>
        <p:blipFill rotWithShape="1">
          <a:blip r:embed="rId4">
            <a:alphaModFix/>
          </a:blip>
          <a:srcRect b="0" l="0" r="0" t="0"/>
          <a:stretch/>
        </p:blipFill>
        <p:spPr>
          <a:xfrm>
            <a:off x="2241550" y="1976438"/>
            <a:ext cx="7708900" cy="4189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3"/>
          <p:cNvPicPr preferRelativeResize="0"/>
          <p:nvPr/>
        </p:nvPicPr>
        <p:blipFill rotWithShape="1">
          <a:blip r:embed="rId3">
            <a:alphaModFix/>
          </a:blip>
          <a:srcRect b="0" l="0" r="0" t="0"/>
          <a:stretch/>
        </p:blipFill>
        <p:spPr>
          <a:xfrm>
            <a:off x="10025063" y="6732588"/>
            <a:ext cx="582612" cy="84137"/>
          </a:xfrm>
          <a:prstGeom prst="rect">
            <a:avLst/>
          </a:prstGeom>
          <a:noFill/>
          <a:ln>
            <a:noFill/>
          </a:ln>
        </p:spPr>
      </p:pic>
      <p:sp>
        <p:nvSpPr>
          <p:cNvPr id="222" name="Google Shape;222;p13"/>
          <p:cNvSpPr/>
          <p:nvPr/>
        </p:nvSpPr>
        <p:spPr>
          <a:xfrm>
            <a:off x="1879600" y="1177925"/>
            <a:ext cx="8429625" cy="5329238"/>
          </a:xfrm>
          <a:prstGeom prst="rect">
            <a:avLst/>
          </a:prstGeom>
          <a:solidFill>
            <a:srgbClr val="C7F0FA"/>
          </a:solidFill>
          <a:ln>
            <a:noFill/>
          </a:ln>
        </p:spPr>
        <p:txBody>
          <a:bodyPr anchorCtr="0" anchor="t" bIns="216000" lIns="216000" spcFirstLastPara="1" rIns="216000" wrap="square" tIns="216000">
            <a:noAutofit/>
          </a:bodyPr>
          <a:lstStyle/>
          <a:p>
            <a:pPr indent="0" lvl="0" marL="93663" marR="0" rtl="0" algn="l">
              <a:spcBef>
                <a:spcPts val="0"/>
              </a:spcBef>
              <a:spcAft>
                <a:spcPts val="0"/>
              </a:spcAft>
              <a:buNone/>
            </a:pPr>
            <a:r>
              <a:rPr b="0" i="0" lang="en-GB" sz="2000" u="none" cap="none" strike="noStrike">
                <a:solidFill>
                  <a:srgbClr val="02090E"/>
                </a:solidFill>
                <a:latin typeface="Overlock"/>
                <a:ea typeface="Overlock"/>
                <a:cs typeface="Overlock"/>
                <a:sym typeface="Overlock"/>
              </a:rPr>
              <a:t>Maths Paper 2 / Paper 3 : Reasoning</a:t>
            </a:r>
            <a:endParaRPr/>
          </a:p>
        </p:txBody>
      </p:sp>
      <p:pic>
        <p:nvPicPr>
          <p:cNvPr id="223" name="Google Shape;223;p13"/>
          <p:cNvPicPr preferRelativeResize="0"/>
          <p:nvPr/>
        </p:nvPicPr>
        <p:blipFill rotWithShape="1">
          <a:blip r:embed="rId4">
            <a:alphaModFix/>
          </a:blip>
          <a:srcRect b="0" l="0" r="0" t="0"/>
          <a:stretch/>
        </p:blipFill>
        <p:spPr>
          <a:xfrm>
            <a:off x="2589213" y="1868488"/>
            <a:ext cx="7013575" cy="46307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nvSpPr>
        <p:spPr>
          <a:xfrm>
            <a:off x="485775" y="509588"/>
            <a:ext cx="10242550" cy="5802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How we carry out the SATs</a:t>
            </a:r>
            <a:endParaRPr/>
          </a:p>
          <a:p>
            <a:pPr indent="0" lvl="0" marL="0" marR="0" rtl="0" algn="l">
              <a:spcBef>
                <a:spcPts val="0"/>
              </a:spcBef>
              <a:spcAft>
                <a:spcPts val="0"/>
              </a:spcAft>
              <a:buNone/>
            </a:pPr>
            <a:r>
              <a:t/>
            </a:r>
            <a:endParaRPr b="0" i="0" sz="14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2400" u="none" cap="none" strike="noStrike">
                <a:solidFill>
                  <a:schemeClr val="dk1"/>
                </a:solidFill>
                <a:latin typeface="Tahoma"/>
                <a:ea typeface="Tahoma"/>
                <a:cs typeface="Tahoma"/>
                <a:sym typeface="Tahoma"/>
              </a:rPr>
              <a:t>We acknowledge that this can be an anxious time for Year 6 so we have been helping them to prepare for these tests for some time so that they are familiar with the format, structure and layout. The staff have worked especially hard to try and ensure that the children are relaxed and able to do their best which, is all we ask of them. </a:t>
            </a:r>
            <a:endParaRPr/>
          </a:p>
          <a:p>
            <a:pPr indent="0" lvl="0" marL="0" marR="0" rtl="0" algn="l">
              <a:spcBef>
                <a:spcPts val="0"/>
              </a:spcBef>
              <a:spcAft>
                <a:spcPts val="0"/>
              </a:spcAft>
              <a:buNone/>
            </a:pPr>
            <a:r>
              <a:t/>
            </a:r>
            <a:endParaRPr b="0" i="0" sz="500" u="none" cap="none" strike="noStrike">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Tahoma"/>
                <a:ea typeface="Tahoma"/>
                <a:cs typeface="Tahoma"/>
                <a:sym typeface="Tahoma"/>
              </a:rPr>
              <a:t>Children will be split into groups to do the tests, so they are not all in one big hall as this can be daunting.</a:t>
            </a:r>
            <a:endParaRPr/>
          </a:p>
          <a:p>
            <a:pPr indent="0" lvl="0" marL="0" marR="0" rtl="0" algn="l">
              <a:spcBef>
                <a:spcPts val="0"/>
              </a:spcBef>
              <a:spcAft>
                <a:spcPts val="0"/>
              </a:spcAft>
              <a:buNone/>
            </a:pPr>
            <a:r>
              <a:t/>
            </a:r>
            <a:endParaRPr b="0" i="0" sz="800" u="none" cap="none" strike="noStrike">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Tahoma"/>
                <a:ea typeface="Tahoma"/>
                <a:cs typeface="Tahoma"/>
                <a:sym typeface="Tahoma"/>
              </a:rPr>
              <a:t>The staff organise this well in advance taking account of friendship groups, alongside organising which staff members are in which room.</a:t>
            </a:r>
            <a:endParaRPr/>
          </a:p>
          <a:p>
            <a:pPr indent="0" lvl="0" marL="0" marR="0" rtl="0" algn="l">
              <a:spcBef>
                <a:spcPts val="0"/>
              </a:spcBef>
              <a:spcAft>
                <a:spcPts val="0"/>
              </a:spcAft>
              <a:buNone/>
            </a:pPr>
            <a:r>
              <a:t/>
            </a:r>
            <a:endParaRPr b="0" i="0" sz="800" u="none" cap="none" strike="noStrike">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Tahoma"/>
                <a:ea typeface="Tahoma"/>
                <a:cs typeface="Tahoma"/>
                <a:sym typeface="Tahoma"/>
              </a:rPr>
              <a:t>Readers and scribes are also organised well in advance.</a:t>
            </a:r>
            <a:endParaRPr/>
          </a:p>
        </p:txBody>
      </p:sp>
      <p:pic>
        <p:nvPicPr>
          <p:cNvPr descr="C:\Users\Sharon.HEAD-PC\Desktop\oswald owl 1a.png" id="229" name="Google Shape;229;p14"/>
          <p:cNvPicPr preferRelativeResize="0"/>
          <p:nvPr/>
        </p:nvPicPr>
        <p:blipFill rotWithShape="1">
          <a:blip r:embed="rId3">
            <a:alphaModFix/>
          </a:blip>
          <a:srcRect b="0" l="0" r="0" t="0"/>
          <a:stretch/>
        </p:blipFill>
        <p:spPr>
          <a:xfrm>
            <a:off x="10337800" y="285750"/>
            <a:ext cx="1281113" cy="11636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p:nvPr/>
        </p:nvSpPr>
        <p:spPr>
          <a:xfrm>
            <a:off x="652463" y="466725"/>
            <a:ext cx="10874375" cy="36623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200" u="none" cap="none" strike="noStrike">
                <a:solidFill>
                  <a:srgbClr val="000000"/>
                </a:solidFill>
                <a:latin typeface="Overlock"/>
                <a:ea typeface="Overlock"/>
                <a:cs typeface="Overlock"/>
                <a:sym typeface="Overlock"/>
              </a:rPr>
              <a:t>What help can all children have during the tests?</a:t>
            </a:r>
            <a:endParaRPr/>
          </a:p>
          <a:p>
            <a:pPr indent="0" lvl="0" marL="0" marR="0" rtl="0" algn="l">
              <a:spcBef>
                <a:spcPts val="0"/>
              </a:spcBef>
              <a:spcAft>
                <a:spcPts val="0"/>
              </a:spcAft>
              <a:buNone/>
            </a:pPr>
            <a:r>
              <a:rPr b="1" i="0" lang="en-GB" sz="3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2400"/>
              <a:buFont typeface="Noto Sans Symbols"/>
              <a:buChar char="▪"/>
            </a:pPr>
            <a:r>
              <a:rPr b="0" i="0" lang="en-GB" sz="2400" u="none" cap="none" strike="noStrike">
                <a:solidFill>
                  <a:srgbClr val="000000"/>
                </a:solidFill>
                <a:latin typeface="Tahoma"/>
                <a:ea typeface="Tahoma"/>
                <a:cs typeface="Tahoma"/>
                <a:sym typeface="Tahoma"/>
              </a:rPr>
              <a:t>In the reading test, children must read the text and questions by themselves, but some may have help recording their answers. </a:t>
            </a:r>
            <a:endParaRPr/>
          </a:p>
          <a:p>
            <a:pPr indent="0" lvl="0" marL="0" marR="0" rtl="0" algn="l">
              <a:spcBef>
                <a:spcPts val="0"/>
              </a:spcBef>
              <a:spcAft>
                <a:spcPts val="0"/>
              </a:spcAft>
              <a:buNone/>
            </a:pPr>
            <a:r>
              <a:t/>
            </a:r>
            <a:endParaRPr b="0" i="0" sz="2400" u="none" cap="none" strike="noStrike">
              <a:solidFill>
                <a:srgbClr val="000000"/>
              </a:solidFill>
              <a:latin typeface="Tahoma"/>
              <a:ea typeface="Tahoma"/>
              <a:cs typeface="Tahoma"/>
              <a:sym typeface="Tahoma"/>
            </a:endParaRPr>
          </a:p>
          <a:p>
            <a:pPr indent="-342900" lvl="0" marL="342900" marR="0" rtl="0" algn="l">
              <a:spcBef>
                <a:spcPts val="0"/>
              </a:spcBef>
              <a:spcAft>
                <a:spcPts val="0"/>
              </a:spcAft>
              <a:buClr>
                <a:srgbClr val="000000"/>
              </a:buClr>
              <a:buSzPts val="2400"/>
              <a:buFont typeface="Noto Sans Symbols"/>
              <a:buChar char="▪"/>
            </a:pPr>
            <a:r>
              <a:rPr b="0" i="0" lang="en-GB" sz="2400" u="none" cap="none" strike="noStrike">
                <a:solidFill>
                  <a:srgbClr val="000000"/>
                </a:solidFill>
                <a:latin typeface="Tahoma"/>
                <a:ea typeface="Tahoma"/>
                <a:cs typeface="Tahoma"/>
                <a:sym typeface="Tahoma"/>
              </a:rPr>
              <a:t>In maths, teachers can read a specific questions to any child who asks. </a:t>
            </a:r>
            <a:endParaRPr/>
          </a:p>
          <a:p>
            <a:pPr indent="-190500" lvl="0" marL="342900" marR="0" rtl="0" algn="l">
              <a:spcBef>
                <a:spcPts val="0"/>
              </a:spcBef>
              <a:spcAft>
                <a:spcPts val="0"/>
              </a:spcAft>
              <a:buClr>
                <a:schemeClr val="lt1"/>
              </a:buClr>
              <a:buSzPts val="2400"/>
              <a:buFont typeface="Noto Sans Symbols"/>
              <a:buNone/>
            </a:pPr>
            <a:r>
              <a:t/>
            </a:r>
            <a:endParaRPr b="0" i="0" sz="2400" u="none" cap="none" strike="noStrike">
              <a:solidFill>
                <a:srgbClr val="000000"/>
              </a:solidFill>
              <a:latin typeface="Tahoma"/>
              <a:ea typeface="Tahoma"/>
              <a:cs typeface="Tahoma"/>
              <a:sym typeface="Tahoma"/>
            </a:endParaRPr>
          </a:p>
          <a:p>
            <a:pPr indent="-342900" lvl="0" marL="342900" marR="0" rtl="0" algn="l">
              <a:spcBef>
                <a:spcPts val="0"/>
              </a:spcBef>
              <a:spcAft>
                <a:spcPts val="0"/>
              </a:spcAft>
              <a:buClr>
                <a:srgbClr val="000000"/>
              </a:buClr>
              <a:buSzPts val="2400"/>
              <a:buFont typeface="Noto Sans Symbols"/>
              <a:buChar char="▪"/>
            </a:pPr>
            <a:r>
              <a:rPr b="0" i="0" lang="en-GB" sz="2400" u="none" cap="none" strike="noStrike">
                <a:solidFill>
                  <a:srgbClr val="000000"/>
                </a:solidFill>
                <a:latin typeface="Tahoma"/>
                <a:ea typeface="Tahoma"/>
                <a:cs typeface="Tahoma"/>
                <a:sym typeface="Tahoma"/>
              </a:rPr>
              <a:t>In the GPS test, children can ask for a specific questions read to them but nothing can be explained. </a:t>
            </a:r>
            <a:endParaRPr b="0" i="0" sz="2400" u="none" cap="none" strike="noStrike">
              <a:solidFill>
                <a:schemeClr val="lt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6"/>
          <p:cNvSpPr/>
          <p:nvPr/>
        </p:nvSpPr>
        <p:spPr>
          <a:xfrm>
            <a:off x="927100" y="1179513"/>
            <a:ext cx="10418763" cy="4462462"/>
          </a:xfrm>
          <a:prstGeom prst="rect">
            <a:avLst/>
          </a:prstGeom>
          <a:noFill/>
          <a:ln>
            <a:noFill/>
          </a:ln>
        </p:spPr>
        <p:txBody>
          <a:bodyPr anchorCtr="0" anchor="t" bIns="45700" lIns="91425" spcFirstLastPara="1" rIns="91425" wrap="square" tIns="45700">
            <a:spAutoFit/>
          </a:bodyPr>
          <a:lstStyle/>
          <a:p>
            <a:pPr indent="0" lvl="0" marL="182562" marR="0" rtl="0" algn="l">
              <a:spcBef>
                <a:spcPts val="0"/>
              </a:spcBef>
              <a:spcAft>
                <a:spcPts val="0"/>
              </a:spcAft>
              <a:buNone/>
            </a:pPr>
            <a:r>
              <a:rPr b="0" i="0" lang="en-GB" sz="2000" u="none" cap="none" strike="noStrike">
                <a:solidFill>
                  <a:srgbClr val="02090E"/>
                </a:solidFill>
                <a:latin typeface="Tahoma"/>
                <a:ea typeface="Tahoma"/>
                <a:cs typeface="Tahoma"/>
                <a:sym typeface="Tahoma"/>
              </a:rPr>
              <a:t>Each child will be given a </a:t>
            </a:r>
            <a:r>
              <a:rPr b="1" i="0" lang="en-GB" sz="2000" u="none" cap="none" strike="noStrike">
                <a:solidFill>
                  <a:srgbClr val="02090E"/>
                </a:solidFill>
                <a:latin typeface="Tahoma"/>
                <a:ea typeface="Tahoma"/>
                <a:cs typeface="Tahoma"/>
                <a:sym typeface="Tahoma"/>
              </a:rPr>
              <a:t>scaled score</a:t>
            </a:r>
            <a:r>
              <a:rPr b="0" i="0" lang="en-GB" sz="2000" u="none" cap="none" strike="noStrike">
                <a:solidFill>
                  <a:srgbClr val="02090E"/>
                </a:solidFill>
                <a:latin typeface="Tahoma"/>
                <a:ea typeface="Tahoma"/>
                <a:cs typeface="Tahoma"/>
                <a:sym typeface="Tahoma"/>
              </a:rPr>
              <a:t>. </a:t>
            </a:r>
            <a:endParaRPr/>
          </a:p>
          <a:p>
            <a:pPr indent="0" lvl="0" marL="182562" marR="0" rtl="0" algn="l">
              <a:spcBef>
                <a:spcPts val="0"/>
              </a:spcBef>
              <a:spcAft>
                <a:spcPts val="0"/>
              </a:spcAft>
              <a:buNone/>
            </a:pPr>
            <a:r>
              <a:rPr b="0" i="0" lang="en-GB" sz="2400" u="none" cap="none" strike="noStrike">
                <a:solidFill>
                  <a:srgbClr val="02090E"/>
                </a:solidFill>
                <a:latin typeface="Overlock"/>
                <a:ea typeface="Overlock"/>
                <a:cs typeface="Overlock"/>
                <a:sym typeface="Overlock"/>
              </a:rPr>
              <a:t>What is meant by ‘scaled scores’?</a:t>
            </a:r>
            <a:endParaRPr b="0" i="0" sz="2000" u="none" cap="none" strike="noStrike">
              <a:solidFill>
                <a:srgbClr val="02090E"/>
              </a:solidFill>
              <a:latin typeface="Tahoma"/>
              <a:ea typeface="Tahoma"/>
              <a:cs typeface="Tahoma"/>
              <a:sym typeface="Tahoma"/>
            </a:endParaRPr>
          </a:p>
          <a:p>
            <a:pPr indent="-160337" lvl="0" marL="342900" marR="0" rtl="0" algn="l">
              <a:spcBef>
                <a:spcPts val="0"/>
              </a:spcBef>
              <a:spcAft>
                <a:spcPts val="0"/>
              </a:spcAft>
              <a:buClr>
                <a:srgbClr val="02090E"/>
              </a:buClr>
              <a:buSzPts val="2000"/>
              <a:buFont typeface="Arial"/>
              <a:buChar char="•"/>
            </a:pPr>
            <a:r>
              <a:rPr b="0" i="0" lang="en-GB" sz="2000" u="none" cap="none" strike="noStrike">
                <a:solidFill>
                  <a:srgbClr val="02090E"/>
                </a:solidFill>
                <a:latin typeface="Tahoma"/>
                <a:ea typeface="Tahoma"/>
                <a:cs typeface="Tahoma"/>
                <a:sym typeface="Tahoma"/>
              </a:rPr>
              <a:t>It is planned that </a:t>
            </a:r>
            <a:r>
              <a:rPr b="1" i="0" lang="en-GB" sz="2000" u="none" cap="none" strike="noStrike">
                <a:solidFill>
                  <a:srgbClr val="02090E"/>
                </a:solidFill>
                <a:latin typeface="Tahoma"/>
                <a:ea typeface="Tahoma"/>
                <a:cs typeface="Tahoma"/>
                <a:sym typeface="Tahoma"/>
              </a:rPr>
              <a:t>100</a:t>
            </a:r>
            <a:r>
              <a:rPr b="0" i="0" lang="en-GB" sz="2000" u="none" cap="none" strike="noStrike">
                <a:solidFill>
                  <a:srgbClr val="02090E"/>
                </a:solidFill>
                <a:latin typeface="Tahoma"/>
                <a:ea typeface="Tahoma"/>
                <a:cs typeface="Tahoma"/>
                <a:sym typeface="Tahoma"/>
              </a:rPr>
              <a:t> will always represent the ‘</a:t>
            </a:r>
            <a:r>
              <a:rPr b="1" i="0" lang="en-GB" sz="2000" u="none" cap="none" strike="noStrike">
                <a:solidFill>
                  <a:srgbClr val="02090E"/>
                </a:solidFill>
                <a:latin typeface="Tahoma"/>
                <a:ea typeface="Tahoma"/>
                <a:cs typeface="Tahoma"/>
                <a:sym typeface="Tahoma"/>
              </a:rPr>
              <a:t>National standard</a:t>
            </a:r>
            <a:r>
              <a:rPr b="0" i="0" lang="en-GB" sz="2000" u="none" cap="none" strike="noStrike">
                <a:solidFill>
                  <a:srgbClr val="02090E"/>
                </a:solidFill>
                <a:latin typeface="Tahoma"/>
                <a:ea typeface="Tahoma"/>
                <a:cs typeface="Tahoma"/>
                <a:sym typeface="Tahoma"/>
              </a:rPr>
              <a:t>’.</a:t>
            </a:r>
            <a:endParaRPr/>
          </a:p>
          <a:p>
            <a:pPr indent="-33337" lvl="0" marL="342900" marR="0" rtl="0" algn="l">
              <a:spcBef>
                <a:spcPts val="0"/>
              </a:spcBef>
              <a:spcAft>
                <a:spcPts val="0"/>
              </a:spcAft>
              <a:buClr>
                <a:schemeClr val="lt1"/>
              </a:buClr>
              <a:buSzPts val="2000"/>
              <a:buFont typeface="Arial"/>
              <a:buNone/>
            </a:pPr>
            <a:r>
              <a:t/>
            </a:r>
            <a:endParaRPr b="0" i="0" sz="2000" u="none" cap="none" strike="noStrike">
              <a:solidFill>
                <a:srgbClr val="02090E"/>
              </a:solidFill>
              <a:latin typeface="Tahoma"/>
              <a:ea typeface="Tahoma"/>
              <a:cs typeface="Tahoma"/>
              <a:sym typeface="Tahoma"/>
            </a:endParaRPr>
          </a:p>
          <a:p>
            <a:pPr indent="-160337" lvl="0" marL="342900" marR="0" rtl="0" algn="l">
              <a:spcBef>
                <a:spcPts val="0"/>
              </a:spcBef>
              <a:spcAft>
                <a:spcPts val="0"/>
              </a:spcAft>
              <a:buClr>
                <a:srgbClr val="02090E"/>
              </a:buClr>
              <a:buSzPts val="2000"/>
              <a:buFont typeface="Arial"/>
              <a:buChar char="•"/>
            </a:pPr>
            <a:r>
              <a:rPr b="0" i="0" lang="en-GB" sz="2000" u="none" cap="none" strike="noStrike">
                <a:solidFill>
                  <a:srgbClr val="02090E"/>
                </a:solidFill>
                <a:latin typeface="Tahoma"/>
                <a:ea typeface="Tahoma"/>
                <a:cs typeface="Tahoma"/>
                <a:sym typeface="Tahoma"/>
              </a:rPr>
              <a:t>Each pupil’s raw test score will therefore be converted into a score on the scale, either </a:t>
            </a:r>
            <a:r>
              <a:rPr b="1" i="0" lang="en-GB" sz="2000" u="none" cap="none" strike="noStrike">
                <a:solidFill>
                  <a:schemeClr val="dk1"/>
                </a:solidFill>
                <a:latin typeface="Tahoma"/>
                <a:ea typeface="Tahoma"/>
                <a:cs typeface="Tahoma"/>
                <a:sym typeface="Tahoma"/>
              </a:rPr>
              <a:t>at, above </a:t>
            </a:r>
            <a:r>
              <a:rPr b="0" i="0" lang="en-GB" sz="2000" u="none" cap="none" strike="noStrike">
                <a:solidFill>
                  <a:schemeClr val="dk1"/>
                </a:solidFill>
                <a:latin typeface="Tahoma"/>
                <a:ea typeface="Tahoma"/>
                <a:cs typeface="Tahoma"/>
                <a:sym typeface="Tahoma"/>
              </a:rPr>
              <a:t>or</a:t>
            </a:r>
            <a:r>
              <a:rPr b="1" i="0" lang="en-GB" sz="2000" u="none" cap="none" strike="noStrike">
                <a:solidFill>
                  <a:schemeClr val="dk1"/>
                </a:solidFill>
                <a:latin typeface="Tahoma"/>
                <a:ea typeface="Tahoma"/>
                <a:cs typeface="Tahoma"/>
                <a:sym typeface="Tahoma"/>
              </a:rPr>
              <a:t> below 100</a:t>
            </a:r>
            <a:r>
              <a:rPr b="1" i="0" lang="en-GB" sz="2000" u="none" cap="none" strike="noStrike">
                <a:solidFill>
                  <a:srgbClr val="02090E"/>
                </a:solidFill>
                <a:latin typeface="Tahoma"/>
                <a:ea typeface="Tahoma"/>
                <a:cs typeface="Tahoma"/>
                <a:sym typeface="Tahoma"/>
              </a:rPr>
              <a:t>.</a:t>
            </a:r>
            <a:endParaRPr/>
          </a:p>
          <a:p>
            <a:pPr indent="-33337" lvl="0" marL="342900" marR="0" rtl="0" algn="l">
              <a:spcBef>
                <a:spcPts val="0"/>
              </a:spcBef>
              <a:spcAft>
                <a:spcPts val="0"/>
              </a:spcAft>
              <a:buClr>
                <a:schemeClr val="lt1"/>
              </a:buClr>
              <a:buSzPts val="2000"/>
              <a:buFont typeface="Arial"/>
              <a:buNone/>
            </a:pPr>
            <a:r>
              <a:t/>
            </a:r>
            <a:endParaRPr b="0" i="0" sz="2000" u="none" cap="none" strike="noStrike">
              <a:solidFill>
                <a:srgbClr val="02090E"/>
              </a:solidFill>
              <a:latin typeface="Tahoma"/>
              <a:ea typeface="Tahoma"/>
              <a:cs typeface="Tahoma"/>
              <a:sym typeface="Tahoma"/>
            </a:endParaRPr>
          </a:p>
          <a:p>
            <a:pPr indent="-160337" lvl="0" marL="342900" marR="0" rtl="0" algn="l">
              <a:spcBef>
                <a:spcPts val="0"/>
              </a:spcBef>
              <a:spcAft>
                <a:spcPts val="0"/>
              </a:spcAft>
              <a:buClr>
                <a:srgbClr val="02090E"/>
              </a:buClr>
              <a:buSzPts val="2000"/>
              <a:buFont typeface="Arial"/>
              <a:buChar char="•"/>
            </a:pPr>
            <a:r>
              <a:rPr b="0" i="0" lang="en-GB" sz="2000" u="none" cap="none" strike="noStrike">
                <a:solidFill>
                  <a:srgbClr val="02090E"/>
                </a:solidFill>
                <a:latin typeface="Tahoma"/>
                <a:ea typeface="Tahoma"/>
                <a:cs typeface="Tahoma"/>
                <a:sym typeface="Tahoma"/>
              </a:rPr>
              <a:t>A child who achieves the ‘</a:t>
            </a:r>
            <a:r>
              <a:rPr b="1" i="0" lang="en-GB" sz="2000" u="none" cap="none" strike="noStrike">
                <a:solidFill>
                  <a:srgbClr val="02090E"/>
                </a:solidFill>
                <a:latin typeface="Tahoma"/>
                <a:ea typeface="Tahoma"/>
                <a:cs typeface="Tahoma"/>
                <a:sym typeface="Tahoma"/>
              </a:rPr>
              <a:t>National standard</a:t>
            </a:r>
            <a:r>
              <a:rPr b="0" i="0" lang="en-GB" sz="2000" u="none" cap="none" strike="noStrike">
                <a:solidFill>
                  <a:srgbClr val="02090E"/>
                </a:solidFill>
                <a:latin typeface="Tahoma"/>
                <a:ea typeface="Tahoma"/>
                <a:cs typeface="Tahoma"/>
                <a:sym typeface="Tahoma"/>
              </a:rPr>
              <a:t>’ (a score of 100) will be judged to have demonstrated sufficient knowledge in the areas assessed by the tests.</a:t>
            </a:r>
            <a:endParaRPr/>
          </a:p>
          <a:p>
            <a:pPr indent="-33337" lvl="0" marL="342900" marR="0" rtl="0" algn="l">
              <a:spcBef>
                <a:spcPts val="0"/>
              </a:spcBef>
              <a:spcAft>
                <a:spcPts val="0"/>
              </a:spcAft>
              <a:buClr>
                <a:schemeClr val="lt1"/>
              </a:buClr>
              <a:buSzPts val="2000"/>
              <a:buFont typeface="Arial"/>
              <a:buNone/>
            </a:pPr>
            <a:r>
              <a:t/>
            </a:r>
            <a:endParaRPr b="0" i="0" sz="2000" u="none" cap="none" strike="noStrike">
              <a:solidFill>
                <a:srgbClr val="02090E"/>
              </a:solidFill>
              <a:latin typeface="Tahoma"/>
              <a:ea typeface="Tahoma"/>
              <a:cs typeface="Tahoma"/>
              <a:sym typeface="Tahoma"/>
            </a:endParaRPr>
          </a:p>
          <a:p>
            <a:pPr indent="-160337" lvl="0" marL="342900" marR="0" rtl="0" algn="l">
              <a:spcBef>
                <a:spcPts val="0"/>
              </a:spcBef>
              <a:spcAft>
                <a:spcPts val="0"/>
              </a:spcAft>
              <a:buClr>
                <a:srgbClr val="02090E"/>
              </a:buClr>
              <a:buSzPts val="2000"/>
              <a:buFont typeface="Arial"/>
              <a:buChar char="•"/>
            </a:pPr>
            <a:r>
              <a:rPr b="0" i="0" lang="en-GB" sz="2000" u="none" cap="none" strike="noStrike">
                <a:solidFill>
                  <a:srgbClr val="02090E"/>
                </a:solidFill>
                <a:latin typeface="Tahoma"/>
                <a:ea typeface="Tahoma"/>
                <a:cs typeface="Tahoma"/>
                <a:sym typeface="Tahoma"/>
              </a:rPr>
              <a:t>In July each pupil will receive:</a:t>
            </a:r>
            <a:endParaRPr/>
          </a:p>
          <a:p>
            <a:pPr indent="-342900" lvl="0" marL="884238" marR="0" rtl="0" algn="l">
              <a:spcBef>
                <a:spcPts val="0"/>
              </a:spcBef>
              <a:spcAft>
                <a:spcPts val="0"/>
              </a:spcAft>
              <a:buClr>
                <a:srgbClr val="02090E"/>
              </a:buClr>
              <a:buSzPts val="2000"/>
              <a:buFont typeface="Noto Sans Symbols"/>
              <a:buChar char="✔"/>
            </a:pPr>
            <a:r>
              <a:rPr b="0" i="0" lang="en-GB" sz="2000" u="none" cap="none" strike="noStrike">
                <a:solidFill>
                  <a:srgbClr val="02090E"/>
                </a:solidFill>
                <a:latin typeface="Tahoma"/>
                <a:ea typeface="Tahoma"/>
                <a:cs typeface="Tahoma"/>
                <a:sym typeface="Tahoma"/>
              </a:rPr>
              <a:t>A raw score (number of raw marks awarded).</a:t>
            </a:r>
            <a:endParaRPr/>
          </a:p>
          <a:p>
            <a:pPr indent="-342900" lvl="0" marL="884238" marR="0" rtl="0" algn="l">
              <a:spcBef>
                <a:spcPts val="0"/>
              </a:spcBef>
              <a:spcAft>
                <a:spcPts val="0"/>
              </a:spcAft>
              <a:buClr>
                <a:srgbClr val="02090E"/>
              </a:buClr>
              <a:buSzPts val="2000"/>
              <a:buFont typeface="Noto Sans Symbols"/>
              <a:buChar char="✔"/>
            </a:pPr>
            <a:r>
              <a:rPr b="0" i="0" lang="en-GB" sz="2000" u="none" cap="none" strike="noStrike">
                <a:solidFill>
                  <a:srgbClr val="02090E"/>
                </a:solidFill>
                <a:latin typeface="Tahoma"/>
                <a:ea typeface="Tahoma"/>
                <a:cs typeface="Tahoma"/>
                <a:sym typeface="Tahoma"/>
              </a:rPr>
              <a:t>A scaled score in each tested subject.</a:t>
            </a:r>
            <a:endParaRPr/>
          </a:p>
          <a:p>
            <a:pPr indent="-342900" lvl="0" marL="884237" marR="0" rtl="0" algn="l">
              <a:spcBef>
                <a:spcPts val="0"/>
              </a:spcBef>
              <a:spcAft>
                <a:spcPts val="0"/>
              </a:spcAft>
              <a:buClr>
                <a:srgbClr val="02090E"/>
              </a:buClr>
              <a:buSzPts val="2000"/>
              <a:buFont typeface="Noto Sans Symbols"/>
              <a:buChar char="✔"/>
            </a:pPr>
            <a:r>
              <a:rPr b="0" i="0" lang="en-GB" sz="2000" u="none" cap="none" strike="noStrike">
                <a:solidFill>
                  <a:srgbClr val="02090E"/>
                </a:solidFill>
                <a:latin typeface="Tahoma"/>
                <a:ea typeface="Tahoma"/>
                <a:cs typeface="Tahoma"/>
                <a:sym typeface="Tahoma"/>
              </a:rPr>
              <a:t>Confirmation of whether or not they attained the national standard.</a:t>
            </a:r>
            <a:endParaRPr b="0" i="0" sz="2000" u="none" cap="none" strike="noStrike">
              <a:solidFill>
                <a:srgbClr val="02090E"/>
              </a:solidFill>
              <a:latin typeface="Tahoma"/>
              <a:ea typeface="Tahoma"/>
              <a:cs typeface="Tahoma"/>
              <a:sym typeface="Tahoma"/>
            </a:endParaRPr>
          </a:p>
          <a:p>
            <a:pPr indent="0" lvl="0" marL="457200" marR="0" rtl="0" algn="l">
              <a:spcBef>
                <a:spcPts val="0"/>
              </a:spcBef>
              <a:spcAft>
                <a:spcPts val="0"/>
              </a:spcAft>
              <a:buNone/>
            </a:pPr>
            <a:r>
              <a:t/>
            </a:r>
            <a:endParaRPr sz="2000">
              <a:solidFill>
                <a:srgbClr val="02090E"/>
              </a:solidFill>
              <a:latin typeface="Tahoma"/>
              <a:ea typeface="Tahoma"/>
              <a:cs typeface="Tahoma"/>
              <a:sym typeface="Tahoma"/>
            </a:endParaRPr>
          </a:p>
          <a:p>
            <a:pPr indent="0" lvl="0" marL="457200" marR="0" rtl="0" algn="l">
              <a:spcBef>
                <a:spcPts val="0"/>
              </a:spcBef>
              <a:spcAft>
                <a:spcPts val="0"/>
              </a:spcAft>
              <a:buNone/>
            </a:pPr>
            <a:r>
              <a:rPr lang="en-GB" sz="2000">
                <a:solidFill>
                  <a:srgbClr val="02090E"/>
                </a:solidFill>
                <a:latin typeface="Tahoma"/>
                <a:ea typeface="Tahoma"/>
                <a:cs typeface="Tahoma"/>
                <a:sym typeface="Tahoma"/>
              </a:rPr>
              <a:t>Parents will be emailed with the results and you will deliver this news however you choose.</a:t>
            </a:r>
            <a:endParaRPr sz="2000">
              <a:solidFill>
                <a:srgbClr val="02090E"/>
              </a:solidFill>
              <a:latin typeface="Tahoma"/>
              <a:ea typeface="Tahoma"/>
              <a:cs typeface="Tahoma"/>
              <a:sym typeface="Tahoma"/>
            </a:endParaRPr>
          </a:p>
        </p:txBody>
      </p:sp>
      <p:sp>
        <p:nvSpPr>
          <p:cNvPr id="240" name="Google Shape;240;p16"/>
          <p:cNvSpPr/>
          <p:nvPr/>
        </p:nvSpPr>
        <p:spPr>
          <a:xfrm>
            <a:off x="2032000" y="471488"/>
            <a:ext cx="67183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How will the SATS be assessed?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p:nvPr/>
        </p:nvSpPr>
        <p:spPr>
          <a:xfrm>
            <a:off x="1236663" y="1079500"/>
            <a:ext cx="8010525" cy="3048000"/>
          </a:xfrm>
          <a:prstGeom prst="rect">
            <a:avLst/>
          </a:prstGeom>
          <a:noFill/>
          <a:ln>
            <a:noFill/>
          </a:ln>
        </p:spPr>
        <p:txBody>
          <a:bodyPr anchorCtr="0" anchor="t" bIns="45700" lIns="91425" spcFirstLastPara="1" rIns="91425" wrap="square" tIns="45700">
            <a:spAutoFit/>
          </a:bodyPr>
          <a:lstStyle/>
          <a:p>
            <a:pPr indent="-160337" lvl="0" marL="342900" marR="0" rtl="0" algn="l">
              <a:spcBef>
                <a:spcPts val="0"/>
              </a:spcBef>
              <a:spcAft>
                <a:spcPts val="0"/>
              </a:spcAft>
              <a:buClr>
                <a:srgbClr val="02090E"/>
              </a:buClr>
              <a:buSzPts val="2400"/>
              <a:buFont typeface="Arial"/>
              <a:buChar char="•"/>
            </a:pPr>
            <a:r>
              <a:rPr b="0" i="0" lang="en-GB" sz="2400" u="none" cap="none" strike="noStrike">
                <a:solidFill>
                  <a:srgbClr val="02090E"/>
                </a:solidFill>
                <a:latin typeface="Tahoma"/>
                <a:ea typeface="Tahoma"/>
                <a:cs typeface="Tahoma"/>
                <a:sym typeface="Tahoma"/>
              </a:rPr>
              <a:t>A child awarded a scaled score of </a:t>
            </a:r>
            <a:r>
              <a:rPr b="1" i="0" lang="en-GB" sz="2400" u="none" cap="none" strike="noStrike">
                <a:solidFill>
                  <a:srgbClr val="02090E"/>
                </a:solidFill>
                <a:latin typeface="Tahoma"/>
                <a:ea typeface="Tahoma"/>
                <a:cs typeface="Tahoma"/>
                <a:sym typeface="Tahoma"/>
              </a:rPr>
              <a:t>more than 110 </a:t>
            </a:r>
            <a:r>
              <a:rPr b="0" i="0" lang="en-GB" sz="2400" u="none" cap="none" strike="noStrike">
                <a:solidFill>
                  <a:srgbClr val="02090E"/>
                </a:solidFill>
                <a:latin typeface="Tahoma"/>
                <a:ea typeface="Tahoma"/>
                <a:cs typeface="Tahoma"/>
                <a:sym typeface="Tahoma"/>
              </a:rPr>
              <a:t>is judged to have exceeded the national standard and demonstrated a higher than expected knowledge of the curriculum for their age.</a:t>
            </a:r>
            <a:endParaRPr/>
          </a:p>
          <a:p>
            <a:pPr indent="-7937" lvl="0" marL="342900" marR="0" rtl="0" algn="l">
              <a:spcBef>
                <a:spcPts val="0"/>
              </a:spcBef>
              <a:spcAft>
                <a:spcPts val="0"/>
              </a:spcAft>
              <a:buClr>
                <a:schemeClr val="lt1"/>
              </a:buClr>
              <a:buSzPts val="2400"/>
              <a:buFont typeface="Arial"/>
              <a:buNone/>
            </a:pPr>
            <a:r>
              <a:t/>
            </a:r>
            <a:endParaRPr b="0" i="0" sz="2400" u="none" cap="none" strike="noStrike">
              <a:solidFill>
                <a:srgbClr val="02090E"/>
              </a:solidFill>
              <a:latin typeface="Tahoma"/>
              <a:ea typeface="Tahoma"/>
              <a:cs typeface="Tahoma"/>
              <a:sym typeface="Tahoma"/>
            </a:endParaRPr>
          </a:p>
          <a:p>
            <a:pPr indent="-160337" lvl="0" marL="342900" marR="0" rtl="0" algn="l">
              <a:spcBef>
                <a:spcPts val="0"/>
              </a:spcBef>
              <a:spcAft>
                <a:spcPts val="0"/>
              </a:spcAft>
              <a:buClr>
                <a:srgbClr val="02090E"/>
              </a:buClr>
              <a:buSzPts val="2400"/>
              <a:buFont typeface="Arial"/>
              <a:buChar char="•"/>
            </a:pPr>
            <a:r>
              <a:rPr b="0" i="0" lang="en-GB" sz="2400" u="none" cap="none" strike="noStrike">
                <a:solidFill>
                  <a:srgbClr val="02090E"/>
                </a:solidFill>
                <a:latin typeface="Tahoma"/>
                <a:ea typeface="Tahoma"/>
                <a:cs typeface="Tahoma"/>
                <a:sym typeface="Tahoma"/>
              </a:rPr>
              <a:t>A child awarded a scaled score of </a:t>
            </a:r>
            <a:r>
              <a:rPr b="1" i="0" lang="en-GB" sz="2400" u="none" cap="none" strike="noStrike">
                <a:solidFill>
                  <a:srgbClr val="02090E"/>
                </a:solidFill>
                <a:latin typeface="Tahoma"/>
                <a:ea typeface="Tahoma"/>
                <a:cs typeface="Tahoma"/>
                <a:sym typeface="Tahoma"/>
              </a:rPr>
              <a:t>less than 100 </a:t>
            </a:r>
            <a:r>
              <a:rPr b="0" i="0" lang="en-GB" sz="2400" u="none" cap="none" strike="noStrike">
                <a:solidFill>
                  <a:srgbClr val="02090E"/>
                </a:solidFill>
                <a:latin typeface="Tahoma"/>
                <a:ea typeface="Tahoma"/>
                <a:cs typeface="Tahoma"/>
                <a:sym typeface="Tahoma"/>
              </a:rPr>
              <a:t>is judged to have not yet met the national standard and performed below expectation for their age.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8"/>
          <p:cNvSpPr/>
          <p:nvPr/>
        </p:nvSpPr>
        <p:spPr>
          <a:xfrm>
            <a:off x="1890713" y="354013"/>
            <a:ext cx="8420100" cy="71596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1" name="Google Shape;251;p18"/>
          <p:cNvSpPr/>
          <p:nvPr/>
        </p:nvSpPr>
        <p:spPr>
          <a:xfrm>
            <a:off x="1931988" y="427038"/>
            <a:ext cx="5253037"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How to Help Your Child</a:t>
            </a:r>
            <a:endParaRPr/>
          </a:p>
        </p:txBody>
      </p:sp>
      <p:pic>
        <p:nvPicPr>
          <p:cNvPr id="252" name="Google Shape;252;p18"/>
          <p:cNvPicPr preferRelativeResize="0"/>
          <p:nvPr/>
        </p:nvPicPr>
        <p:blipFill rotWithShape="1">
          <a:blip r:embed="rId3">
            <a:alphaModFix/>
          </a:blip>
          <a:srcRect b="0" l="0" r="0" t="0"/>
          <a:stretch/>
        </p:blipFill>
        <p:spPr>
          <a:xfrm>
            <a:off x="10025063" y="6732588"/>
            <a:ext cx="582612" cy="84137"/>
          </a:xfrm>
          <a:prstGeom prst="rect">
            <a:avLst/>
          </a:prstGeom>
          <a:noFill/>
          <a:ln>
            <a:noFill/>
          </a:ln>
        </p:spPr>
      </p:pic>
      <p:sp>
        <p:nvSpPr>
          <p:cNvPr id="253" name="Google Shape;253;p18"/>
          <p:cNvSpPr/>
          <p:nvPr/>
        </p:nvSpPr>
        <p:spPr>
          <a:xfrm>
            <a:off x="1724025" y="1270000"/>
            <a:ext cx="8301038" cy="5262563"/>
          </a:xfrm>
          <a:prstGeom prst="rect">
            <a:avLst/>
          </a:prstGeom>
          <a:noFill/>
          <a:ln>
            <a:noFill/>
          </a:ln>
        </p:spPr>
        <p:txBody>
          <a:bodyPr anchorCtr="0" anchor="t" bIns="45700" lIns="91425" spcFirstLastPara="1" rIns="91425" wrap="square" tIns="45700">
            <a:spAutoFit/>
          </a:bodyPr>
          <a:lstStyle/>
          <a:p>
            <a:pPr indent="-177800" lvl="0" marL="342900" marR="0" rtl="0" algn="l">
              <a:spcBef>
                <a:spcPts val="0"/>
              </a:spcBef>
              <a:spcAft>
                <a:spcPts val="0"/>
              </a:spcAft>
              <a:buClr>
                <a:srgbClr val="02090E"/>
              </a:buClr>
              <a:buSzPts val="2800"/>
              <a:buFont typeface="Arial"/>
              <a:buChar char="•"/>
            </a:pPr>
            <a:r>
              <a:rPr b="0" i="0" lang="en-GB" sz="2800" u="none" cap="none" strike="noStrike">
                <a:solidFill>
                  <a:srgbClr val="02090E"/>
                </a:solidFill>
                <a:latin typeface="Tahoma"/>
                <a:ea typeface="Tahoma"/>
                <a:cs typeface="Tahoma"/>
                <a:sym typeface="Tahoma"/>
              </a:rPr>
              <a:t>First and foremost, support and reassure your child that there is nothing to worry about and they should always just try their best. Praise and encourage!</a:t>
            </a:r>
            <a:endParaRPr/>
          </a:p>
          <a:p>
            <a:pPr indent="0" lvl="0" marL="182562" marR="0" rtl="0" algn="l">
              <a:spcBef>
                <a:spcPts val="0"/>
              </a:spcBef>
              <a:spcAft>
                <a:spcPts val="0"/>
              </a:spcAft>
              <a:buNone/>
            </a:pPr>
            <a:r>
              <a:t/>
            </a:r>
            <a:endParaRPr b="0" i="0" sz="2800" u="none" cap="none" strike="noStrike">
              <a:solidFill>
                <a:srgbClr val="02090E"/>
              </a:solidFill>
              <a:latin typeface="Tahoma"/>
              <a:ea typeface="Tahoma"/>
              <a:cs typeface="Tahoma"/>
              <a:sym typeface="Tahoma"/>
            </a:endParaRPr>
          </a:p>
          <a:p>
            <a:pPr indent="-177800" lvl="0" marL="342900" marR="0" rtl="0" algn="l">
              <a:spcBef>
                <a:spcPts val="0"/>
              </a:spcBef>
              <a:spcAft>
                <a:spcPts val="0"/>
              </a:spcAft>
              <a:buClr>
                <a:srgbClr val="02090E"/>
              </a:buClr>
              <a:buSzPts val="2800"/>
              <a:buFont typeface="Arial"/>
              <a:buChar char="•"/>
            </a:pPr>
            <a:r>
              <a:rPr b="0" i="0" lang="en-GB" sz="2800" u="none" cap="none" strike="noStrike">
                <a:solidFill>
                  <a:srgbClr val="02090E"/>
                </a:solidFill>
                <a:latin typeface="Tahoma"/>
                <a:ea typeface="Tahoma"/>
                <a:cs typeface="Tahoma"/>
                <a:sym typeface="Tahoma"/>
              </a:rPr>
              <a:t>Make sure your child has a good sleep and healthy breakfast!</a:t>
            </a:r>
            <a:endParaRPr/>
          </a:p>
          <a:p>
            <a:pPr indent="0" lvl="0" marL="342900" marR="0" rtl="0" algn="l">
              <a:spcBef>
                <a:spcPts val="0"/>
              </a:spcBef>
              <a:spcAft>
                <a:spcPts val="0"/>
              </a:spcAft>
              <a:buClr>
                <a:schemeClr val="lt1"/>
              </a:buClr>
              <a:buSzPts val="2800"/>
              <a:buFont typeface="Arial"/>
              <a:buNone/>
            </a:pPr>
            <a:r>
              <a:t/>
            </a:r>
            <a:endParaRPr b="0" i="0" sz="2800" u="none" cap="none" strike="noStrike">
              <a:solidFill>
                <a:srgbClr val="02090E"/>
              </a:solidFill>
              <a:latin typeface="Tahoma"/>
              <a:ea typeface="Tahoma"/>
              <a:cs typeface="Tahoma"/>
              <a:sym typeface="Tahoma"/>
            </a:endParaRPr>
          </a:p>
          <a:p>
            <a:pPr indent="-177800" lvl="0" marL="342900" marR="0" rtl="0" algn="l">
              <a:spcBef>
                <a:spcPts val="0"/>
              </a:spcBef>
              <a:spcAft>
                <a:spcPts val="0"/>
              </a:spcAft>
              <a:buClr>
                <a:srgbClr val="02090E"/>
              </a:buClr>
              <a:buSzPts val="2800"/>
              <a:buFont typeface="Arial"/>
              <a:buChar char="•"/>
            </a:pPr>
            <a:r>
              <a:rPr b="0" i="0" lang="en-GB" sz="2800" u="none" cap="none" strike="noStrike">
                <a:solidFill>
                  <a:srgbClr val="02090E"/>
                </a:solidFill>
                <a:latin typeface="Tahoma"/>
                <a:ea typeface="Tahoma"/>
                <a:cs typeface="Tahoma"/>
                <a:sym typeface="Tahoma"/>
              </a:rPr>
              <a:t>Toast and healthy snacks will be offered in the Y6 classrooms for any children that would like to come into school for a free breakfast club anytime from 8.</a:t>
            </a:r>
            <a:r>
              <a:rPr lang="en-GB" sz="2800">
                <a:solidFill>
                  <a:srgbClr val="02090E"/>
                </a:solidFill>
                <a:latin typeface="Tahoma"/>
                <a:ea typeface="Tahoma"/>
                <a:cs typeface="Tahoma"/>
                <a:sym typeface="Tahoma"/>
              </a:rPr>
              <a:t>30</a:t>
            </a:r>
            <a:r>
              <a:rPr b="0" i="0" lang="en-GB" sz="2800" u="none" cap="none" strike="noStrike">
                <a:solidFill>
                  <a:srgbClr val="02090E"/>
                </a:solidFill>
                <a:latin typeface="Tahoma"/>
                <a:ea typeface="Tahoma"/>
                <a:cs typeface="Tahoma"/>
                <a:sym typeface="Tahoma"/>
              </a:rPr>
              <a:t>am onwards.</a:t>
            </a:r>
            <a:endParaRPr b="0" i="0" sz="2800" u="none" cap="none" strike="noStrike">
              <a:solidFill>
                <a:srgbClr val="02090E"/>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C:\Users\Sharon.HEAD-PC\Desktop\oswald owl 1a.png" id="258" name="Google Shape;258;p19"/>
          <p:cNvPicPr preferRelativeResize="0"/>
          <p:nvPr/>
        </p:nvPicPr>
        <p:blipFill rotWithShape="1">
          <a:blip r:embed="rId3">
            <a:alphaModFix/>
          </a:blip>
          <a:srcRect b="0" l="0" r="0" t="0"/>
          <a:stretch/>
        </p:blipFill>
        <p:spPr>
          <a:xfrm>
            <a:off x="10337800" y="285750"/>
            <a:ext cx="1281113" cy="1163638"/>
          </a:xfrm>
          <a:prstGeom prst="rect">
            <a:avLst/>
          </a:prstGeom>
          <a:noFill/>
          <a:ln>
            <a:noFill/>
          </a:ln>
        </p:spPr>
      </p:pic>
      <p:sp>
        <p:nvSpPr>
          <p:cNvPr id="259" name="Google Shape;259;p19"/>
          <p:cNvSpPr/>
          <p:nvPr/>
        </p:nvSpPr>
        <p:spPr>
          <a:xfrm>
            <a:off x="1573213" y="930275"/>
            <a:ext cx="7570787" cy="39703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200" u="none" cap="none" strike="noStrike">
                <a:solidFill>
                  <a:schemeClr val="dk1"/>
                </a:solidFill>
                <a:latin typeface="Tahoma"/>
                <a:ea typeface="Tahoma"/>
                <a:cs typeface="Tahoma"/>
                <a:sym typeface="Tahoma"/>
              </a:rPr>
              <a:t>After the tests, there will be an extended play. </a:t>
            </a:r>
            <a:endParaRPr/>
          </a:p>
          <a:p>
            <a:pPr indent="0" lvl="0" marL="0" marR="0" rtl="0" algn="l">
              <a:spcBef>
                <a:spcPts val="0"/>
              </a:spcBef>
              <a:spcAft>
                <a:spcPts val="0"/>
              </a:spcAft>
              <a:buNone/>
            </a:pPr>
            <a:r>
              <a:t/>
            </a:r>
            <a:endParaRPr b="0" i="0" sz="32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3200" u="none" cap="none" strike="noStrike">
                <a:solidFill>
                  <a:schemeClr val="dk1"/>
                </a:solidFill>
                <a:latin typeface="Tahoma"/>
                <a:ea typeface="Tahoma"/>
                <a:cs typeface="Tahoma"/>
                <a:sym typeface="Tahoma"/>
              </a:rPr>
              <a:t>There are opportunities during the day to do work and also more relaxing activities.</a:t>
            </a:r>
            <a:endParaRPr/>
          </a:p>
          <a:p>
            <a:pPr indent="0" lvl="0" marL="0" marR="0" rtl="0" algn="l">
              <a:spcBef>
                <a:spcPts val="0"/>
              </a:spcBef>
              <a:spcAft>
                <a:spcPts val="0"/>
              </a:spcAft>
              <a:buNone/>
            </a:pPr>
            <a:r>
              <a:t/>
            </a:r>
            <a:endParaRPr b="0" i="0" sz="32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C:\Users\Sharon.HEAD-PC\Desktop\oswald owl 1a.png" id="145" name="Google Shape;145;p2"/>
          <p:cNvPicPr preferRelativeResize="0"/>
          <p:nvPr/>
        </p:nvPicPr>
        <p:blipFill rotWithShape="1">
          <a:blip r:embed="rId3">
            <a:alphaModFix/>
          </a:blip>
          <a:srcRect b="0" l="0" r="0" t="0"/>
          <a:stretch/>
        </p:blipFill>
        <p:spPr>
          <a:xfrm>
            <a:off x="10337800" y="285750"/>
            <a:ext cx="1281113" cy="1163638"/>
          </a:xfrm>
          <a:prstGeom prst="rect">
            <a:avLst/>
          </a:prstGeom>
          <a:noFill/>
          <a:ln>
            <a:noFill/>
          </a:ln>
        </p:spPr>
      </p:pic>
      <p:sp>
        <p:nvSpPr>
          <p:cNvPr id="146" name="Google Shape;146;p2"/>
          <p:cNvSpPr/>
          <p:nvPr/>
        </p:nvSpPr>
        <p:spPr>
          <a:xfrm>
            <a:off x="666750" y="285750"/>
            <a:ext cx="11261725" cy="501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Introductions</a:t>
            </a:r>
            <a:endParaRPr/>
          </a:p>
          <a:p>
            <a:pPr indent="0" lvl="0" marL="0" marR="0" rtl="0" algn="l">
              <a:spcBef>
                <a:spcPts val="0"/>
              </a:spcBef>
              <a:spcAft>
                <a:spcPts val="0"/>
              </a:spcAft>
              <a:buNone/>
            </a:pPr>
            <a:r>
              <a:t/>
            </a:r>
            <a:endParaRPr b="0" i="0" sz="2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t/>
            </a:r>
            <a:endParaRPr b="0" i="0" sz="2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2800" u="none" cap="none" strike="noStrike">
                <a:solidFill>
                  <a:schemeClr val="dk1"/>
                </a:solidFill>
                <a:latin typeface="Tahoma"/>
                <a:ea typeface="Tahoma"/>
                <a:cs typeface="Tahoma"/>
                <a:sym typeface="Tahoma"/>
              </a:rPr>
              <a:t>Miss Beech, </a:t>
            </a:r>
            <a:r>
              <a:rPr lang="en-GB" sz="2800">
                <a:solidFill>
                  <a:schemeClr val="dk1"/>
                </a:solidFill>
                <a:latin typeface="Tahoma"/>
                <a:ea typeface="Tahoma"/>
                <a:cs typeface="Tahoma"/>
                <a:sym typeface="Tahoma"/>
              </a:rPr>
              <a:t>Miss Williams</a:t>
            </a:r>
            <a:r>
              <a:rPr b="0" i="0" lang="en-GB" sz="2800" u="none" cap="none" strike="noStrike">
                <a:solidFill>
                  <a:schemeClr val="dk1"/>
                </a:solidFill>
                <a:latin typeface="Tahoma"/>
                <a:ea typeface="Tahoma"/>
                <a:cs typeface="Tahoma"/>
                <a:sym typeface="Tahoma"/>
              </a:rPr>
              <a:t>, and Mrs Gibson – </a:t>
            </a:r>
            <a:endParaRPr sz="2800">
              <a:solidFill>
                <a:schemeClr val="dk1"/>
              </a:solidFill>
              <a:latin typeface="Tahoma"/>
              <a:ea typeface="Tahoma"/>
              <a:cs typeface="Tahoma"/>
              <a:sym typeface="Tahoma"/>
            </a:endParaRPr>
          </a:p>
          <a:p>
            <a:pPr indent="0" lvl="0" marL="0" marR="0" rtl="0" algn="l">
              <a:spcBef>
                <a:spcPts val="0"/>
              </a:spcBef>
              <a:spcAft>
                <a:spcPts val="0"/>
              </a:spcAft>
              <a:buNone/>
            </a:pPr>
            <a:r>
              <a:t/>
            </a:r>
            <a:endParaRPr sz="2800">
              <a:solidFill>
                <a:schemeClr val="dk1"/>
              </a:solidFill>
              <a:latin typeface="Tahoma"/>
              <a:ea typeface="Tahoma"/>
              <a:cs typeface="Tahoma"/>
              <a:sym typeface="Tahoma"/>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2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p:nvPr/>
        </p:nvSpPr>
        <p:spPr>
          <a:xfrm>
            <a:off x="1890713" y="354013"/>
            <a:ext cx="8420100" cy="71596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5" name="Google Shape;265;p20"/>
          <p:cNvSpPr/>
          <p:nvPr/>
        </p:nvSpPr>
        <p:spPr>
          <a:xfrm>
            <a:off x="1931988" y="427038"/>
            <a:ext cx="346075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Revision Guides</a:t>
            </a:r>
            <a:endParaRPr/>
          </a:p>
        </p:txBody>
      </p:sp>
      <p:pic>
        <p:nvPicPr>
          <p:cNvPr id="266" name="Google Shape;266;p20"/>
          <p:cNvPicPr preferRelativeResize="0"/>
          <p:nvPr/>
        </p:nvPicPr>
        <p:blipFill rotWithShape="1">
          <a:blip r:embed="rId3">
            <a:alphaModFix/>
          </a:blip>
          <a:srcRect b="0" l="0" r="0" t="0"/>
          <a:stretch/>
        </p:blipFill>
        <p:spPr>
          <a:xfrm>
            <a:off x="10025063" y="6732588"/>
            <a:ext cx="582612" cy="84137"/>
          </a:xfrm>
          <a:prstGeom prst="rect">
            <a:avLst/>
          </a:prstGeom>
          <a:noFill/>
          <a:ln>
            <a:noFill/>
          </a:ln>
        </p:spPr>
      </p:pic>
      <p:sp>
        <p:nvSpPr>
          <p:cNvPr id="267" name="Google Shape;267;p20"/>
          <p:cNvSpPr/>
          <p:nvPr/>
        </p:nvSpPr>
        <p:spPr>
          <a:xfrm>
            <a:off x="1724025" y="1270000"/>
            <a:ext cx="8301038" cy="5754688"/>
          </a:xfrm>
          <a:prstGeom prst="rect">
            <a:avLst/>
          </a:prstGeom>
          <a:noFill/>
          <a:ln>
            <a:noFill/>
          </a:ln>
        </p:spPr>
        <p:txBody>
          <a:bodyPr anchorCtr="0" anchor="t" bIns="45700" lIns="91425" spcFirstLastPara="1" rIns="91425" wrap="square" tIns="45700">
            <a:spAutoFit/>
          </a:bodyPr>
          <a:lstStyle/>
          <a:p>
            <a:pPr indent="-160337" lvl="0" marL="342900" marR="0" rtl="0" algn="l">
              <a:spcBef>
                <a:spcPts val="0"/>
              </a:spcBef>
              <a:spcAft>
                <a:spcPts val="0"/>
              </a:spcAft>
              <a:buClr>
                <a:srgbClr val="02090E"/>
              </a:buClr>
              <a:buSzPts val="2400"/>
              <a:buFont typeface="Arial"/>
              <a:buChar char="•"/>
            </a:pPr>
            <a:r>
              <a:rPr b="0" i="0" lang="en-GB" sz="2400" u="none" cap="none" strike="noStrike">
                <a:solidFill>
                  <a:srgbClr val="02090E"/>
                </a:solidFill>
                <a:latin typeface="Tahoma"/>
                <a:ea typeface="Tahoma"/>
                <a:cs typeface="Tahoma"/>
                <a:sym typeface="Tahoma"/>
              </a:rPr>
              <a:t>Some parents inquired about revision guides and these are some that we recommend:</a:t>
            </a:r>
            <a:endParaRPr/>
          </a:p>
          <a:p>
            <a:pPr indent="-7937" lvl="0" marL="342900" marR="0" rtl="0" algn="l">
              <a:spcBef>
                <a:spcPts val="0"/>
              </a:spcBef>
              <a:spcAft>
                <a:spcPts val="0"/>
              </a:spcAft>
              <a:buClr>
                <a:schemeClr val="lt1"/>
              </a:buClr>
              <a:buSzPts val="2400"/>
              <a:buFont typeface="Arial"/>
              <a:buNone/>
            </a:pPr>
            <a:r>
              <a:t/>
            </a:r>
            <a:endParaRPr b="0" i="0" sz="2400" u="none" cap="none" strike="noStrike">
              <a:solidFill>
                <a:srgbClr val="02090E"/>
              </a:solidFill>
              <a:latin typeface="Tahoma"/>
              <a:ea typeface="Tahoma"/>
              <a:cs typeface="Tahoma"/>
              <a:sym typeface="Tahoma"/>
            </a:endParaRPr>
          </a:p>
          <a:p>
            <a:pPr indent="-160337" lvl="0" marL="342900" marR="0" rtl="0" algn="l">
              <a:spcBef>
                <a:spcPts val="0"/>
              </a:spcBef>
              <a:spcAft>
                <a:spcPts val="0"/>
              </a:spcAft>
              <a:buClr>
                <a:srgbClr val="02090E"/>
              </a:buClr>
              <a:buSzPts val="2400"/>
              <a:buFont typeface="Arial"/>
              <a:buChar char="•"/>
            </a:pPr>
            <a:r>
              <a:rPr b="0" i="0" lang="en-GB" sz="2400" u="none" cap="none" strike="noStrike">
                <a:solidFill>
                  <a:srgbClr val="02090E"/>
                </a:solidFill>
                <a:latin typeface="Tahoma"/>
                <a:ea typeface="Tahoma"/>
                <a:cs typeface="Tahoma"/>
                <a:sym typeface="Tahoma"/>
              </a:rPr>
              <a:t>CGP revision guides available at </a:t>
            </a:r>
            <a:r>
              <a:rPr b="0" i="0" lang="en-GB" sz="2400" u="sng" cap="none" strike="noStrike">
                <a:solidFill>
                  <a:srgbClr val="02090E"/>
                </a:solidFill>
                <a:latin typeface="Tahoma"/>
                <a:ea typeface="Tahoma"/>
                <a:cs typeface="Tahoma"/>
                <a:sym typeface="Tahoma"/>
                <a:hlinkClick r:id="rId4">
                  <a:extLst>
                    <a:ext uri="{A12FA001-AC4F-418D-AE19-62706E023703}">
                      <ahyp:hlinkClr val="tx"/>
                    </a:ext>
                  </a:extLst>
                </a:hlinkClick>
              </a:rPr>
              <a:t>https://www.cgpbooks.co.uk/Student/books_ks2_maths</a:t>
            </a:r>
            <a:endParaRPr b="0" i="0" sz="2400" u="none" cap="none" strike="noStrike">
              <a:solidFill>
                <a:srgbClr val="02090E"/>
              </a:solidFill>
              <a:latin typeface="Tahoma"/>
              <a:ea typeface="Tahoma"/>
              <a:cs typeface="Tahoma"/>
              <a:sym typeface="Tahoma"/>
            </a:endParaRPr>
          </a:p>
          <a:p>
            <a:pPr indent="-7937" lvl="0" marL="342900" marR="0" rtl="0" algn="l">
              <a:spcBef>
                <a:spcPts val="0"/>
              </a:spcBef>
              <a:spcAft>
                <a:spcPts val="0"/>
              </a:spcAft>
              <a:buClr>
                <a:schemeClr val="lt1"/>
              </a:buClr>
              <a:buSzPts val="2400"/>
              <a:buFont typeface="Arial"/>
              <a:buNone/>
            </a:pPr>
            <a:r>
              <a:t/>
            </a:r>
            <a:endParaRPr b="0" i="0" sz="2400" u="none" cap="none" strike="noStrike">
              <a:solidFill>
                <a:srgbClr val="02090E"/>
              </a:solidFill>
              <a:latin typeface="Tahoma"/>
              <a:ea typeface="Tahoma"/>
              <a:cs typeface="Tahoma"/>
              <a:sym typeface="Tahoma"/>
            </a:endParaRPr>
          </a:p>
          <a:p>
            <a:pPr indent="-160337" lvl="0" marL="342900" marR="0" rtl="0" algn="l">
              <a:spcBef>
                <a:spcPts val="0"/>
              </a:spcBef>
              <a:spcAft>
                <a:spcPts val="0"/>
              </a:spcAft>
              <a:buClr>
                <a:srgbClr val="02090E"/>
              </a:buClr>
              <a:buSzPts val="2400"/>
              <a:buFont typeface="Arial"/>
              <a:buChar char="•"/>
            </a:pPr>
            <a:r>
              <a:rPr b="0" i="0" lang="en-GB" sz="2400" u="none" cap="none" strike="noStrike">
                <a:solidFill>
                  <a:srgbClr val="02090E"/>
                </a:solidFill>
                <a:latin typeface="Tahoma"/>
                <a:ea typeface="Tahoma"/>
                <a:cs typeface="Tahoma"/>
                <a:sym typeface="Tahoma"/>
              </a:rPr>
              <a:t>Scholastic revision guides available at </a:t>
            </a:r>
            <a:r>
              <a:rPr b="0" i="0" lang="en-GB" sz="2400" u="sng" cap="none" strike="noStrike">
                <a:solidFill>
                  <a:srgbClr val="02090E"/>
                </a:solidFill>
                <a:latin typeface="Tahoma"/>
                <a:ea typeface="Tahoma"/>
                <a:cs typeface="Tahoma"/>
                <a:sym typeface="Tahoma"/>
                <a:hlinkClick r:id="rId5">
                  <a:extLst>
                    <a:ext uri="{A12FA001-AC4F-418D-AE19-62706E023703}">
                      <ahyp:hlinkClr val="tx"/>
                    </a:ext>
                  </a:extLst>
                </a:hlinkClick>
              </a:rPr>
              <a:t>https://shop.scholastic.co.uk/products/101816</a:t>
            </a:r>
            <a:endParaRPr b="0" i="0" sz="2400" u="none" cap="none" strike="noStrike">
              <a:solidFill>
                <a:srgbClr val="02090E"/>
              </a:solidFill>
              <a:latin typeface="Tahoma"/>
              <a:ea typeface="Tahoma"/>
              <a:cs typeface="Tahoma"/>
              <a:sym typeface="Tahoma"/>
            </a:endParaRPr>
          </a:p>
          <a:p>
            <a:pPr indent="-7937" lvl="0" marL="342900" marR="0" rtl="0" algn="l">
              <a:spcBef>
                <a:spcPts val="0"/>
              </a:spcBef>
              <a:spcAft>
                <a:spcPts val="0"/>
              </a:spcAft>
              <a:buClr>
                <a:schemeClr val="lt1"/>
              </a:buClr>
              <a:buSzPts val="2400"/>
              <a:buFont typeface="Arial"/>
              <a:buNone/>
            </a:pPr>
            <a:r>
              <a:t/>
            </a:r>
            <a:endParaRPr b="0" i="0" sz="2400" u="none" cap="none" strike="noStrike">
              <a:solidFill>
                <a:srgbClr val="02090E"/>
              </a:solidFill>
              <a:latin typeface="Tahoma"/>
              <a:ea typeface="Tahoma"/>
              <a:cs typeface="Tahoma"/>
              <a:sym typeface="Tahoma"/>
            </a:endParaRPr>
          </a:p>
          <a:p>
            <a:pPr indent="-160337" lvl="0" marL="342900" marR="0" rtl="0" algn="l">
              <a:spcBef>
                <a:spcPts val="0"/>
              </a:spcBef>
              <a:spcAft>
                <a:spcPts val="0"/>
              </a:spcAft>
              <a:buClr>
                <a:srgbClr val="02090E"/>
              </a:buClr>
              <a:buSzPts val="2400"/>
              <a:buFont typeface="Arial"/>
              <a:buChar char="•"/>
            </a:pPr>
            <a:r>
              <a:rPr b="0" i="0" lang="en-GB" sz="2400" u="none" cap="none" strike="noStrike">
                <a:solidFill>
                  <a:srgbClr val="02090E"/>
                </a:solidFill>
                <a:latin typeface="Tahoma"/>
                <a:ea typeface="Tahoma"/>
                <a:cs typeface="Tahoma"/>
                <a:sym typeface="Tahoma"/>
              </a:rPr>
              <a:t>Collins KS2 Sats revision available at https://wordery.com/collins-ks2-sats-revision-and-practice-new-curriculum-year-6-maths-targeted-practice-workbook-ks2/</a:t>
            </a:r>
            <a:endParaRPr/>
          </a:p>
          <a:p>
            <a:pPr indent="0" lvl="0" marL="342900" marR="0" rtl="0" algn="l">
              <a:spcBef>
                <a:spcPts val="0"/>
              </a:spcBef>
              <a:spcAft>
                <a:spcPts val="0"/>
              </a:spcAft>
              <a:buClr>
                <a:schemeClr val="lt1"/>
              </a:buClr>
              <a:buSzPts val="2800"/>
              <a:buFont typeface="Arial"/>
              <a:buNone/>
            </a:pPr>
            <a:r>
              <a:t/>
            </a:r>
            <a:endParaRPr b="0" i="0" sz="2800" u="none" cap="none" strike="noStrike">
              <a:solidFill>
                <a:srgbClr val="02090E"/>
              </a:solidFill>
              <a:latin typeface="Tahoma"/>
              <a:ea typeface="Tahoma"/>
              <a:cs typeface="Tahoma"/>
              <a:sym typeface="Tahoma"/>
            </a:endParaRPr>
          </a:p>
          <a:p>
            <a:pPr indent="0" lvl="0" marL="182562" marR="0" rtl="0" algn="l">
              <a:spcBef>
                <a:spcPts val="0"/>
              </a:spcBef>
              <a:spcAft>
                <a:spcPts val="0"/>
              </a:spcAft>
              <a:buNone/>
            </a:pPr>
            <a:r>
              <a:t/>
            </a:r>
            <a:endParaRPr b="0" i="0" sz="2800" u="none" cap="none" strike="noStrike">
              <a:solidFill>
                <a:srgbClr val="02090E"/>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p:nvPr/>
        </p:nvSpPr>
        <p:spPr>
          <a:xfrm>
            <a:off x="1168400" y="638175"/>
            <a:ext cx="10202863" cy="53546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200" u="none" cap="none" strike="noStrike">
                <a:solidFill>
                  <a:srgbClr val="000000"/>
                </a:solidFill>
                <a:latin typeface="Overlock"/>
                <a:ea typeface="Overlock"/>
                <a:cs typeface="Overlock"/>
                <a:sym typeface="Overlock"/>
              </a:rPr>
              <a:t>How are the children assessed? </a:t>
            </a:r>
            <a:endParaRPr/>
          </a:p>
          <a:p>
            <a:pPr indent="0" lvl="0" marL="0" marR="0" rtl="0" algn="l">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400" u="none" cap="none" strike="noStrike">
                <a:solidFill>
                  <a:srgbClr val="000000"/>
                </a:solidFill>
                <a:latin typeface="Tahoma"/>
                <a:ea typeface="Tahoma"/>
                <a:cs typeface="Tahoma"/>
                <a:sym typeface="Tahoma"/>
              </a:rPr>
              <a:t>There are two sorts of assessments: </a:t>
            </a:r>
            <a:endParaRPr/>
          </a:p>
          <a:p>
            <a:pPr indent="0" lvl="0" marL="0" marR="0" rtl="0" algn="l">
              <a:spcBef>
                <a:spcPts val="0"/>
              </a:spcBef>
              <a:spcAft>
                <a:spcPts val="0"/>
              </a:spcAft>
              <a:buNone/>
            </a:pPr>
            <a:r>
              <a:rPr b="0" i="0" lang="en-GB" sz="2400" u="none" cap="none" strike="noStrike">
                <a:solidFill>
                  <a:srgbClr val="000000"/>
                </a:solidFill>
                <a:latin typeface="Tahoma"/>
                <a:ea typeface="Tahoma"/>
                <a:cs typeface="Tahoma"/>
                <a:sym typeface="Tahoma"/>
              </a:rPr>
              <a:t>A) Teacher assessments </a:t>
            </a:r>
            <a:endParaRPr/>
          </a:p>
          <a:p>
            <a:pPr indent="0" lvl="0" marL="0" marR="0" rtl="0" algn="l">
              <a:spcBef>
                <a:spcPts val="0"/>
              </a:spcBef>
              <a:spcAft>
                <a:spcPts val="0"/>
              </a:spcAft>
              <a:buNone/>
            </a:pPr>
            <a:r>
              <a:rPr b="0" i="0" lang="en-GB" sz="2400" u="none" cap="none" strike="noStrike">
                <a:solidFill>
                  <a:srgbClr val="000000"/>
                </a:solidFill>
                <a:latin typeface="Tahoma"/>
                <a:ea typeface="Tahoma"/>
                <a:cs typeface="Tahoma"/>
                <a:sym typeface="Tahoma"/>
              </a:rPr>
              <a:t>B) SATs Tests </a:t>
            </a:r>
            <a:endParaRPr/>
          </a:p>
          <a:p>
            <a:pPr indent="0" lvl="0" marL="0" marR="0" rtl="0" algn="l">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2800" u="none" cap="none" strike="noStrike">
                <a:solidFill>
                  <a:schemeClr val="dk1"/>
                </a:solidFill>
                <a:latin typeface="Overlock"/>
                <a:ea typeface="Overlock"/>
                <a:cs typeface="Overlock"/>
                <a:sym typeface="Overlock"/>
              </a:rPr>
              <a:t>What does teacher assessment involve and is it different from testing? </a:t>
            </a:r>
            <a:endParaRPr/>
          </a:p>
          <a:p>
            <a:pPr indent="0" lvl="0" marL="0" marR="0" rtl="0" algn="l">
              <a:spcBef>
                <a:spcPts val="0"/>
              </a:spcBef>
              <a:spcAft>
                <a:spcPts val="0"/>
              </a:spcAft>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2400" u="none" cap="none" strike="noStrike">
                <a:solidFill>
                  <a:schemeClr val="dk1"/>
                </a:solidFill>
                <a:latin typeface="Tahoma"/>
                <a:ea typeface="Tahoma"/>
                <a:cs typeface="Tahoma"/>
                <a:sym typeface="Tahoma"/>
              </a:rPr>
              <a:t>Teacher assessment draws together everything the teacher or teachers know about a child, including normal class lessons, observations, marked work and school assessments. Teacher will assess reading, writing, maths and science in this way.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nvSpPr>
        <p:spPr>
          <a:xfrm>
            <a:off x="-304800" y="452438"/>
            <a:ext cx="10256838" cy="1539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dk1"/>
                </a:solidFill>
                <a:latin typeface="Overlock"/>
                <a:ea typeface="Overlock"/>
                <a:cs typeface="Overlock"/>
                <a:sym typeface="Overlock"/>
              </a:rPr>
              <a:t>What are the SATs?</a:t>
            </a:r>
            <a:endParaRPr/>
          </a:p>
          <a:p>
            <a:pPr indent="0" lvl="0" marL="0" marR="0" rtl="0" algn="l">
              <a:spcBef>
                <a:spcPts val="0"/>
              </a:spcBef>
              <a:spcAft>
                <a:spcPts val="0"/>
              </a:spcAft>
              <a:buNone/>
            </a:pPr>
            <a:r>
              <a:t/>
            </a:r>
            <a:endParaRPr b="0" i="0" sz="1800" u="none" cap="none" strike="noStrike">
              <a:solidFill>
                <a:schemeClr val="lt1"/>
              </a:solidFill>
              <a:latin typeface="Tahoma"/>
              <a:ea typeface="Tahoma"/>
              <a:cs typeface="Tahoma"/>
              <a:sym typeface="Tahoma"/>
            </a:endParaRPr>
          </a:p>
          <a:p>
            <a:pPr indent="0" lvl="0" marL="0" marR="0" rtl="0" algn="l">
              <a:spcBef>
                <a:spcPts val="0"/>
              </a:spcBef>
              <a:spcAft>
                <a:spcPts val="0"/>
              </a:spcAft>
              <a:buNone/>
            </a:pPr>
            <a:r>
              <a:t/>
            </a:r>
            <a:endParaRPr b="0" i="0" sz="1800" u="none" cap="none" strike="noStrike">
              <a:solidFill>
                <a:schemeClr val="lt1"/>
              </a:solidFill>
              <a:latin typeface="Tahoma"/>
              <a:ea typeface="Tahoma"/>
              <a:cs typeface="Tahoma"/>
              <a:sym typeface="Tahoma"/>
            </a:endParaRPr>
          </a:p>
          <a:p>
            <a:pPr indent="0" lvl="0" marL="0" marR="0" rtl="0" algn="l">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57" name="Google Shape;157;p4"/>
          <p:cNvSpPr txBox="1"/>
          <p:nvPr/>
        </p:nvSpPr>
        <p:spPr>
          <a:xfrm>
            <a:off x="996950" y="1681163"/>
            <a:ext cx="9447213" cy="4340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chemeClr val="dk1"/>
                </a:solidFill>
                <a:latin typeface="Tahoma"/>
                <a:ea typeface="Tahoma"/>
                <a:cs typeface="Tahoma"/>
                <a:sym typeface="Tahoma"/>
              </a:rPr>
              <a:t>SATs are reading, maths and GPS (Grammar, punctuation and spelling) tests that are completed in May each year for Year 6 children across England.</a:t>
            </a:r>
            <a:endParaRPr/>
          </a:p>
          <a:p>
            <a:pPr indent="0" lvl="0" marL="0" marR="0" rtl="0" algn="l">
              <a:spcBef>
                <a:spcPts val="0"/>
              </a:spcBef>
              <a:spcAft>
                <a:spcPts val="0"/>
              </a:spcAft>
              <a:buNone/>
            </a:pPr>
            <a:r>
              <a:t/>
            </a:r>
            <a:endParaRPr b="0" i="0" sz="2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t/>
            </a:r>
            <a:endParaRPr b="0" i="0" sz="2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2800" u="none" cap="none" strike="noStrike">
                <a:solidFill>
                  <a:schemeClr val="dk1"/>
                </a:solidFill>
                <a:latin typeface="Tahoma"/>
                <a:ea typeface="Tahoma"/>
                <a:cs typeface="Tahoma"/>
                <a:sym typeface="Tahoma"/>
              </a:rPr>
              <a:t>All children sit the same tests – they have removed the additional ‘Level 6’ papers that some children would have been entered for and had to sit during the afternoons of SATs week</a:t>
            </a:r>
            <a:endParaRPr/>
          </a:p>
          <a:p>
            <a:pPr indent="0" lvl="0" marL="0" marR="0" rtl="0" algn="l">
              <a:spcBef>
                <a:spcPts val="0"/>
              </a:spcBef>
              <a:spcAft>
                <a:spcPts val="0"/>
              </a:spcAft>
              <a:buNone/>
            </a:pPr>
            <a:r>
              <a:t/>
            </a:r>
            <a:endParaRPr b="0" i="0" sz="2400" u="none" cap="none" strike="noStrike">
              <a:solidFill>
                <a:schemeClr val="lt1"/>
              </a:solidFill>
              <a:latin typeface="Tahoma"/>
              <a:ea typeface="Tahoma"/>
              <a:cs typeface="Tahoma"/>
              <a:sym typeface="Tahoma"/>
            </a:endParaRPr>
          </a:p>
        </p:txBody>
      </p:sp>
      <p:pic>
        <p:nvPicPr>
          <p:cNvPr descr="C:\Users\Sharon.HEAD-PC\Desktop\oswald owl 1a.png" id="158" name="Google Shape;158;p4"/>
          <p:cNvPicPr preferRelativeResize="0"/>
          <p:nvPr/>
        </p:nvPicPr>
        <p:blipFill rotWithShape="1">
          <a:blip r:embed="rId3">
            <a:alphaModFix/>
          </a:blip>
          <a:srcRect b="0" l="0" r="0" t="0"/>
          <a:stretch/>
        </p:blipFill>
        <p:spPr>
          <a:xfrm>
            <a:off x="10337800" y="285750"/>
            <a:ext cx="1281113" cy="11636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p:nvPr/>
        </p:nvSpPr>
        <p:spPr>
          <a:xfrm>
            <a:off x="4759325" y="539750"/>
            <a:ext cx="2338388"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dk1"/>
                </a:solidFill>
                <a:latin typeface="Overlock"/>
                <a:ea typeface="Overlock"/>
                <a:cs typeface="Overlock"/>
                <a:sym typeface="Overlock"/>
              </a:rPr>
              <a:t>Timetable</a:t>
            </a:r>
            <a:endParaRPr/>
          </a:p>
        </p:txBody>
      </p:sp>
      <p:graphicFrame>
        <p:nvGraphicFramePr>
          <p:cNvPr id="164" name="Google Shape;164;p5"/>
          <p:cNvGraphicFramePr/>
          <p:nvPr/>
        </p:nvGraphicFramePr>
        <p:xfrm>
          <a:off x="1492525" y="324925"/>
          <a:ext cx="3000000" cy="3000000"/>
        </p:xfrm>
        <a:graphic>
          <a:graphicData uri="http://schemas.openxmlformats.org/drawingml/2006/table">
            <a:tbl>
              <a:tblPr>
                <a:noFill/>
                <a:tableStyleId>{45E50F21-0610-4005-952F-07024E8C3B02}</a:tableStyleId>
              </a:tblPr>
              <a:tblGrid>
                <a:gridCol w="2709425"/>
                <a:gridCol w="4348675"/>
                <a:gridCol w="2148850"/>
              </a:tblGrid>
              <a:tr h="588700">
                <a:tc>
                  <a:txBody>
                    <a:bodyPr/>
                    <a:lstStyle/>
                    <a:p>
                      <a:pPr indent="0" lvl="0" marL="0" rtl="0" algn="ctr">
                        <a:lnSpc>
                          <a:spcPct val="120000"/>
                        </a:lnSpc>
                        <a:spcBef>
                          <a:spcPts val="1200"/>
                        </a:spcBef>
                        <a:spcAft>
                          <a:spcPts val="500"/>
                        </a:spcAft>
                        <a:buNone/>
                      </a:pPr>
                      <a:r>
                        <a:rPr lang="en-GB" sz="1800">
                          <a:latin typeface="Comic Sans MS"/>
                          <a:ea typeface="Comic Sans MS"/>
                          <a:cs typeface="Comic Sans MS"/>
                          <a:sym typeface="Comic Sans MS"/>
                        </a:rPr>
                        <a:t>Date</a:t>
                      </a:r>
                      <a:endParaRPr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7E8EA"/>
                    </a:solidFill>
                  </a:tcPr>
                </a:tc>
                <a:tc>
                  <a:txBody>
                    <a:bodyPr/>
                    <a:lstStyle/>
                    <a:p>
                      <a:pPr indent="0" lvl="0" marL="0" rtl="0" algn="l">
                        <a:lnSpc>
                          <a:spcPct val="120000"/>
                        </a:lnSpc>
                        <a:spcBef>
                          <a:spcPts val="1200"/>
                        </a:spcBef>
                        <a:spcAft>
                          <a:spcPts val="500"/>
                        </a:spcAft>
                        <a:buNone/>
                      </a:pPr>
                      <a:r>
                        <a:rPr lang="en-GB" sz="1800">
                          <a:latin typeface="Comic Sans MS"/>
                          <a:ea typeface="Comic Sans MS"/>
                          <a:cs typeface="Comic Sans MS"/>
                          <a:sym typeface="Comic Sans MS"/>
                        </a:rPr>
                        <a:t>Test</a:t>
                      </a:r>
                      <a:endParaRPr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7E8EA"/>
                    </a:solidFill>
                  </a:tcPr>
                </a:tc>
                <a:tc>
                  <a:txBody>
                    <a:bodyPr/>
                    <a:lstStyle/>
                    <a:p>
                      <a:pPr indent="0" lvl="0" marL="0" rtl="0" algn="l">
                        <a:lnSpc>
                          <a:spcPct val="120000"/>
                        </a:lnSpc>
                        <a:spcBef>
                          <a:spcPts val="1200"/>
                        </a:spcBef>
                        <a:spcAft>
                          <a:spcPts val="500"/>
                        </a:spcAft>
                        <a:buNone/>
                      </a:pPr>
                      <a:r>
                        <a:rPr lang="en-GB" sz="1800">
                          <a:latin typeface="Comic Sans MS"/>
                          <a:ea typeface="Comic Sans MS"/>
                          <a:cs typeface="Comic Sans MS"/>
                          <a:sym typeface="Comic Sans MS"/>
                        </a:rPr>
                        <a:t>Timings</a:t>
                      </a:r>
                      <a:endParaRPr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7E8EA"/>
                    </a:solidFill>
                  </a:tcPr>
                </a:tc>
              </a:tr>
              <a:tr h="1198325">
                <a:tc rowSpan="2">
                  <a:txBody>
                    <a:bodyPr/>
                    <a:lstStyle/>
                    <a:p>
                      <a:pPr indent="0" lvl="0" marL="0" rtl="0" algn="ctr">
                        <a:lnSpc>
                          <a:spcPct val="120000"/>
                        </a:lnSpc>
                        <a:spcBef>
                          <a:spcPts val="1200"/>
                        </a:spcBef>
                        <a:spcAft>
                          <a:spcPts val="500"/>
                        </a:spcAft>
                        <a:buNone/>
                      </a:pPr>
                      <a:r>
                        <a:rPr b="1" lang="en-GB" sz="1800">
                          <a:latin typeface="Comic Sans MS"/>
                          <a:ea typeface="Comic Sans MS"/>
                          <a:cs typeface="Comic Sans MS"/>
                          <a:sym typeface="Comic Sans MS"/>
                        </a:rPr>
                        <a:t>Monday 13th </a:t>
                      </a:r>
                      <a:r>
                        <a:rPr b="1" lang="en-GB" sz="1800">
                          <a:latin typeface="Comic Sans MS"/>
                          <a:ea typeface="Comic Sans MS"/>
                          <a:cs typeface="Comic Sans MS"/>
                          <a:sym typeface="Comic Sans MS"/>
                        </a:rPr>
                        <a:t>May</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F3ADEE"/>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SpaG - English grammar, punctuation and spelling test, Paper 1 (short answer questions )</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F3ADEE"/>
                    </a:solidFill>
                  </a:tcPr>
                </a:tc>
                <a:tc>
                  <a:txBody>
                    <a:bodyPr/>
                    <a:lstStyle/>
                    <a:p>
                      <a:pPr indent="0" lvl="0" marL="0" rtl="0" algn="l">
                        <a:lnSpc>
                          <a:spcPct val="120000"/>
                        </a:lnSpc>
                        <a:spcBef>
                          <a:spcPts val="1200"/>
                        </a:spcBef>
                        <a:spcAft>
                          <a:spcPts val="0"/>
                        </a:spcAft>
                        <a:buNone/>
                      </a:pPr>
                      <a:r>
                        <a:rPr b="1" lang="en-GB" sz="1800">
                          <a:latin typeface="Comic Sans MS"/>
                          <a:ea typeface="Comic Sans MS"/>
                          <a:cs typeface="Comic Sans MS"/>
                          <a:sym typeface="Comic Sans MS"/>
                        </a:rPr>
                        <a:t>45 minutes</a:t>
                      </a:r>
                      <a:endParaRPr b="1" sz="1800">
                        <a:latin typeface="Comic Sans MS"/>
                        <a:ea typeface="Comic Sans MS"/>
                        <a:cs typeface="Comic Sans MS"/>
                        <a:sym typeface="Comic Sans MS"/>
                      </a:endParaRPr>
                    </a:p>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 </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F3ADEE"/>
                    </a:solidFill>
                  </a:tcPr>
                </a:tc>
              </a:tr>
              <a:tr h="893525">
                <a:tc vMerge="1"/>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SpaG - English grammar, punctuation and spelling test, Paper 2, spelling</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F3ADEE"/>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20 minutes</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F3ADEE"/>
                    </a:solidFill>
                  </a:tcPr>
                </a:tc>
              </a:tr>
              <a:tr h="766375">
                <a:tc>
                  <a:txBody>
                    <a:bodyPr/>
                    <a:lstStyle/>
                    <a:p>
                      <a:pPr indent="0" lvl="0" marL="0" rtl="0" algn="ctr">
                        <a:lnSpc>
                          <a:spcPct val="120000"/>
                        </a:lnSpc>
                        <a:spcBef>
                          <a:spcPts val="1200"/>
                        </a:spcBef>
                        <a:spcAft>
                          <a:spcPts val="500"/>
                        </a:spcAft>
                        <a:buNone/>
                      </a:pPr>
                      <a:r>
                        <a:rPr b="1" lang="en-GB" sz="1800">
                          <a:latin typeface="Comic Sans MS"/>
                          <a:ea typeface="Comic Sans MS"/>
                          <a:cs typeface="Comic Sans MS"/>
                          <a:sym typeface="Comic Sans MS"/>
                        </a:rPr>
                        <a:t>Tuesday 14th</a:t>
                      </a:r>
                      <a:r>
                        <a:rPr b="1" lang="en-GB" sz="1800">
                          <a:latin typeface="Comic Sans MS"/>
                          <a:ea typeface="Comic Sans MS"/>
                          <a:cs typeface="Comic Sans MS"/>
                          <a:sym typeface="Comic Sans MS"/>
                        </a:rPr>
                        <a:t> May</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EA1A1"/>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English reading test</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EA1A1"/>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60 minutes</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EA1A1"/>
                    </a:solidFill>
                  </a:tcPr>
                </a:tc>
              </a:tr>
              <a:tr h="588700">
                <a:tc rowSpan="2">
                  <a:txBody>
                    <a:bodyPr/>
                    <a:lstStyle/>
                    <a:p>
                      <a:pPr indent="0" lvl="0" marL="0" rtl="0" algn="ctr">
                        <a:lnSpc>
                          <a:spcPct val="120000"/>
                        </a:lnSpc>
                        <a:spcBef>
                          <a:spcPts val="1200"/>
                        </a:spcBef>
                        <a:spcAft>
                          <a:spcPts val="500"/>
                        </a:spcAft>
                        <a:buNone/>
                      </a:pPr>
                      <a:r>
                        <a:rPr b="1" lang="en-GB" sz="1800">
                          <a:latin typeface="Comic Sans MS"/>
                          <a:ea typeface="Comic Sans MS"/>
                          <a:cs typeface="Comic Sans MS"/>
                          <a:sym typeface="Comic Sans MS"/>
                        </a:rPr>
                        <a:t>Wednesday 15th</a:t>
                      </a:r>
                      <a:r>
                        <a:rPr b="1" lang="en-GB" sz="1800">
                          <a:latin typeface="Comic Sans MS"/>
                          <a:ea typeface="Comic Sans MS"/>
                          <a:cs typeface="Comic Sans MS"/>
                          <a:sym typeface="Comic Sans MS"/>
                        </a:rPr>
                        <a:t> May</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C7EA94"/>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Mathematics, Paper 1, arithmetic test</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C7EA94"/>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30 minutes</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C7EA94"/>
                    </a:solidFill>
                  </a:tcPr>
                </a:tc>
              </a:tr>
              <a:tr h="661875">
                <a:tc vMerge="1"/>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Mathematics, Paper 2, reasoning</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C7EA94"/>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40 minutes</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C7EA94"/>
                    </a:solidFill>
                  </a:tcPr>
                </a:tc>
              </a:tr>
              <a:tr h="870900">
                <a:tc>
                  <a:txBody>
                    <a:bodyPr/>
                    <a:lstStyle/>
                    <a:p>
                      <a:pPr indent="0" lvl="0" marL="0" rtl="0" algn="ctr">
                        <a:lnSpc>
                          <a:spcPct val="120000"/>
                        </a:lnSpc>
                        <a:spcBef>
                          <a:spcPts val="1200"/>
                        </a:spcBef>
                        <a:spcAft>
                          <a:spcPts val="500"/>
                        </a:spcAft>
                        <a:buNone/>
                      </a:pPr>
                      <a:r>
                        <a:rPr b="1" lang="en-GB" sz="1800">
                          <a:latin typeface="Comic Sans MS"/>
                          <a:ea typeface="Comic Sans MS"/>
                          <a:cs typeface="Comic Sans MS"/>
                          <a:sym typeface="Comic Sans MS"/>
                        </a:rPr>
                        <a:t>Thursday 16th </a:t>
                      </a:r>
                      <a:r>
                        <a:rPr b="1" lang="en-GB" sz="1800">
                          <a:latin typeface="Comic Sans MS"/>
                          <a:ea typeface="Comic Sans MS"/>
                          <a:cs typeface="Comic Sans MS"/>
                          <a:sym typeface="Comic Sans MS"/>
                        </a:rPr>
                        <a:t>May</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87EFDA"/>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Mathematics, Paper 3, reasoning</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87EFDA"/>
                    </a:solidFill>
                  </a:tcPr>
                </a:tc>
                <a:tc>
                  <a:txBody>
                    <a:bodyPr/>
                    <a:lstStyle/>
                    <a:p>
                      <a:pPr indent="0" lvl="0" marL="0" rtl="0" algn="l">
                        <a:lnSpc>
                          <a:spcPct val="120000"/>
                        </a:lnSpc>
                        <a:spcBef>
                          <a:spcPts val="1200"/>
                        </a:spcBef>
                        <a:spcAft>
                          <a:spcPts val="500"/>
                        </a:spcAft>
                        <a:buNone/>
                      </a:pPr>
                      <a:r>
                        <a:rPr b="1" lang="en-GB" sz="1800">
                          <a:latin typeface="Comic Sans MS"/>
                          <a:ea typeface="Comic Sans MS"/>
                          <a:cs typeface="Comic Sans MS"/>
                          <a:sym typeface="Comic Sans MS"/>
                        </a:rPr>
                        <a:t>40 minutes</a:t>
                      </a:r>
                      <a:endParaRPr b="1" sz="1800">
                        <a:latin typeface="Comic Sans MS"/>
                        <a:ea typeface="Comic Sans MS"/>
                        <a:cs typeface="Comic Sans MS"/>
                        <a:sym typeface="Comic Sans MS"/>
                      </a:endParaRPr>
                    </a:p>
                  </a:txBody>
                  <a:tcPr marT="9525" marB="91425" marR="66675" marL="66675">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87EFDA"/>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p:nvPr/>
        </p:nvSpPr>
        <p:spPr>
          <a:xfrm>
            <a:off x="206375" y="742950"/>
            <a:ext cx="11688763" cy="5846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GPS (Grammar, punctuation and spelling)</a:t>
            </a:r>
            <a:endParaRPr/>
          </a:p>
          <a:p>
            <a:pPr indent="0" lvl="0" marL="0" marR="0" rtl="0" algn="l">
              <a:spcBef>
                <a:spcPts val="0"/>
              </a:spcBef>
              <a:spcAft>
                <a:spcPts val="0"/>
              </a:spcAft>
              <a:buNone/>
            </a:pPr>
            <a:r>
              <a:t/>
            </a:r>
            <a:endParaRPr b="0" i="0" sz="1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2400" u="none" cap="none" strike="noStrike">
                <a:solidFill>
                  <a:schemeClr val="dk1"/>
                </a:solidFill>
                <a:latin typeface="Tahoma"/>
                <a:ea typeface="Tahoma"/>
                <a:cs typeface="Tahoma"/>
                <a:sym typeface="Tahoma"/>
              </a:rPr>
              <a:t>This will consist of two parts: </a:t>
            </a:r>
            <a:endParaRPr/>
          </a:p>
          <a:p>
            <a:pPr indent="-457200" lvl="0" marL="457200" marR="0" rtl="0" algn="l">
              <a:spcBef>
                <a:spcPts val="0"/>
              </a:spcBef>
              <a:spcAft>
                <a:spcPts val="0"/>
              </a:spcAft>
              <a:buClr>
                <a:schemeClr val="dk1"/>
              </a:buClr>
              <a:buSzPts val="2400"/>
              <a:buFont typeface="Century Gothic"/>
              <a:buAutoNum type="arabicPeriod"/>
            </a:pPr>
            <a:r>
              <a:rPr b="1" i="0" lang="en-GB" sz="2400" u="none" cap="none" strike="noStrike">
                <a:solidFill>
                  <a:schemeClr val="dk1"/>
                </a:solidFill>
                <a:latin typeface="Tahoma"/>
                <a:ea typeface="Tahoma"/>
                <a:cs typeface="Tahoma"/>
                <a:sym typeface="Tahoma"/>
              </a:rPr>
              <a:t>Grammar and punctuation paper</a:t>
            </a:r>
            <a:r>
              <a:rPr b="0" i="0" lang="en-GB" sz="2400" u="none" cap="none" strike="noStrike">
                <a:solidFill>
                  <a:schemeClr val="dk1"/>
                </a:solidFill>
                <a:latin typeface="Tahoma"/>
                <a:ea typeface="Tahoma"/>
                <a:cs typeface="Tahoma"/>
                <a:sym typeface="Tahoma"/>
              </a:rPr>
              <a:t> requiring short answers, lasting 45 minutes</a:t>
            </a:r>
            <a:endParaRPr/>
          </a:p>
          <a:p>
            <a:pPr indent="-457200" lvl="0" marL="457200" marR="0" rtl="0" algn="l">
              <a:spcBef>
                <a:spcPts val="0"/>
              </a:spcBef>
              <a:spcAft>
                <a:spcPts val="0"/>
              </a:spcAft>
              <a:buClr>
                <a:schemeClr val="dk1"/>
              </a:buClr>
              <a:buSzPts val="2400"/>
              <a:buFont typeface="Century Gothic"/>
              <a:buAutoNum type="arabicPeriod"/>
            </a:pPr>
            <a:r>
              <a:rPr b="1" i="0" lang="en-GB" sz="2400" u="none" cap="none" strike="noStrike">
                <a:solidFill>
                  <a:schemeClr val="dk1"/>
                </a:solidFill>
                <a:latin typeface="Tahoma"/>
                <a:ea typeface="Tahoma"/>
                <a:cs typeface="Tahoma"/>
                <a:sym typeface="Tahoma"/>
              </a:rPr>
              <a:t>Oral spelling test of 20 words</a:t>
            </a:r>
            <a:r>
              <a:rPr b="0" i="0" lang="en-GB" sz="2400" u="none" cap="none" strike="noStrike">
                <a:solidFill>
                  <a:schemeClr val="dk1"/>
                </a:solidFill>
                <a:latin typeface="Tahoma"/>
                <a:ea typeface="Tahoma"/>
                <a:cs typeface="Tahoma"/>
                <a:sym typeface="Tahoma"/>
              </a:rPr>
              <a:t>, lasting around 15 minutes.</a:t>
            </a:r>
            <a:endParaRPr/>
          </a:p>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2800" u="none" cap="none" strike="noStrike">
                <a:solidFill>
                  <a:schemeClr val="dk1"/>
                </a:solidFill>
                <a:latin typeface="Tahoma"/>
                <a:ea typeface="Tahoma"/>
                <a:cs typeface="Tahoma"/>
                <a:sym typeface="Tahoma"/>
              </a:rPr>
              <a:t>The grammar and punctuation test will include two sub-types of questions:</a:t>
            </a:r>
            <a:endParaRPr/>
          </a:p>
          <a:p>
            <a:pPr indent="-342900" lvl="0" marL="342900" marR="0" rtl="0" algn="l">
              <a:spcBef>
                <a:spcPts val="0"/>
              </a:spcBef>
              <a:spcAft>
                <a:spcPts val="0"/>
              </a:spcAft>
              <a:buClr>
                <a:schemeClr val="dk1"/>
              </a:buClr>
              <a:buSzPts val="2800"/>
              <a:buFont typeface="Arial"/>
              <a:buChar char="•"/>
            </a:pPr>
            <a:r>
              <a:rPr b="1" i="0" lang="en-GB" sz="2800" u="none" cap="none" strike="noStrike">
                <a:solidFill>
                  <a:schemeClr val="dk1"/>
                </a:solidFill>
                <a:latin typeface="Tahoma"/>
                <a:ea typeface="Tahoma"/>
                <a:cs typeface="Tahoma"/>
                <a:sym typeface="Tahoma"/>
              </a:rPr>
              <a:t>Selected response</a:t>
            </a:r>
            <a:r>
              <a:rPr b="0" i="0" lang="en-GB" sz="2800" u="none" cap="none" strike="noStrike">
                <a:solidFill>
                  <a:schemeClr val="dk1"/>
                </a:solidFill>
                <a:latin typeface="Tahoma"/>
                <a:ea typeface="Tahoma"/>
                <a:cs typeface="Tahoma"/>
                <a:sym typeface="Tahoma"/>
              </a:rPr>
              <a:t>, e.g. ‘Identify the adjectives in the sentence below’</a:t>
            </a:r>
            <a:endParaRPr/>
          </a:p>
          <a:p>
            <a:pPr indent="-342900" lvl="0" marL="342900" marR="0" rtl="0" algn="l">
              <a:spcBef>
                <a:spcPts val="0"/>
              </a:spcBef>
              <a:spcAft>
                <a:spcPts val="0"/>
              </a:spcAft>
              <a:buClr>
                <a:schemeClr val="dk1"/>
              </a:buClr>
              <a:buSzPts val="2800"/>
              <a:buFont typeface="Arial"/>
              <a:buChar char="•"/>
            </a:pPr>
            <a:r>
              <a:rPr b="1" i="0" lang="en-GB" sz="2800" u="none" cap="none" strike="noStrike">
                <a:solidFill>
                  <a:schemeClr val="dk1"/>
                </a:solidFill>
                <a:latin typeface="Tahoma"/>
                <a:ea typeface="Tahoma"/>
                <a:cs typeface="Tahoma"/>
                <a:sym typeface="Tahoma"/>
              </a:rPr>
              <a:t>Constructed response</a:t>
            </a:r>
            <a:r>
              <a:rPr b="0" i="0" lang="en-GB" sz="2800" u="none" cap="none" strike="noStrike">
                <a:solidFill>
                  <a:schemeClr val="dk1"/>
                </a:solidFill>
                <a:latin typeface="Tahoma"/>
                <a:ea typeface="Tahoma"/>
                <a:cs typeface="Tahoma"/>
                <a:sym typeface="Tahoma"/>
              </a:rPr>
              <a:t>, e.g. ‘Correct/complete/rewrite the sentence below,’ or, ‘The sentence below has an apostrophe missing. Explain why it needs an apostrophe.’</a:t>
            </a:r>
            <a:endParaRPr/>
          </a:p>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pic>
        <p:nvPicPr>
          <p:cNvPr descr="C:\Users\Sharon.HEAD-PC\Desktop\oswald owl 1a.png" id="170" name="Google Shape;170;p6"/>
          <p:cNvPicPr preferRelativeResize="0"/>
          <p:nvPr/>
        </p:nvPicPr>
        <p:blipFill rotWithShape="1">
          <a:blip r:embed="rId3">
            <a:alphaModFix/>
          </a:blip>
          <a:srcRect b="0" l="0" r="0" t="0"/>
          <a:stretch/>
        </p:blipFill>
        <p:spPr>
          <a:xfrm>
            <a:off x="10337800" y="285750"/>
            <a:ext cx="1281113" cy="11636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p:nvPr/>
        </p:nvSpPr>
        <p:spPr>
          <a:xfrm>
            <a:off x="1879600" y="1177925"/>
            <a:ext cx="8429625" cy="5329238"/>
          </a:xfrm>
          <a:prstGeom prst="rect">
            <a:avLst/>
          </a:prstGeom>
          <a:solidFill>
            <a:srgbClr val="FBBFED"/>
          </a:solidFill>
          <a:ln>
            <a:noFill/>
          </a:ln>
        </p:spPr>
        <p:txBody>
          <a:bodyPr anchorCtr="0" anchor="t" bIns="216000" lIns="216000" spcFirstLastPara="1" rIns="216000" wrap="square" tIns="216000">
            <a:noAutofit/>
          </a:bodyPr>
          <a:lstStyle/>
          <a:p>
            <a:pPr indent="0" lvl="0" marL="93663" marR="0" rtl="0" algn="l">
              <a:spcBef>
                <a:spcPts val="0"/>
              </a:spcBef>
              <a:spcAft>
                <a:spcPts val="0"/>
              </a:spcAft>
              <a:buNone/>
            </a:pPr>
            <a:r>
              <a:rPr b="1" i="0" lang="en-GB" sz="1600" u="none" cap="none" strike="noStrike">
                <a:solidFill>
                  <a:schemeClr val="dk1"/>
                </a:solidFill>
                <a:latin typeface="Play"/>
                <a:ea typeface="Play"/>
                <a:cs typeface="Play"/>
                <a:sym typeface="Play"/>
              </a:rPr>
              <a:t>Grammar, Punctuation and Spelling Paper 1</a:t>
            </a:r>
            <a:endParaRPr/>
          </a:p>
        </p:txBody>
      </p:sp>
      <p:sp>
        <p:nvSpPr>
          <p:cNvPr id="176" name="Google Shape;176;p7"/>
          <p:cNvSpPr/>
          <p:nvPr/>
        </p:nvSpPr>
        <p:spPr>
          <a:xfrm>
            <a:off x="1890713" y="354013"/>
            <a:ext cx="8420100" cy="71596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177" name="Google Shape;177;p7"/>
          <p:cNvPicPr preferRelativeResize="0"/>
          <p:nvPr/>
        </p:nvPicPr>
        <p:blipFill rotWithShape="1">
          <a:blip r:embed="rId3">
            <a:alphaModFix/>
          </a:blip>
          <a:srcRect b="0" l="0" r="0" t="0"/>
          <a:stretch/>
        </p:blipFill>
        <p:spPr>
          <a:xfrm>
            <a:off x="10025063" y="6715125"/>
            <a:ext cx="582612" cy="84138"/>
          </a:xfrm>
          <a:prstGeom prst="rect">
            <a:avLst/>
          </a:prstGeom>
          <a:noFill/>
          <a:ln>
            <a:noFill/>
          </a:ln>
        </p:spPr>
      </p:pic>
      <p:sp>
        <p:nvSpPr>
          <p:cNvPr id="178" name="Google Shape;178;p7"/>
          <p:cNvSpPr/>
          <p:nvPr/>
        </p:nvSpPr>
        <p:spPr>
          <a:xfrm>
            <a:off x="1931988" y="401638"/>
            <a:ext cx="5300662"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Sample Questions - GPS</a:t>
            </a:r>
            <a:endParaRPr/>
          </a:p>
        </p:txBody>
      </p:sp>
      <p:pic>
        <p:nvPicPr>
          <p:cNvPr id="179" name="Google Shape;179;p7"/>
          <p:cNvPicPr preferRelativeResize="0"/>
          <p:nvPr/>
        </p:nvPicPr>
        <p:blipFill rotWithShape="1">
          <a:blip r:embed="rId4">
            <a:alphaModFix/>
          </a:blip>
          <a:srcRect b="0" l="0" r="0" t="0"/>
          <a:stretch/>
        </p:blipFill>
        <p:spPr>
          <a:xfrm>
            <a:off x="2274888" y="2141538"/>
            <a:ext cx="7642225" cy="400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p:nvPr/>
        </p:nvSpPr>
        <p:spPr>
          <a:xfrm>
            <a:off x="823913" y="1487488"/>
            <a:ext cx="10355262" cy="4694237"/>
          </a:xfrm>
          <a:prstGeom prst="rect">
            <a:avLst/>
          </a:prstGeom>
          <a:solidFill>
            <a:srgbClr val="FBBFED"/>
          </a:solidFill>
          <a:ln>
            <a:noFill/>
          </a:ln>
        </p:spPr>
        <p:txBody>
          <a:bodyPr anchorCtr="0" anchor="t" bIns="216000" lIns="216000" spcFirstLastPara="1" rIns="216000" wrap="square" tIns="216000">
            <a:noAutofit/>
          </a:bodyPr>
          <a:lstStyle/>
          <a:p>
            <a:pPr indent="0" lvl="0" marL="93663" marR="0" rtl="0" algn="l">
              <a:spcBef>
                <a:spcPts val="0"/>
              </a:spcBef>
              <a:spcAft>
                <a:spcPts val="0"/>
              </a:spcAft>
              <a:buNone/>
            </a:pPr>
            <a:r>
              <a:rPr b="0" i="0" lang="en-GB" sz="2000" u="none" cap="none" strike="noStrike">
                <a:solidFill>
                  <a:srgbClr val="02090E"/>
                </a:solidFill>
                <a:latin typeface="Overlock"/>
                <a:ea typeface="Overlock"/>
                <a:cs typeface="Overlock"/>
                <a:sym typeface="Overlock"/>
              </a:rPr>
              <a:t>Grammar, Punctuation and Spelling Paper 1</a:t>
            </a:r>
            <a:endParaRPr/>
          </a:p>
        </p:txBody>
      </p:sp>
      <p:pic>
        <p:nvPicPr>
          <p:cNvPr id="185" name="Google Shape;185;p8"/>
          <p:cNvPicPr preferRelativeResize="0"/>
          <p:nvPr/>
        </p:nvPicPr>
        <p:blipFill rotWithShape="1">
          <a:blip r:embed="rId3">
            <a:alphaModFix/>
          </a:blip>
          <a:srcRect b="0" l="0" r="0" t="0"/>
          <a:stretch/>
        </p:blipFill>
        <p:spPr>
          <a:xfrm>
            <a:off x="10025063" y="6715125"/>
            <a:ext cx="582612" cy="84138"/>
          </a:xfrm>
          <a:prstGeom prst="rect">
            <a:avLst/>
          </a:prstGeom>
          <a:noFill/>
          <a:ln>
            <a:noFill/>
          </a:ln>
        </p:spPr>
      </p:pic>
      <p:pic>
        <p:nvPicPr>
          <p:cNvPr id="186" name="Google Shape;186;p8"/>
          <p:cNvPicPr preferRelativeResize="0"/>
          <p:nvPr/>
        </p:nvPicPr>
        <p:blipFill rotWithShape="1">
          <a:blip r:embed="rId4">
            <a:alphaModFix/>
          </a:blip>
          <a:srcRect b="0" l="0" r="0" t="0"/>
          <a:stretch/>
        </p:blipFill>
        <p:spPr>
          <a:xfrm>
            <a:off x="1503363" y="2279650"/>
            <a:ext cx="9194800" cy="347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nvSpPr>
        <p:spPr>
          <a:xfrm>
            <a:off x="857250" y="477838"/>
            <a:ext cx="9102725" cy="6162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000" u="none" cap="none" strike="noStrike">
                <a:solidFill>
                  <a:schemeClr val="dk1"/>
                </a:solidFill>
                <a:latin typeface="Overlock"/>
                <a:ea typeface="Overlock"/>
                <a:cs typeface="Overlock"/>
                <a:sym typeface="Overlock"/>
              </a:rPr>
              <a:t>Reading</a:t>
            </a:r>
            <a:endParaRPr/>
          </a:p>
          <a:p>
            <a:pPr indent="0" lvl="0" marL="0" marR="0" rtl="0" algn="l">
              <a:spcBef>
                <a:spcPts val="0"/>
              </a:spcBef>
              <a:spcAft>
                <a:spcPts val="0"/>
              </a:spcAft>
              <a:buNone/>
            </a:pPr>
            <a:r>
              <a:t/>
            </a:r>
            <a:endParaRPr b="0" i="0" sz="105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2400" u="none" cap="none" strike="noStrike">
                <a:solidFill>
                  <a:schemeClr val="dk1"/>
                </a:solidFill>
                <a:latin typeface="Tahoma"/>
                <a:ea typeface="Tahoma"/>
                <a:cs typeface="Tahoma"/>
                <a:sym typeface="Tahoma"/>
              </a:rPr>
              <a:t>The reading test will be a single paper with questions based on three passages of text. </a:t>
            </a:r>
            <a:r>
              <a:rPr b="1" i="0" lang="en-GB" sz="2400" u="none" cap="none" strike="noStrike">
                <a:solidFill>
                  <a:schemeClr val="dk1"/>
                </a:solidFill>
                <a:latin typeface="Tahoma"/>
                <a:ea typeface="Tahoma"/>
                <a:cs typeface="Tahoma"/>
                <a:sym typeface="Tahoma"/>
              </a:rPr>
              <a:t>Your child will have one hour, including reading time, to complete the test.</a:t>
            </a:r>
            <a:endParaRPr b="0" i="0" sz="24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t/>
            </a:r>
            <a:endParaRPr b="0" i="0" sz="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GB" sz="2400" u="none" cap="none" strike="noStrike">
                <a:solidFill>
                  <a:schemeClr val="dk1"/>
                </a:solidFill>
                <a:latin typeface="Tahoma"/>
                <a:ea typeface="Tahoma"/>
                <a:cs typeface="Tahoma"/>
                <a:sym typeface="Tahoma"/>
              </a:rPr>
              <a:t>There will be a selection of question types, including:</a:t>
            </a:r>
            <a:endParaRPr/>
          </a:p>
          <a:p>
            <a:pPr indent="-342900" lvl="0"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Tahoma"/>
                <a:ea typeface="Tahoma"/>
                <a:cs typeface="Tahoma"/>
                <a:sym typeface="Tahoma"/>
              </a:rPr>
              <a:t>Ranking/ordering</a:t>
            </a:r>
            <a:r>
              <a:rPr b="0" i="0" lang="en-GB" sz="2400" u="none" cap="none" strike="noStrike">
                <a:solidFill>
                  <a:schemeClr val="dk1"/>
                </a:solidFill>
                <a:latin typeface="Tahoma"/>
                <a:ea typeface="Tahoma"/>
                <a:cs typeface="Tahoma"/>
                <a:sym typeface="Tahoma"/>
              </a:rPr>
              <a:t>, e.g. ‘Number the events below to show the order in which they happen in the story’</a:t>
            </a:r>
            <a:endParaRPr/>
          </a:p>
          <a:p>
            <a:pPr indent="-342900" lvl="0"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Tahoma"/>
                <a:ea typeface="Tahoma"/>
                <a:cs typeface="Tahoma"/>
                <a:sym typeface="Tahoma"/>
              </a:rPr>
              <a:t>Labelling</a:t>
            </a:r>
            <a:r>
              <a:rPr b="0" i="0" lang="en-GB" sz="2400" u="none" cap="none" strike="noStrike">
                <a:solidFill>
                  <a:schemeClr val="dk1"/>
                </a:solidFill>
                <a:latin typeface="Tahoma"/>
                <a:ea typeface="Tahoma"/>
                <a:cs typeface="Tahoma"/>
                <a:sym typeface="Tahoma"/>
              </a:rPr>
              <a:t>, e.g. ‘Label the text to show the title of the story’</a:t>
            </a:r>
            <a:endParaRPr/>
          </a:p>
          <a:p>
            <a:pPr indent="-342900" lvl="0"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Tahoma"/>
                <a:ea typeface="Tahoma"/>
                <a:cs typeface="Tahoma"/>
                <a:sym typeface="Tahoma"/>
              </a:rPr>
              <a:t>Find and copy</a:t>
            </a:r>
            <a:r>
              <a:rPr b="0" i="0" lang="en-GB" sz="2400" u="none" cap="none" strike="noStrike">
                <a:solidFill>
                  <a:schemeClr val="dk1"/>
                </a:solidFill>
                <a:latin typeface="Tahoma"/>
                <a:ea typeface="Tahoma"/>
                <a:cs typeface="Tahoma"/>
                <a:sym typeface="Tahoma"/>
              </a:rPr>
              <a:t>, e.g. ‘Find and copy one word that suggests what the weather is like in the story’</a:t>
            </a:r>
            <a:endParaRPr/>
          </a:p>
          <a:p>
            <a:pPr indent="-342900" lvl="0"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Tahoma"/>
                <a:ea typeface="Tahoma"/>
                <a:cs typeface="Tahoma"/>
                <a:sym typeface="Tahoma"/>
              </a:rPr>
              <a:t>Short constructed response</a:t>
            </a:r>
            <a:r>
              <a:rPr b="0" i="0" lang="en-GB" sz="2400" u="none" cap="none" strike="noStrike">
                <a:solidFill>
                  <a:schemeClr val="dk1"/>
                </a:solidFill>
                <a:latin typeface="Tahoma"/>
                <a:ea typeface="Tahoma"/>
                <a:cs typeface="Tahoma"/>
                <a:sym typeface="Tahoma"/>
              </a:rPr>
              <a:t>, e.g. ‘What does the bear eat?’</a:t>
            </a:r>
            <a:endParaRPr/>
          </a:p>
          <a:p>
            <a:pPr indent="-342900" lvl="0"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Tahoma"/>
                <a:ea typeface="Tahoma"/>
                <a:cs typeface="Tahoma"/>
                <a:sym typeface="Tahoma"/>
              </a:rPr>
              <a:t>Open-ended response</a:t>
            </a:r>
            <a:r>
              <a:rPr b="0" i="0" lang="en-GB" sz="2400" u="none" cap="none" strike="noStrike">
                <a:solidFill>
                  <a:schemeClr val="dk1"/>
                </a:solidFill>
                <a:latin typeface="Tahoma"/>
                <a:ea typeface="Tahoma"/>
                <a:cs typeface="Tahoma"/>
                <a:sym typeface="Tahoma"/>
              </a:rPr>
              <a:t>, e.g. ‘Look at the sentence that begins </a:t>
            </a:r>
            <a:r>
              <a:rPr b="0" i="1" lang="en-GB" sz="2400" u="none" cap="none" strike="noStrike">
                <a:solidFill>
                  <a:schemeClr val="dk1"/>
                </a:solidFill>
                <a:latin typeface="Tahoma"/>
                <a:ea typeface="Tahoma"/>
                <a:cs typeface="Tahoma"/>
                <a:sym typeface="Tahoma"/>
              </a:rPr>
              <a:t>Once upon a time</a:t>
            </a:r>
            <a:r>
              <a:rPr b="0" i="0" lang="en-GB" sz="2400" u="none" cap="none" strike="noStrike">
                <a:solidFill>
                  <a:schemeClr val="dk1"/>
                </a:solidFill>
                <a:latin typeface="Tahoma"/>
                <a:ea typeface="Tahoma"/>
                <a:cs typeface="Tahoma"/>
                <a:sym typeface="Tahoma"/>
              </a:rPr>
              <a:t>. How does the writer increase the tension throughout this paragraph? Explain fully, referring to the text in your answer.’</a:t>
            </a:r>
            <a:endParaRPr/>
          </a:p>
        </p:txBody>
      </p:sp>
      <p:pic>
        <p:nvPicPr>
          <p:cNvPr descr="C:\Users\Sharon.HEAD-PC\Desktop\oswald owl 1a.png" id="192" name="Google Shape;192;p9"/>
          <p:cNvPicPr preferRelativeResize="0"/>
          <p:nvPr/>
        </p:nvPicPr>
        <p:blipFill rotWithShape="1">
          <a:blip r:embed="rId3">
            <a:alphaModFix/>
          </a:blip>
          <a:srcRect b="0" l="0" r="0" t="0"/>
          <a:stretch/>
        </p:blipFill>
        <p:spPr>
          <a:xfrm>
            <a:off x="10701338" y="477838"/>
            <a:ext cx="1160462" cy="119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2015-01-30T09:31:34Z</dcterms:created>
  <dc:creator>deborah howard</dc:creator>
</cp:coreProperties>
</file>