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9/6/2023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admin@oswaldroad.Manchester.sch.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85B50-C142-4AD0-A516-979E44F43B47}"/>
              </a:ext>
            </a:extLst>
          </p:cNvPr>
          <p:cNvSpPr>
            <a:spLocks noGrp="1"/>
          </p:cNvSpPr>
          <p:nvPr>
            <p:ph type="ctrTitle"/>
          </p:nvPr>
        </p:nvSpPr>
        <p:spPr/>
        <p:txBody>
          <a:bodyPr/>
          <a:lstStyle/>
          <a:p>
            <a:r>
              <a:rPr lang="en-GB" dirty="0"/>
              <a:t>Year 4</a:t>
            </a:r>
          </a:p>
        </p:txBody>
      </p:sp>
      <p:sp>
        <p:nvSpPr>
          <p:cNvPr id="3" name="Subtitle 2">
            <a:extLst>
              <a:ext uri="{FF2B5EF4-FFF2-40B4-BE49-F238E27FC236}">
                <a16:creationId xmlns:a16="http://schemas.microsoft.com/office/drawing/2014/main" id="{26529FF5-8E95-4E0F-80BE-BBC44A9E92CD}"/>
              </a:ext>
            </a:extLst>
          </p:cNvPr>
          <p:cNvSpPr>
            <a:spLocks noGrp="1"/>
          </p:cNvSpPr>
          <p:nvPr>
            <p:ph type="subTitle" idx="1"/>
          </p:nvPr>
        </p:nvSpPr>
        <p:spPr/>
        <p:txBody>
          <a:bodyPr/>
          <a:lstStyle/>
          <a:p>
            <a:r>
              <a:rPr lang="en-GB" dirty="0"/>
              <a:t>Information for the year ahead</a:t>
            </a:r>
          </a:p>
        </p:txBody>
      </p:sp>
    </p:spTree>
    <p:extLst>
      <p:ext uri="{BB962C8B-B14F-4D97-AF65-F5344CB8AC3E}">
        <p14:creationId xmlns:p14="http://schemas.microsoft.com/office/powerpoint/2010/main" val="167679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71FBF-73EB-43D8-9F81-7264D9CC0183}"/>
              </a:ext>
            </a:extLst>
          </p:cNvPr>
          <p:cNvSpPr>
            <a:spLocks noGrp="1"/>
          </p:cNvSpPr>
          <p:nvPr>
            <p:ph type="title"/>
          </p:nvPr>
        </p:nvSpPr>
        <p:spPr>
          <a:xfrm>
            <a:off x="1140038" y="548640"/>
            <a:ext cx="9720072" cy="1499616"/>
          </a:xfrm>
        </p:spPr>
        <p:txBody>
          <a:bodyPr>
            <a:noAutofit/>
          </a:bodyPr>
          <a:lstStyle/>
          <a:p>
            <a:r>
              <a:rPr lang="en-GB" sz="2800" b="1" dirty="0">
                <a:latin typeface="Tahoma" panose="020B0604030504040204" pitchFamily="34" charset="0"/>
                <a:ea typeface="Tahoma" panose="020B0604030504040204" pitchFamily="34" charset="0"/>
                <a:cs typeface="Tahoma" panose="020B0604030504040204" pitchFamily="34" charset="0"/>
              </a:rPr>
              <a:t>Time Table – this is what a typical timetable in year 4 looks like. (4C have swimming after break instead of first thing on a Monday)</a:t>
            </a:r>
          </a:p>
        </p:txBody>
      </p:sp>
      <p:pic>
        <p:nvPicPr>
          <p:cNvPr id="4" name="Content Placeholder 3">
            <a:extLst>
              <a:ext uri="{FF2B5EF4-FFF2-40B4-BE49-F238E27FC236}">
                <a16:creationId xmlns:a16="http://schemas.microsoft.com/office/drawing/2014/main" id="{39465894-983E-4302-ABD0-4B0C1BE1B526}"/>
              </a:ext>
            </a:extLst>
          </p:cNvPr>
          <p:cNvPicPr>
            <a:picLocks noGrp="1" noChangeAspect="1"/>
          </p:cNvPicPr>
          <p:nvPr>
            <p:ph idx="1"/>
          </p:nvPr>
        </p:nvPicPr>
        <p:blipFill>
          <a:blip r:embed="rId2"/>
          <a:stretch>
            <a:fillRect/>
          </a:stretch>
        </p:blipFill>
        <p:spPr>
          <a:xfrm>
            <a:off x="1935351" y="2009939"/>
            <a:ext cx="8129446" cy="4848061"/>
          </a:xfrm>
          <a:prstGeom prst="rect">
            <a:avLst/>
          </a:prstGeom>
        </p:spPr>
      </p:pic>
    </p:spTree>
    <p:extLst>
      <p:ext uri="{BB962C8B-B14F-4D97-AF65-F5344CB8AC3E}">
        <p14:creationId xmlns:p14="http://schemas.microsoft.com/office/powerpoint/2010/main" val="4115776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388BD-4BD7-44EF-AEE1-CF23556A1AF6}"/>
              </a:ext>
            </a:extLst>
          </p:cNvPr>
          <p:cNvSpPr>
            <a:spLocks noGrp="1"/>
          </p:cNvSpPr>
          <p:nvPr>
            <p:ph type="title"/>
          </p:nvPr>
        </p:nvSpPr>
        <p:spPr/>
        <p:txBody>
          <a:bodyPr/>
          <a:lstStyle/>
          <a:p>
            <a:r>
              <a:rPr lang="en-GB" dirty="0"/>
              <a:t>Swimming </a:t>
            </a:r>
          </a:p>
        </p:txBody>
      </p:sp>
      <p:sp>
        <p:nvSpPr>
          <p:cNvPr id="3" name="Content Placeholder 2">
            <a:extLst>
              <a:ext uri="{FF2B5EF4-FFF2-40B4-BE49-F238E27FC236}">
                <a16:creationId xmlns:a16="http://schemas.microsoft.com/office/drawing/2014/main" id="{30FB3285-60E8-415A-B783-96CEEEE9EC67}"/>
              </a:ext>
            </a:extLst>
          </p:cNvPr>
          <p:cNvSpPr>
            <a:spLocks noGrp="1"/>
          </p:cNvSpPr>
          <p:nvPr>
            <p:ph idx="1"/>
          </p:nvPr>
        </p:nvSpPr>
        <p:spPr/>
        <p:txBody>
          <a:bodyPr/>
          <a:lstStyle/>
          <a:p>
            <a:pPr>
              <a:buFont typeface="Arial" panose="020B0604020202020204" pitchFamily="34" charset="0"/>
              <a:buChar char="•"/>
            </a:pPr>
            <a:r>
              <a:rPr lang="en-GB" dirty="0"/>
              <a:t>A letter has been sent to parents via </a:t>
            </a:r>
            <a:r>
              <a:rPr lang="en-GB" dirty="0" err="1"/>
              <a:t>parentmail</a:t>
            </a:r>
            <a:endParaRPr lang="en-GB" dirty="0"/>
          </a:p>
          <a:p>
            <a:pPr>
              <a:buFont typeface="Arial" panose="020B0604020202020204" pitchFamily="34" charset="0"/>
              <a:buChar char="•"/>
            </a:pPr>
            <a:r>
              <a:rPr lang="en-GB" dirty="0"/>
              <a:t>Children will need towel, costume/tight fitting trunks and a swimming cap if their hair is long enough to go in their eyes. Also a bag to carry the kit in  - it will be wet!</a:t>
            </a:r>
          </a:p>
          <a:p>
            <a:pPr>
              <a:buFont typeface="Arial" panose="020B0604020202020204" pitchFamily="34" charset="0"/>
              <a:buChar char="•"/>
            </a:pPr>
            <a:r>
              <a:rPr lang="en-GB" dirty="0"/>
              <a:t>Children will not be allowed to wear googles as the programme is about swimming to survive. If you think your child might need to wear them for medical reasons, we will need a doctor’s note.</a:t>
            </a:r>
          </a:p>
          <a:p>
            <a:pPr>
              <a:buFont typeface="Arial" panose="020B0604020202020204" pitchFamily="34" charset="0"/>
              <a:buChar char="•"/>
            </a:pPr>
            <a:r>
              <a:rPr lang="en-GB" dirty="0"/>
              <a:t>4A and 4B - Please, please could you make sure your child is in school at 8.30 on Mondays. The bus will not be able to wait and your child will miss a compulsory part of the PE curriculum and a valuable life skill.</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2006093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C5D70-2AA5-4DBD-8E31-9B6BD9E03E32}"/>
              </a:ext>
            </a:extLst>
          </p:cNvPr>
          <p:cNvSpPr>
            <a:spLocks noGrp="1"/>
          </p:cNvSpPr>
          <p:nvPr>
            <p:ph type="title"/>
          </p:nvPr>
        </p:nvSpPr>
        <p:spPr/>
        <p:txBody>
          <a:bodyPr/>
          <a:lstStyle/>
          <a:p>
            <a:r>
              <a:rPr lang="en-GB" dirty="0"/>
              <a:t>Reading Books</a:t>
            </a:r>
          </a:p>
        </p:txBody>
      </p:sp>
      <p:sp>
        <p:nvSpPr>
          <p:cNvPr id="3" name="Content Placeholder 2">
            <a:extLst>
              <a:ext uri="{FF2B5EF4-FFF2-40B4-BE49-F238E27FC236}">
                <a16:creationId xmlns:a16="http://schemas.microsoft.com/office/drawing/2014/main" id="{B4E83DD3-02BA-42A2-8AD8-5393A3EE0D0C}"/>
              </a:ext>
            </a:extLst>
          </p:cNvPr>
          <p:cNvSpPr>
            <a:spLocks noGrp="1"/>
          </p:cNvSpPr>
          <p:nvPr>
            <p:ph idx="1"/>
          </p:nvPr>
        </p:nvSpPr>
        <p:spPr>
          <a:xfrm>
            <a:off x="1024128" y="1854558"/>
            <a:ext cx="9720073" cy="4454802"/>
          </a:xfrm>
        </p:spPr>
        <p:txBody>
          <a:bodyPr>
            <a:normAutofit fontScale="92500"/>
          </a:bodyPr>
          <a:lstStyle/>
          <a:p>
            <a:pPr>
              <a:buFont typeface="Arial" panose="020B0604020202020204" pitchFamily="34" charset="0"/>
              <a:buChar char="•"/>
            </a:pPr>
            <a:r>
              <a:rPr lang="en-GB" dirty="0"/>
              <a:t>Each child will come home with a reading for pleasure book and a black reading journal. </a:t>
            </a:r>
          </a:p>
          <a:p>
            <a:pPr>
              <a:buFont typeface="Arial" panose="020B0604020202020204" pitchFamily="34" charset="0"/>
              <a:buChar char="•"/>
            </a:pPr>
            <a:r>
              <a:rPr lang="en-GB" dirty="0"/>
              <a:t>Their book can be changed whenever they finish and the children are in charge of changing their own.</a:t>
            </a:r>
          </a:p>
          <a:p>
            <a:pPr>
              <a:buFont typeface="Arial" panose="020B0604020202020204" pitchFamily="34" charset="0"/>
              <a:buChar char="•"/>
            </a:pPr>
            <a:r>
              <a:rPr lang="en-GB" dirty="0"/>
              <a:t>Like last year, the reading journal is for the children to reflect on their books. We will be doing some work on ideas for this in class.</a:t>
            </a:r>
          </a:p>
          <a:p>
            <a:pPr>
              <a:buFont typeface="Arial" panose="020B0604020202020204" pitchFamily="34" charset="0"/>
              <a:buChar char="•"/>
            </a:pPr>
            <a:r>
              <a:rPr lang="en-GB" dirty="0"/>
              <a:t>Logins for </a:t>
            </a:r>
            <a:r>
              <a:rPr lang="en-GB" dirty="0" err="1"/>
              <a:t>TTrockstars</a:t>
            </a:r>
            <a:r>
              <a:rPr lang="en-GB" dirty="0"/>
              <a:t>, Seesaw and </a:t>
            </a:r>
            <a:r>
              <a:rPr lang="en-GB" dirty="0" err="1"/>
              <a:t>Edshed</a:t>
            </a:r>
            <a:r>
              <a:rPr lang="en-GB" dirty="0"/>
              <a:t> are stuck in the reading journals.</a:t>
            </a:r>
          </a:p>
          <a:p>
            <a:pPr>
              <a:buFont typeface="Arial" panose="020B0604020202020204" pitchFamily="34" charset="0"/>
              <a:buChar char="•"/>
            </a:pPr>
            <a:r>
              <a:rPr lang="en-GB" dirty="0"/>
              <a:t>If the children are reading a book band book (colour banded) then they will also receive a reading book matched to the colour and a reading record for you to sign to show they have read at home to you. This will be changed once at least once a week.</a:t>
            </a:r>
          </a:p>
          <a:p>
            <a:pPr>
              <a:buFont typeface="Arial" panose="020B0604020202020204" pitchFamily="34" charset="0"/>
              <a:buChar char="•"/>
            </a:pPr>
            <a:r>
              <a:rPr lang="en-GB" dirty="0"/>
              <a:t>Reading with your child is still really valuable whatever level they are on and we are always so grateful that you can do this at home.</a:t>
            </a:r>
          </a:p>
        </p:txBody>
      </p:sp>
    </p:spTree>
    <p:extLst>
      <p:ext uri="{BB962C8B-B14F-4D97-AF65-F5344CB8AC3E}">
        <p14:creationId xmlns:p14="http://schemas.microsoft.com/office/powerpoint/2010/main" val="869230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65B5A-E559-4F62-B682-CDCECE14E139}"/>
              </a:ext>
            </a:extLst>
          </p:cNvPr>
          <p:cNvSpPr>
            <a:spLocks noGrp="1"/>
          </p:cNvSpPr>
          <p:nvPr>
            <p:ph type="title"/>
          </p:nvPr>
        </p:nvSpPr>
        <p:spPr/>
        <p:txBody>
          <a:bodyPr/>
          <a:lstStyle/>
          <a:p>
            <a:r>
              <a:rPr lang="en-GB" dirty="0"/>
              <a:t>Homework</a:t>
            </a:r>
          </a:p>
        </p:txBody>
      </p:sp>
      <p:sp>
        <p:nvSpPr>
          <p:cNvPr id="3" name="Content Placeholder 2">
            <a:extLst>
              <a:ext uri="{FF2B5EF4-FFF2-40B4-BE49-F238E27FC236}">
                <a16:creationId xmlns:a16="http://schemas.microsoft.com/office/drawing/2014/main" id="{2CC39CC3-2B4A-4DDA-ACBF-5B652A31DB84}"/>
              </a:ext>
            </a:extLst>
          </p:cNvPr>
          <p:cNvSpPr>
            <a:spLocks noGrp="1"/>
          </p:cNvSpPr>
          <p:nvPr>
            <p:ph idx="1"/>
          </p:nvPr>
        </p:nvSpPr>
        <p:spPr/>
        <p:txBody>
          <a:bodyPr>
            <a:normAutofit/>
          </a:bodyPr>
          <a:lstStyle/>
          <a:p>
            <a:r>
              <a:rPr lang="en-GB" sz="2800" b="1" dirty="0"/>
              <a:t>The expectations for Year 4 is:</a:t>
            </a:r>
          </a:p>
          <a:p>
            <a:r>
              <a:rPr lang="en-GB" sz="2800" dirty="0"/>
              <a:t>Daily reading – book band or school’s selected book list</a:t>
            </a:r>
          </a:p>
          <a:p>
            <a:r>
              <a:rPr lang="en-GB" sz="2800" dirty="0"/>
              <a:t>Reading for pleasure (for children on book bands)</a:t>
            </a:r>
          </a:p>
          <a:p>
            <a:r>
              <a:rPr lang="en-GB" sz="2800" dirty="0"/>
              <a:t>Reading Journals</a:t>
            </a:r>
          </a:p>
          <a:p>
            <a:r>
              <a:rPr lang="en-GB" sz="2800" dirty="0"/>
              <a:t>TT </a:t>
            </a:r>
            <a:r>
              <a:rPr lang="en-GB" sz="2800" dirty="0" err="1"/>
              <a:t>rockstars</a:t>
            </a:r>
            <a:endParaRPr lang="en-GB" sz="2800" dirty="0"/>
          </a:p>
          <a:p>
            <a:r>
              <a:rPr lang="en-GB" sz="2800" dirty="0"/>
              <a:t>Times tables booklets</a:t>
            </a:r>
          </a:p>
          <a:p>
            <a:endParaRPr lang="en-GB" dirty="0"/>
          </a:p>
        </p:txBody>
      </p:sp>
    </p:spTree>
    <p:extLst>
      <p:ext uri="{BB962C8B-B14F-4D97-AF65-F5344CB8AC3E}">
        <p14:creationId xmlns:p14="http://schemas.microsoft.com/office/powerpoint/2010/main" val="387632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C62CF-39D1-43DF-83EC-B5C8D6B21D32}"/>
              </a:ext>
            </a:extLst>
          </p:cNvPr>
          <p:cNvSpPr>
            <a:spLocks noGrp="1"/>
          </p:cNvSpPr>
          <p:nvPr>
            <p:ph type="title"/>
          </p:nvPr>
        </p:nvSpPr>
        <p:spPr/>
        <p:txBody>
          <a:bodyPr>
            <a:noAutofit/>
          </a:bodyPr>
          <a:lstStyle/>
          <a:p>
            <a:r>
              <a:rPr lang="en-GB" sz="4000" dirty="0"/>
              <a:t>Times TabLes and year 4 –In year 4 It is Expected that the children know all their times tables from 1 x 1 to 12 x 12 </a:t>
            </a:r>
          </a:p>
        </p:txBody>
      </p:sp>
      <p:sp>
        <p:nvSpPr>
          <p:cNvPr id="3" name="Content Placeholder 2">
            <a:extLst>
              <a:ext uri="{FF2B5EF4-FFF2-40B4-BE49-F238E27FC236}">
                <a16:creationId xmlns:a16="http://schemas.microsoft.com/office/drawing/2014/main" id="{80D96D17-62EB-4A2C-98D0-5B1A3AFCED62}"/>
              </a:ext>
            </a:extLst>
          </p:cNvPr>
          <p:cNvSpPr>
            <a:spLocks noGrp="1"/>
          </p:cNvSpPr>
          <p:nvPr>
            <p:ph idx="1"/>
          </p:nvPr>
        </p:nvSpPr>
        <p:spPr/>
        <p:txBody>
          <a:bodyPr>
            <a:normAutofit fontScale="92500"/>
          </a:bodyPr>
          <a:lstStyle/>
          <a:p>
            <a:pPr marL="0" indent="0">
              <a:buNone/>
            </a:pPr>
            <a:r>
              <a:rPr lang="en-GB" sz="2800" dirty="0"/>
              <a:t>During the last week of May, before the half term, all Year 4 children will be participating in the National Multiplication Tables Check (MTC)</a:t>
            </a:r>
          </a:p>
          <a:p>
            <a:pPr>
              <a:buFont typeface="Arial" panose="020B0604020202020204" pitchFamily="34" charset="0"/>
              <a:buChar char="•"/>
            </a:pPr>
            <a:r>
              <a:rPr lang="en-GB" sz="2800" dirty="0"/>
              <a:t>This is an online test very similar to Sound Check on </a:t>
            </a:r>
            <a:r>
              <a:rPr lang="en-GB" sz="2800" dirty="0" err="1"/>
              <a:t>TTrockstars</a:t>
            </a:r>
            <a:r>
              <a:rPr lang="en-GB" sz="2800" dirty="0"/>
              <a:t> which tests accuracy</a:t>
            </a:r>
          </a:p>
          <a:p>
            <a:pPr>
              <a:buFont typeface="Arial" panose="020B0604020202020204" pitchFamily="34" charset="0"/>
              <a:buChar char="•"/>
            </a:pPr>
            <a:r>
              <a:rPr lang="en-GB" sz="2800" dirty="0"/>
              <a:t>The children have 25 random questions and 6 seconds to answer each one</a:t>
            </a:r>
          </a:p>
          <a:p>
            <a:pPr>
              <a:buFont typeface="Arial" panose="020B0604020202020204" pitchFamily="34" charset="0"/>
              <a:buChar char="•"/>
            </a:pPr>
            <a:r>
              <a:rPr lang="en-GB" sz="2800" dirty="0"/>
              <a:t>The test will take place in the computer suite </a:t>
            </a:r>
          </a:p>
          <a:p>
            <a:pPr>
              <a:buFont typeface="Arial" panose="020B0604020202020204" pitchFamily="34" charset="0"/>
              <a:buChar char="•"/>
            </a:pPr>
            <a:r>
              <a:rPr lang="en-GB" sz="2800" dirty="0"/>
              <a:t>The children will be given plenty of practice throughout the year and a trial run before the test</a:t>
            </a:r>
          </a:p>
        </p:txBody>
      </p:sp>
    </p:spTree>
    <p:extLst>
      <p:ext uri="{BB962C8B-B14F-4D97-AF65-F5344CB8AC3E}">
        <p14:creationId xmlns:p14="http://schemas.microsoft.com/office/powerpoint/2010/main" val="1250176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08878-D611-47EF-9702-A70DA3544A71}"/>
              </a:ext>
            </a:extLst>
          </p:cNvPr>
          <p:cNvSpPr>
            <a:spLocks noGrp="1"/>
          </p:cNvSpPr>
          <p:nvPr>
            <p:ph type="title"/>
          </p:nvPr>
        </p:nvSpPr>
        <p:spPr/>
        <p:txBody>
          <a:bodyPr/>
          <a:lstStyle/>
          <a:p>
            <a:r>
              <a:rPr lang="en-GB" dirty="0"/>
              <a:t>Trips</a:t>
            </a:r>
          </a:p>
        </p:txBody>
      </p:sp>
      <p:sp>
        <p:nvSpPr>
          <p:cNvPr id="3" name="Content Placeholder 2">
            <a:extLst>
              <a:ext uri="{FF2B5EF4-FFF2-40B4-BE49-F238E27FC236}">
                <a16:creationId xmlns:a16="http://schemas.microsoft.com/office/drawing/2014/main" id="{64B21F57-3015-4D4D-9EAC-ADDB890FD160}"/>
              </a:ext>
            </a:extLst>
          </p:cNvPr>
          <p:cNvSpPr>
            <a:spLocks noGrp="1"/>
          </p:cNvSpPr>
          <p:nvPr>
            <p:ph idx="1"/>
          </p:nvPr>
        </p:nvSpPr>
        <p:spPr>
          <a:xfrm>
            <a:off x="1024127" y="2249424"/>
            <a:ext cx="9720073" cy="4023360"/>
          </a:xfrm>
        </p:spPr>
        <p:txBody>
          <a:bodyPr/>
          <a:lstStyle/>
          <a:p>
            <a:r>
              <a:rPr lang="en-GB" dirty="0"/>
              <a:t>We are in the process of arranging the trips for the year. </a:t>
            </a:r>
          </a:p>
          <a:p>
            <a:endParaRPr lang="en-GB" dirty="0"/>
          </a:p>
          <a:p>
            <a:endParaRPr lang="en-GB" dirty="0"/>
          </a:p>
          <a:p>
            <a:endParaRPr lang="en-GB" dirty="0"/>
          </a:p>
          <a:p>
            <a:endParaRPr lang="en-GB" dirty="0"/>
          </a:p>
          <a:p>
            <a:endParaRPr lang="en-GB" dirty="0"/>
          </a:p>
          <a:p>
            <a:r>
              <a:rPr lang="en-GB" dirty="0"/>
              <a:t>We will need parental volunteers, so please look out for this on the letters that we send home for each visit.</a:t>
            </a:r>
          </a:p>
        </p:txBody>
      </p:sp>
      <p:pic>
        <p:nvPicPr>
          <p:cNvPr id="4" name="Picture 3">
            <a:extLst>
              <a:ext uri="{FF2B5EF4-FFF2-40B4-BE49-F238E27FC236}">
                <a16:creationId xmlns:a16="http://schemas.microsoft.com/office/drawing/2014/main" id="{E1A657B1-7708-41F6-B912-D19635C286E6}"/>
              </a:ext>
            </a:extLst>
          </p:cNvPr>
          <p:cNvPicPr>
            <a:picLocks noChangeAspect="1"/>
          </p:cNvPicPr>
          <p:nvPr/>
        </p:nvPicPr>
        <p:blipFill>
          <a:blip r:embed="rId2"/>
          <a:stretch>
            <a:fillRect/>
          </a:stretch>
        </p:blipFill>
        <p:spPr>
          <a:xfrm>
            <a:off x="1232659" y="2963829"/>
            <a:ext cx="8916644" cy="1552792"/>
          </a:xfrm>
          <a:prstGeom prst="rect">
            <a:avLst/>
          </a:prstGeom>
        </p:spPr>
      </p:pic>
    </p:spTree>
    <p:extLst>
      <p:ext uri="{BB962C8B-B14F-4D97-AF65-F5344CB8AC3E}">
        <p14:creationId xmlns:p14="http://schemas.microsoft.com/office/powerpoint/2010/main" val="3791242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6640-A428-4D94-8F8B-59EFF243794C}"/>
              </a:ext>
            </a:extLst>
          </p:cNvPr>
          <p:cNvSpPr>
            <a:spLocks noGrp="1"/>
          </p:cNvSpPr>
          <p:nvPr>
            <p:ph type="title"/>
          </p:nvPr>
        </p:nvSpPr>
        <p:spPr/>
        <p:txBody>
          <a:bodyPr/>
          <a:lstStyle/>
          <a:p>
            <a:r>
              <a:rPr lang="en-GB" dirty="0"/>
              <a:t>Pen License</a:t>
            </a:r>
          </a:p>
        </p:txBody>
      </p:sp>
      <p:sp>
        <p:nvSpPr>
          <p:cNvPr id="3" name="Content Placeholder 2">
            <a:extLst>
              <a:ext uri="{FF2B5EF4-FFF2-40B4-BE49-F238E27FC236}">
                <a16:creationId xmlns:a16="http://schemas.microsoft.com/office/drawing/2014/main" id="{C7F00606-7476-4390-A4D1-4F92D585378D}"/>
              </a:ext>
            </a:extLst>
          </p:cNvPr>
          <p:cNvSpPr>
            <a:spLocks noGrp="1"/>
          </p:cNvSpPr>
          <p:nvPr>
            <p:ph idx="1"/>
          </p:nvPr>
        </p:nvSpPr>
        <p:spPr/>
        <p:txBody>
          <a:bodyPr>
            <a:normAutofit/>
          </a:bodyPr>
          <a:lstStyle/>
          <a:p>
            <a:pPr>
              <a:buFont typeface="Arial" panose="020B0604020202020204" pitchFamily="34" charset="0"/>
              <a:buChar char="•"/>
            </a:pPr>
            <a:r>
              <a:rPr lang="en-GB" sz="3200" dirty="0"/>
              <a:t>The children will start the year using pencils</a:t>
            </a:r>
          </a:p>
          <a:p>
            <a:pPr>
              <a:buFont typeface="Arial" panose="020B0604020202020204" pitchFamily="34" charset="0"/>
              <a:buChar char="•"/>
            </a:pPr>
            <a:r>
              <a:rPr lang="en-GB" sz="3200" dirty="0"/>
              <a:t>From October we will be starting to give children pens to write with based on their fine motor skills and handwriting</a:t>
            </a:r>
          </a:p>
          <a:p>
            <a:pPr>
              <a:buFont typeface="Arial" panose="020B0604020202020204" pitchFamily="34" charset="0"/>
              <a:buChar char="•"/>
            </a:pPr>
            <a:r>
              <a:rPr lang="en-GB" sz="3200" dirty="0"/>
              <a:t>From Easter we will be giving everyone a pen to write with</a:t>
            </a:r>
          </a:p>
        </p:txBody>
      </p:sp>
    </p:spTree>
    <p:extLst>
      <p:ext uri="{BB962C8B-B14F-4D97-AF65-F5344CB8AC3E}">
        <p14:creationId xmlns:p14="http://schemas.microsoft.com/office/powerpoint/2010/main" val="2823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17FCC-DEDB-4F42-9078-63B90BB8A101}"/>
              </a:ext>
            </a:extLst>
          </p:cNvPr>
          <p:cNvSpPr>
            <a:spLocks noGrp="1"/>
          </p:cNvSpPr>
          <p:nvPr>
            <p:ph type="title"/>
          </p:nvPr>
        </p:nvSpPr>
        <p:spPr/>
        <p:txBody>
          <a:bodyPr/>
          <a:lstStyle/>
          <a:p>
            <a:r>
              <a:rPr lang="en-GB" dirty="0"/>
              <a:t>Other Info</a:t>
            </a:r>
          </a:p>
        </p:txBody>
      </p:sp>
      <p:sp>
        <p:nvSpPr>
          <p:cNvPr id="3" name="Content Placeholder 2">
            <a:extLst>
              <a:ext uri="{FF2B5EF4-FFF2-40B4-BE49-F238E27FC236}">
                <a16:creationId xmlns:a16="http://schemas.microsoft.com/office/drawing/2014/main" id="{25922E9C-3A42-413B-BE31-D0F2449A6495}"/>
              </a:ext>
            </a:extLst>
          </p:cNvPr>
          <p:cNvSpPr>
            <a:spLocks noGrp="1"/>
          </p:cNvSpPr>
          <p:nvPr>
            <p:ph idx="1"/>
          </p:nvPr>
        </p:nvSpPr>
        <p:spPr>
          <a:xfrm>
            <a:off x="1024128" y="1635617"/>
            <a:ext cx="9720073" cy="4673743"/>
          </a:xfrm>
        </p:spPr>
        <p:txBody>
          <a:bodyPr>
            <a:normAutofit lnSpcReduction="10000"/>
          </a:bodyPr>
          <a:lstStyle/>
          <a:p>
            <a:pPr>
              <a:buFont typeface="Arial" panose="020B0604020202020204" pitchFamily="34" charset="0"/>
              <a:buChar char="•"/>
            </a:pPr>
            <a:r>
              <a:rPr lang="en-GB" dirty="0"/>
              <a:t>We no longer have cups in our classrooms so please send your child into school with a water bottle which they can refill when needed</a:t>
            </a:r>
          </a:p>
          <a:p>
            <a:pPr>
              <a:buFont typeface="Arial" panose="020B0604020202020204" pitchFamily="34" charset="0"/>
              <a:buChar char="•"/>
            </a:pPr>
            <a:r>
              <a:rPr lang="en-GB" dirty="0"/>
              <a:t>Our PPA time is on a Wednesday afternoon so this is when the children will be taught Spanish with Mr Caldwell, Art with Ms Appleby and PE with Mr Bentley. Please make sure they come to school wearing appropriate clothing </a:t>
            </a:r>
          </a:p>
          <a:p>
            <a:pPr>
              <a:buFont typeface="Arial" panose="020B0604020202020204" pitchFamily="34" charset="0"/>
              <a:buChar char="•"/>
            </a:pPr>
            <a:r>
              <a:rPr lang="en-GB" dirty="0"/>
              <a:t>We are not allowed to give out any birthday treats. If they are sent in we will unfortunately, have to send them home.</a:t>
            </a:r>
          </a:p>
          <a:p>
            <a:pPr>
              <a:buFont typeface="Arial" panose="020B0604020202020204" pitchFamily="34" charset="0"/>
              <a:buChar char="•"/>
            </a:pPr>
            <a:r>
              <a:rPr lang="en-GB" dirty="0"/>
              <a:t>A reminder that the children should not be bringing in toys or cards to school. </a:t>
            </a:r>
          </a:p>
          <a:p>
            <a:pPr>
              <a:buFont typeface="Arial" panose="020B0604020202020204" pitchFamily="34" charset="0"/>
              <a:buChar char="•"/>
            </a:pPr>
            <a:r>
              <a:rPr lang="en-GB" dirty="0"/>
              <a:t>If you have any questions or concerns, the easiest way to reach us is by emailing </a:t>
            </a:r>
            <a:r>
              <a:rPr lang="en-GB" dirty="0">
                <a:hlinkClick r:id="rId2"/>
              </a:rPr>
              <a:t>admin@oswaldroad.manchester.sch.uk</a:t>
            </a:r>
            <a:r>
              <a:rPr lang="en-GB" dirty="0"/>
              <a:t> and the message will be passed on</a:t>
            </a:r>
          </a:p>
          <a:p>
            <a:pPr>
              <a:buFont typeface="Arial" panose="020B0604020202020204" pitchFamily="34" charset="0"/>
              <a:buChar char="•"/>
            </a:pPr>
            <a:endParaRPr lang="en-GB" dirty="0"/>
          </a:p>
          <a:p>
            <a:pPr marL="0" indent="0">
              <a:buNone/>
            </a:pPr>
            <a:r>
              <a:rPr lang="en-GB" dirty="0"/>
              <a:t>Thank you! Helen Savage, Paul Salisbury, Hayley Craven &amp; Christian Burton</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37607064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62</TotalTime>
  <Words>718</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Tahoma</vt:lpstr>
      <vt:lpstr>Tw Cen MT</vt:lpstr>
      <vt:lpstr>Tw Cen MT Condensed</vt:lpstr>
      <vt:lpstr>Wingdings 3</vt:lpstr>
      <vt:lpstr>Integral</vt:lpstr>
      <vt:lpstr>Year 4</vt:lpstr>
      <vt:lpstr>Time Table – this is what a typical timetable in year 4 looks like. (4C have swimming after break instead of first thing on a Monday)</vt:lpstr>
      <vt:lpstr>Swimming </vt:lpstr>
      <vt:lpstr>Reading Books</vt:lpstr>
      <vt:lpstr>Homework</vt:lpstr>
      <vt:lpstr>Times TabLes and year 4 –In year 4 It is Expected that the children know all their times tables from 1 x 1 to 12 x 12 </vt:lpstr>
      <vt:lpstr>Trips</vt:lpstr>
      <vt:lpstr>Pen License</vt:lpstr>
      <vt:lpstr>Other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dc:title>
  <dc:creator>Helen Savage</dc:creator>
  <cp:lastModifiedBy>Helen Savage</cp:lastModifiedBy>
  <cp:revision>8</cp:revision>
  <dcterms:created xsi:type="dcterms:W3CDTF">2023-09-06T14:34:46Z</dcterms:created>
  <dcterms:modified xsi:type="dcterms:W3CDTF">2023-09-06T15:37:20Z</dcterms:modified>
</cp:coreProperties>
</file>