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8" r:id="rId2"/>
    <p:sldId id="256" r:id="rId3"/>
    <p:sldId id="257" r:id="rId4"/>
    <p:sldId id="258" r:id="rId5"/>
    <p:sldId id="259" r:id="rId6"/>
    <p:sldId id="263" r:id="rId7"/>
    <p:sldId id="260" r:id="rId8"/>
    <p:sldId id="261" r:id="rId9"/>
    <p:sldId id="262" r:id="rId10"/>
    <p:sldId id="266" r:id="rId11"/>
    <p:sldId id="267" r:id="rId12"/>
    <p:sldId id="265" r:id="rId13"/>
    <p:sldId id="264"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0C9E19-D937-46F1-A214-3F7DA2D88A88}" type="datetimeFigureOut">
              <a:rPr lang="en-GB" smtClean="0"/>
              <a:t>20/09/2023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03413-E902-4212-B323-B3331FFCE16F}" type="slidenum">
              <a:rPr lang="en-GB" smtClean="0"/>
              <a:t>‹#›</a:t>
            </a:fld>
            <a:endParaRPr lang="en-GB"/>
          </a:p>
        </p:txBody>
      </p:sp>
    </p:spTree>
    <p:extLst>
      <p:ext uri="{BB962C8B-B14F-4D97-AF65-F5344CB8AC3E}">
        <p14:creationId xmlns:p14="http://schemas.microsoft.com/office/powerpoint/2010/main" val="489550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80C9E19-D937-46F1-A214-3F7DA2D88A88}" type="datetimeFigureOut">
              <a:rPr lang="en-GB" smtClean="0"/>
              <a:t>20/09/2023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103413-E902-4212-B323-B3331FFCE16F}" type="slidenum">
              <a:rPr lang="en-GB" smtClean="0"/>
              <a:t>‹#›</a:t>
            </a:fld>
            <a:endParaRPr lang="en-GB"/>
          </a:p>
        </p:txBody>
      </p:sp>
    </p:spTree>
    <p:extLst>
      <p:ext uri="{BB962C8B-B14F-4D97-AF65-F5344CB8AC3E}">
        <p14:creationId xmlns:p14="http://schemas.microsoft.com/office/powerpoint/2010/main" val="3073151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E80C9E19-D937-46F1-A214-3F7DA2D88A88}" type="datetimeFigureOut">
              <a:rPr lang="en-GB" smtClean="0"/>
              <a:t>20/09/2023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03413-E902-4212-B323-B3331FFCE16F}" type="slidenum">
              <a:rPr lang="en-GB" smtClean="0"/>
              <a:t>‹#›</a:t>
            </a:fld>
            <a:endParaRPr lang="en-GB"/>
          </a:p>
        </p:txBody>
      </p:sp>
    </p:spTree>
    <p:extLst>
      <p:ext uri="{BB962C8B-B14F-4D97-AF65-F5344CB8AC3E}">
        <p14:creationId xmlns:p14="http://schemas.microsoft.com/office/powerpoint/2010/main" val="2616031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E80C9E19-D937-46F1-A214-3F7DA2D88A88}" type="datetimeFigureOut">
              <a:rPr lang="en-GB" smtClean="0"/>
              <a:t>20/09/2023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03413-E902-4212-B323-B3331FFCE16F}"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854228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0C9E19-D937-46F1-A214-3F7DA2D88A88}" type="datetimeFigureOut">
              <a:rPr lang="en-GB" smtClean="0"/>
              <a:t>20/09/2023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03413-E902-4212-B323-B3331FFCE16F}" type="slidenum">
              <a:rPr lang="en-GB" smtClean="0"/>
              <a:t>‹#›</a:t>
            </a:fld>
            <a:endParaRPr lang="en-GB"/>
          </a:p>
        </p:txBody>
      </p:sp>
    </p:spTree>
    <p:extLst>
      <p:ext uri="{BB962C8B-B14F-4D97-AF65-F5344CB8AC3E}">
        <p14:creationId xmlns:p14="http://schemas.microsoft.com/office/powerpoint/2010/main" val="487866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80C9E19-D937-46F1-A214-3F7DA2D88A88}" type="datetimeFigureOut">
              <a:rPr lang="en-GB" smtClean="0"/>
              <a:t>20/09/2023</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03413-E902-4212-B323-B3331FFCE16F}" type="slidenum">
              <a:rPr lang="en-GB" smtClean="0"/>
              <a:t>‹#›</a:t>
            </a:fld>
            <a:endParaRPr lang="en-GB"/>
          </a:p>
        </p:txBody>
      </p:sp>
    </p:spTree>
    <p:extLst>
      <p:ext uri="{BB962C8B-B14F-4D97-AF65-F5344CB8AC3E}">
        <p14:creationId xmlns:p14="http://schemas.microsoft.com/office/powerpoint/2010/main" val="733975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80C9E19-D937-46F1-A214-3F7DA2D88A88}" type="datetimeFigureOut">
              <a:rPr lang="en-GB" smtClean="0"/>
              <a:t>20/09/2023</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03413-E902-4212-B323-B3331FFCE16F}" type="slidenum">
              <a:rPr lang="en-GB" smtClean="0"/>
              <a:t>‹#›</a:t>
            </a:fld>
            <a:endParaRPr lang="en-GB"/>
          </a:p>
        </p:txBody>
      </p:sp>
    </p:spTree>
    <p:extLst>
      <p:ext uri="{BB962C8B-B14F-4D97-AF65-F5344CB8AC3E}">
        <p14:creationId xmlns:p14="http://schemas.microsoft.com/office/powerpoint/2010/main" val="3033074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0C9E19-D937-46F1-A214-3F7DA2D88A88}" type="datetimeFigureOut">
              <a:rPr lang="en-GB" smtClean="0"/>
              <a:t>20/09/2023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03413-E902-4212-B323-B3331FFCE16F}" type="slidenum">
              <a:rPr lang="en-GB" smtClean="0"/>
              <a:t>‹#›</a:t>
            </a:fld>
            <a:endParaRPr lang="en-GB"/>
          </a:p>
        </p:txBody>
      </p:sp>
    </p:spTree>
    <p:extLst>
      <p:ext uri="{BB962C8B-B14F-4D97-AF65-F5344CB8AC3E}">
        <p14:creationId xmlns:p14="http://schemas.microsoft.com/office/powerpoint/2010/main" val="2657281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0C9E19-D937-46F1-A214-3F7DA2D88A88}" type="datetimeFigureOut">
              <a:rPr lang="en-GB" smtClean="0"/>
              <a:t>20/09/2023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03413-E902-4212-B323-B3331FFCE16F}" type="slidenum">
              <a:rPr lang="en-GB" smtClean="0"/>
              <a:t>‹#›</a:t>
            </a:fld>
            <a:endParaRPr lang="en-GB"/>
          </a:p>
        </p:txBody>
      </p:sp>
    </p:spTree>
    <p:extLst>
      <p:ext uri="{BB962C8B-B14F-4D97-AF65-F5344CB8AC3E}">
        <p14:creationId xmlns:p14="http://schemas.microsoft.com/office/powerpoint/2010/main" val="74837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E80C9E19-D937-46F1-A214-3F7DA2D88A88}" type="datetimeFigureOut">
              <a:rPr lang="en-GB" smtClean="0"/>
              <a:t>20/09/2023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03413-E902-4212-B323-B3331FFCE16F}" type="slidenum">
              <a:rPr lang="en-GB" smtClean="0"/>
              <a:t>‹#›</a:t>
            </a:fld>
            <a:endParaRPr lang="en-GB"/>
          </a:p>
        </p:txBody>
      </p:sp>
    </p:spTree>
    <p:extLst>
      <p:ext uri="{BB962C8B-B14F-4D97-AF65-F5344CB8AC3E}">
        <p14:creationId xmlns:p14="http://schemas.microsoft.com/office/powerpoint/2010/main" val="1178423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0C9E19-D937-46F1-A214-3F7DA2D88A88}" type="datetimeFigureOut">
              <a:rPr lang="en-GB" smtClean="0"/>
              <a:t>20/09/2023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103413-E902-4212-B323-B3331FFCE16F}" type="slidenum">
              <a:rPr lang="en-GB" smtClean="0"/>
              <a:t>‹#›</a:t>
            </a:fld>
            <a:endParaRPr lang="en-GB"/>
          </a:p>
        </p:txBody>
      </p:sp>
    </p:spTree>
    <p:extLst>
      <p:ext uri="{BB962C8B-B14F-4D97-AF65-F5344CB8AC3E}">
        <p14:creationId xmlns:p14="http://schemas.microsoft.com/office/powerpoint/2010/main" val="2601171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0C9E19-D937-46F1-A214-3F7DA2D88A88}" type="datetimeFigureOut">
              <a:rPr lang="en-GB" smtClean="0"/>
              <a:t>20/09/2023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103413-E902-4212-B323-B3331FFCE16F}" type="slidenum">
              <a:rPr lang="en-GB" smtClean="0"/>
              <a:t>‹#›</a:t>
            </a:fld>
            <a:endParaRPr lang="en-GB"/>
          </a:p>
        </p:txBody>
      </p:sp>
    </p:spTree>
    <p:extLst>
      <p:ext uri="{BB962C8B-B14F-4D97-AF65-F5344CB8AC3E}">
        <p14:creationId xmlns:p14="http://schemas.microsoft.com/office/powerpoint/2010/main" val="3687117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0C9E19-D937-46F1-A214-3F7DA2D88A88}" type="datetimeFigureOut">
              <a:rPr lang="en-GB" smtClean="0"/>
              <a:t>20/09/2023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5103413-E902-4212-B323-B3331FFCE16F}" type="slidenum">
              <a:rPr lang="en-GB" smtClean="0"/>
              <a:t>‹#›</a:t>
            </a:fld>
            <a:endParaRPr lang="en-GB"/>
          </a:p>
        </p:txBody>
      </p:sp>
    </p:spTree>
    <p:extLst>
      <p:ext uri="{BB962C8B-B14F-4D97-AF65-F5344CB8AC3E}">
        <p14:creationId xmlns:p14="http://schemas.microsoft.com/office/powerpoint/2010/main" val="2879792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80C9E19-D937-46F1-A214-3F7DA2D88A88}" type="datetimeFigureOut">
              <a:rPr lang="en-GB" smtClean="0"/>
              <a:t>20/09/2023</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95103413-E902-4212-B323-B3331FFCE16F}" type="slidenum">
              <a:rPr lang="en-GB" smtClean="0"/>
              <a:t>‹#›</a:t>
            </a:fld>
            <a:endParaRPr lang="en-GB"/>
          </a:p>
        </p:txBody>
      </p:sp>
    </p:spTree>
    <p:extLst>
      <p:ext uri="{BB962C8B-B14F-4D97-AF65-F5344CB8AC3E}">
        <p14:creationId xmlns:p14="http://schemas.microsoft.com/office/powerpoint/2010/main" val="3865869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80C9E19-D937-46F1-A214-3F7DA2D88A88}" type="datetimeFigureOut">
              <a:rPr lang="en-GB" smtClean="0"/>
              <a:t>20/09/2023</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95103413-E902-4212-B323-B3331FFCE16F}" type="slidenum">
              <a:rPr lang="en-GB" smtClean="0"/>
              <a:t>‹#›</a:t>
            </a:fld>
            <a:endParaRPr lang="en-GB"/>
          </a:p>
        </p:txBody>
      </p:sp>
    </p:spTree>
    <p:extLst>
      <p:ext uri="{BB962C8B-B14F-4D97-AF65-F5344CB8AC3E}">
        <p14:creationId xmlns:p14="http://schemas.microsoft.com/office/powerpoint/2010/main" val="2129693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E80C9E19-D937-46F1-A214-3F7DA2D88A88}" type="datetimeFigureOut">
              <a:rPr lang="en-GB" smtClean="0"/>
              <a:t>20/09/2023</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95103413-E902-4212-B323-B3331FFCE16F}" type="slidenum">
              <a:rPr lang="en-GB" smtClean="0"/>
              <a:t>‹#›</a:t>
            </a:fld>
            <a:endParaRPr lang="en-GB"/>
          </a:p>
        </p:txBody>
      </p:sp>
    </p:spTree>
    <p:extLst>
      <p:ext uri="{BB962C8B-B14F-4D97-AF65-F5344CB8AC3E}">
        <p14:creationId xmlns:p14="http://schemas.microsoft.com/office/powerpoint/2010/main" val="3878147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80C9E19-D937-46F1-A214-3F7DA2D88A88}" type="datetimeFigureOut">
              <a:rPr lang="en-GB" smtClean="0"/>
              <a:t>20/09/2023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103413-E902-4212-B323-B3331FFCE16F}" type="slidenum">
              <a:rPr lang="en-GB" smtClean="0"/>
              <a:t>‹#›</a:t>
            </a:fld>
            <a:endParaRPr lang="en-GB"/>
          </a:p>
        </p:txBody>
      </p:sp>
    </p:spTree>
    <p:extLst>
      <p:ext uri="{BB962C8B-B14F-4D97-AF65-F5344CB8AC3E}">
        <p14:creationId xmlns:p14="http://schemas.microsoft.com/office/powerpoint/2010/main" val="40180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80C9E19-D937-46F1-A214-3F7DA2D88A88}" type="datetimeFigureOut">
              <a:rPr lang="en-GB" smtClean="0"/>
              <a:t>20/09/2023</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95103413-E902-4212-B323-B3331FFCE16F}" type="slidenum">
              <a:rPr lang="en-GB" smtClean="0"/>
              <a:t>‹#›</a:t>
            </a:fld>
            <a:endParaRPr lang="en-GB"/>
          </a:p>
        </p:txBody>
      </p:sp>
    </p:spTree>
    <p:extLst>
      <p:ext uri="{BB962C8B-B14F-4D97-AF65-F5344CB8AC3E}">
        <p14:creationId xmlns:p14="http://schemas.microsoft.com/office/powerpoint/2010/main" val="397590024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09FC9-01BB-4595-A81B-C8EFD6FCA2B4}"/>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C55FD4CD-8799-4B77-85C7-A1C3D87B3EBF}"/>
              </a:ext>
            </a:extLst>
          </p:cNvPr>
          <p:cNvPicPr>
            <a:picLocks noGrp="1" noChangeAspect="1"/>
          </p:cNvPicPr>
          <p:nvPr>
            <p:ph idx="1"/>
          </p:nvPr>
        </p:nvPicPr>
        <p:blipFill>
          <a:blip r:embed="rId2"/>
          <a:stretch>
            <a:fillRect/>
          </a:stretch>
        </p:blipFill>
        <p:spPr>
          <a:xfrm>
            <a:off x="729004" y="452717"/>
            <a:ext cx="8234692" cy="6281143"/>
          </a:xfrm>
          <a:prstGeom prst="rect">
            <a:avLst/>
          </a:prstGeom>
        </p:spPr>
      </p:pic>
    </p:spTree>
    <p:extLst>
      <p:ext uri="{BB962C8B-B14F-4D97-AF65-F5344CB8AC3E}">
        <p14:creationId xmlns:p14="http://schemas.microsoft.com/office/powerpoint/2010/main" val="3541990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FCDE-7F24-4FCF-8936-87B3F5ECF667}"/>
              </a:ext>
            </a:extLst>
          </p:cNvPr>
          <p:cNvSpPr>
            <a:spLocks noGrp="1"/>
          </p:cNvSpPr>
          <p:nvPr>
            <p:ph type="ctrTitle"/>
          </p:nvPr>
        </p:nvSpPr>
        <p:spPr>
          <a:xfrm>
            <a:off x="1219349" y="785611"/>
            <a:ext cx="8825658" cy="5911403"/>
          </a:xfrm>
        </p:spPr>
        <p:txBody>
          <a:bodyPr/>
          <a:lstStyle/>
          <a:p>
            <a:br>
              <a:rPr lang="en-GB" sz="4000" dirty="0"/>
            </a:br>
            <a:br>
              <a:rPr lang="en-GB" sz="4000" dirty="0"/>
            </a:br>
            <a:br>
              <a:rPr lang="en-GB" sz="4000" dirty="0"/>
            </a:br>
            <a:endParaRPr lang="en-GB" sz="4000" dirty="0"/>
          </a:p>
        </p:txBody>
      </p:sp>
      <p:sp>
        <p:nvSpPr>
          <p:cNvPr id="3" name="TextBox 2">
            <a:extLst>
              <a:ext uri="{FF2B5EF4-FFF2-40B4-BE49-F238E27FC236}">
                <a16:creationId xmlns:a16="http://schemas.microsoft.com/office/drawing/2014/main" id="{6BEEA618-57B9-49FA-A87E-2AA4066CEB3F}"/>
              </a:ext>
            </a:extLst>
          </p:cNvPr>
          <p:cNvSpPr txBox="1"/>
          <p:nvPr/>
        </p:nvSpPr>
        <p:spPr>
          <a:xfrm>
            <a:off x="1455313" y="368934"/>
            <a:ext cx="8825658" cy="9233297"/>
          </a:xfrm>
          <a:prstGeom prst="rect">
            <a:avLst/>
          </a:prstGeom>
          <a:noFill/>
        </p:spPr>
        <p:txBody>
          <a:bodyPr wrap="square" rtlCol="0">
            <a:spAutoFit/>
          </a:bodyPr>
          <a:lstStyle/>
          <a:p>
            <a:r>
              <a:rPr lang="en-GB" u="sng" dirty="0">
                <a:solidFill>
                  <a:srgbClr val="FFFF00"/>
                </a:solidFill>
              </a:rPr>
              <a:t>Recording and progression</a:t>
            </a:r>
          </a:p>
          <a:p>
            <a:endParaRPr lang="en-GB" dirty="0"/>
          </a:p>
          <a:p>
            <a:r>
              <a:rPr lang="en-GB" dirty="0"/>
              <a:t>Year 1 – Mostly on seesaw – demonstrate knowledge and understanding verbally in the main</a:t>
            </a:r>
          </a:p>
          <a:p>
            <a:endParaRPr lang="en-GB" dirty="0"/>
          </a:p>
          <a:p>
            <a:r>
              <a:rPr lang="en-GB" dirty="0"/>
              <a:t>Year 2 – Starting to use books for write ups on a basic level, scaffolded – using tally charts and pictograms</a:t>
            </a:r>
          </a:p>
          <a:p>
            <a:endParaRPr lang="en-GB" dirty="0"/>
          </a:p>
          <a:p>
            <a:r>
              <a:rPr lang="en-GB" dirty="0"/>
              <a:t>Year 3 -  using the basic format for experimental write ups and beginning to use bar charts</a:t>
            </a:r>
          </a:p>
          <a:p>
            <a:endParaRPr lang="en-GB" u="sng" dirty="0"/>
          </a:p>
          <a:p>
            <a:r>
              <a:rPr lang="en-GB" dirty="0"/>
              <a:t>Year 4 – using full write ups with increasing accuracy and incorporating bar charts and scaffolded line graphs (with axes pre-prepared). Children begin to make suggestions for planning some investigations.</a:t>
            </a:r>
          </a:p>
          <a:p>
            <a:endParaRPr lang="en-GB" dirty="0"/>
          </a:p>
          <a:p>
            <a:r>
              <a:rPr lang="en-GB" dirty="0"/>
              <a:t>Years 5 and 6 – as Year 4 but able to do their own planning of experiments having been provided with a basic brief and appropriate equipment. They should also be allowed to carry out follow up experiments to investigate further if time and resources allow.</a:t>
            </a:r>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p:txBody>
      </p:sp>
    </p:spTree>
    <p:extLst>
      <p:ext uri="{BB962C8B-B14F-4D97-AF65-F5344CB8AC3E}">
        <p14:creationId xmlns:p14="http://schemas.microsoft.com/office/powerpoint/2010/main" val="1491616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FCDE-7F24-4FCF-8936-87B3F5ECF667}"/>
              </a:ext>
            </a:extLst>
          </p:cNvPr>
          <p:cNvSpPr>
            <a:spLocks noGrp="1"/>
          </p:cNvSpPr>
          <p:nvPr>
            <p:ph type="ctrTitle"/>
          </p:nvPr>
        </p:nvSpPr>
        <p:spPr>
          <a:xfrm>
            <a:off x="1219349" y="785611"/>
            <a:ext cx="8825658" cy="5911403"/>
          </a:xfrm>
        </p:spPr>
        <p:txBody>
          <a:bodyPr/>
          <a:lstStyle/>
          <a:p>
            <a:br>
              <a:rPr lang="en-GB" sz="4000" dirty="0"/>
            </a:br>
            <a:br>
              <a:rPr lang="en-GB" sz="4000" dirty="0"/>
            </a:br>
            <a:br>
              <a:rPr lang="en-GB" sz="4000" dirty="0"/>
            </a:br>
            <a:endParaRPr lang="en-GB" sz="4000" dirty="0"/>
          </a:p>
        </p:txBody>
      </p:sp>
      <p:sp>
        <p:nvSpPr>
          <p:cNvPr id="3" name="TextBox 2">
            <a:extLst>
              <a:ext uri="{FF2B5EF4-FFF2-40B4-BE49-F238E27FC236}">
                <a16:creationId xmlns:a16="http://schemas.microsoft.com/office/drawing/2014/main" id="{6BEEA618-57B9-49FA-A87E-2AA4066CEB3F}"/>
              </a:ext>
            </a:extLst>
          </p:cNvPr>
          <p:cNvSpPr txBox="1"/>
          <p:nvPr/>
        </p:nvSpPr>
        <p:spPr>
          <a:xfrm>
            <a:off x="1455313" y="368934"/>
            <a:ext cx="8825658" cy="9787295"/>
          </a:xfrm>
          <a:prstGeom prst="rect">
            <a:avLst/>
          </a:prstGeom>
          <a:noFill/>
        </p:spPr>
        <p:txBody>
          <a:bodyPr wrap="square" rtlCol="0">
            <a:spAutoFit/>
          </a:bodyPr>
          <a:lstStyle/>
          <a:p>
            <a:r>
              <a:rPr lang="en-GB" u="sng" dirty="0">
                <a:solidFill>
                  <a:srgbClr val="FFFF00"/>
                </a:solidFill>
              </a:rPr>
              <a:t>Recording and progression</a:t>
            </a:r>
          </a:p>
          <a:p>
            <a:endParaRPr lang="en-GB" dirty="0"/>
          </a:p>
          <a:p>
            <a:r>
              <a:rPr lang="en-GB" dirty="0"/>
              <a:t>Year 1 – Mostly on seesaw – demonstrate knowledge and understanding verbally in the main</a:t>
            </a:r>
          </a:p>
          <a:p>
            <a:endParaRPr lang="en-GB" dirty="0"/>
          </a:p>
          <a:p>
            <a:r>
              <a:rPr lang="en-GB" dirty="0"/>
              <a:t>Year 2 – Starting to use books for write ups on a basic level, scaffolded – using tally charts and pictograms</a:t>
            </a:r>
          </a:p>
          <a:p>
            <a:endParaRPr lang="en-GB" dirty="0"/>
          </a:p>
          <a:p>
            <a:r>
              <a:rPr lang="en-GB" dirty="0"/>
              <a:t>Year 3 -  using the basic format for experimental write ups and beginning to use bar charts</a:t>
            </a:r>
          </a:p>
          <a:p>
            <a:endParaRPr lang="en-GB" u="sng" dirty="0"/>
          </a:p>
          <a:p>
            <a:r>
              <a:rPr lang="en-GB" dirty="0"/>
              <a:t>Year 4 – using full write ups with increasing accuracy and incorporating bar charts and scaffolded line graphs (with axes pre-prepared). Children begin to make suggestions for planning some investigations.</a:t>
            </a:r>
          </a:p>
          <a:p>
            <a:endParaRPr lang="en-GB" dirty="0"/>
          </a:p>
          <a:p>
            <a:r>
              <a:rPr lang="en-GB" dirty="0"/>
              <a:t>Years 5 and 6 – as Year 4 but able to do their own planning of experiments having been provided with a basic brief and appropriate equipment. They should also be allowed to carry out follow up experiments to investigate further if time and resources allow.</a:t>
            </a:r>
          </a:p>
          <a:p>
            <a:endParaRPr lang="en-GB" dirty="0"/>
          </a:p>
          <a:p>
            <a:r>
              <a:rPr lang="en-GB" dirty="0">
                <a:solidFill>
                  <a:srgbClr val="92D050"/>
                </a:solidFill>
              </a:rPr>
              <a:t>DIAGRAMS</a:t>
            </a:r>
            <a:r>
              <a:rPr lang="en-GB" dirty="0"/>
              <a:t> can be used throughout.</a:t>
            </a:r>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p:txBody>
      </p:sp>
    </p:spTree>
    <p:extLst>
      <p:ext uri="{BB962C8B-B14F-4D97-AF65-F5344CB8AC3E}">
        <p14:creationId xmlns:p14="http://schemas.microsoft.com/office/powerpoint/2010/main" val="330606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FCDE-7F24-4FCF-8936-87B3F5ECF667}"/>
              </a:ext>
            </a:extLst>
          </p:cNvPr>
          <p:cNvSpPr>
            <a:spLocks noGrp="1"/>
          </p:cNvSpPr>
          <p:nvPr>
            <p:ph type="ctrTitle"/>
          </p:nvPr>
        </p:nvSpPr>
        <p:spPr>
          <a:xfrm>
            <a:off x="1219349" y="785611"/>
            <a:ext cx="8825658" cy="5911403"/>
          </a:xfrm>
        </p:spPr>
        <p:txBody>
          <a:bodyPr/>
          <a:lstStyle/>
          <a:p>
            <a:br>
              <a:rPr lang="en-GB" sz="4000" dirty="0"/>
            </a:br>
            <a:br>
              <a:rPr lang="en-GB" sz="4000" dirty="0"/>
            </a:br>
            <a:br>
              <a:rPr lang="en-GB" sz="4000" dirty="0"/>
            </a:br>
            <a:endParaRPr lang="en-GB" sz="4000" dirty="0"/>
          </a:p>
        </p:txBody>
      </p:sp>
      <p:sp>
        <p:nvSpPr>
          <p:cNvPr id="3" name="TextBox 2">
            <a:extLst>
              <a:ext uri="{FF2B5EF4-FFF2-40B4-BE49-F238E27FC236}">
                <a16:creationId xmlns:a16="http://schemas.microsoft.com/office/drawing/2014/main" id="{6BEEA618-57B9-49FA-A87E-2AA4066CEB3F}"/>
              </a:ext>
            </a:extLst>
          </p:cNvPr>
          <p:cNvSpPr txBox="1"/>
          <p:nvPr/>
        </p:nvSpPr>
        <p:spPr>
          <a:xfrm>
            <a:off x="1455313" y="368934"/>
            <a:ext cx="8825658" cy="4247317"/>
          </a:xfrm>
          <a:prstGeom prst="rect">
            <a:avLst/>
          </a:prstGeom>
          <a:noFill/>
        </p:spPr>
        <p:txBody>
          <a:bodyPr wrap="square" rtlCol="0">
            <a:spAutoFit/>
          </a:bodyPr>
          <a:lstStyle/>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p:txBody>
      </p:sp>
      <p:pic>
        <p:nvPicPr>
          <p:cNvPr id="6" name="Picture 5">
            <a:extLst>
              <a:ext uri="{FF2B5EF4-FFF2-40B4-BE49-F238E27FC236}">
                <a16:creationId xmlns:a16="http://schemas.microsoft.com/office/drawing/2014/main" id="{9B6A62F1-94BC-4CB5-9078-DF7B76399AA8}"/>
              </a:ext>
            </a:extLst>
          </p:cNvPr>
          <p:cNvPicPr>
            <a:picLocks noChangeAspect="1"/>
          </p:cNvPicPr>
          <p:nvPr/>
        </p:nvPicPr>
        <p:blipFill>
          <a:blip r:embed="rId2"/>
          <a:stretch>
            <a:fillRect/>
          </a:stretch>
        </p:blipFill>
        <p:spPr>
          <a:xfrm>
            <a:off x="3671849" y="0"/>
            <a:ext cx="4848301" cy="6858000"/>
          </a:xfrm>
          <a:prstGeom prst="rect">
            <a:avLst/>
          </a:prstGeom>
        </p:spPr>
      </p:pic>
    </p:spTree>
    <p:extLst>
      <p:ext uri="{BB962C8B-B14F-4D97-AF65-F5344CB8AC3E}">
        <p14:creationId xmlns:p14="http://schemas.microsoft.com/office/powerpoint/2010/main" val="2150813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FCDE-7F24-4FCF-8936-87B3F5ECF667}"/>
              </a:ext>
            </a:extLst>
          </p:cNvPr>
          <p:cNvSpPr>
            <a:spLocks noGrp="1"/>
          </p:cNvSpPr>
          <p:nvPr>
            <p:ph type="ctrTitle"/>
          </p:nvPr>
        </p:nvSpPr>
        <p:spPr>
          <a:xfrm>
            <a:off x="1219349" y="785611"/>
            <a:ext cx="8825658" cy="5911403"/>
          </a:xfrm>
        </p:spPr>
        <p:txBody>
          <a:bodyPr/>
          <a:lstStyle/>
          <a:p>
            <a:br>
              <a:rPr lang="en-GB" sz="4000" dirty="0"/>
            </a:br>
            <a:br>
              <a:rPr lang="en-GB" sz="4000" dirty="0"/>
            </a:br>
            <a:br>
              <a:rPr lang="en-GB" sz="4000" dirty="0"/>
            </a:br>
            <a:endParaRPr lang="en-GB" sz="4000" dirty="0"/>
          </a:p>
        </p:txBody>
      </p:sp>
      <p:sp>
        <p:nvSpPr>
          <p:cNvPr id="3" name="TextBox 2">
            <a:extLst>
              <a:ext uri="{FF2B5EF4-FFF2-40B4-BE49-F238E27FC236}">
                <a16:creationId xmlns:a16="http://schemas.microsoft.com/office/drawing/2014/main" id="{6BEEA618-57B9-49FA-A87E-2AA4066CEB3F}"/>
              </a:ext>
            </a:extLst>
          </p:cNvPr>
          <p:cNvSpPr txBox="1"/>
          <p:nvPr/>
        </p:nvSpPr>
        <p:spPr>
          <a:xfrm>
            <a:off x="1455313" y="368934"/>
            <a:ext cx="8825658" cy="4247317"/>
          </a:xfrm>
          <a:prstGeom prst="rect">
            <a:avLst/>
          </a:prstGeom>
          <a:noFill/>
        </p:spPr>
        <p:txBody>
          <a:bodyPr wrap="square" rtlCol="0">
            <a:spAutoFit/>
          </a:bodyPr>
          <a:lstStyle/>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p:txBody>
      </p:sp>
      <p:pic>
        <p:nvPicPr>
          <p:cNvPr id="5" name="Picture 4">
            <a:extLst>
              <a:ext uri="{FF2B5EF4-FFF2-40B4-BE49-F238E27FC236}">
                <a16:creationId xmlns:a16="http://schemas.microsoft.com/office/drawing/2014/main" id="{3BACF923-CBA8-4960-B196-E14761DD41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349" y="0"/>
            <a:ext cx="6516709" cy="6858000"/>
          </a:xfrm>
          <a:prstGeom prst="rect">
            <a:avLst/>
          </a:prstGeom>
        </p:spPr>
      </p:pic>
    </p:spTree>
    <p:extLst>
      <p:ext uri="{BB962C8B-B14F-4D97-AF65-F5344CB8AC3E}">
        <p14:creationId xmlns:p14="http://schemas.microsoft.com/office/powerpoint/2010/main" val="2278692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FCDE-7F24-4FCF-8936-87B3F5ECF667}"/>
              </a:ext>
            </a:extLst>
          </p:cNvPr>
          <p:cNvSpPr>
            <a:spLocks noGrp="1"/>
          </p:cNvSpPr>
          <p:nvPr>
            <p:ph type="ctrTitle"/>
          </p:nvPr>
        </p:nvSpPr>
        <p:spPr>
          <a:xfrm>
            <a:off x="1219349" y="785611"/>
            <a:ext cx="8825658" cy="5911403"/>
          </a:xfrm>
        </p:spPr>
        <p:txBody>
          <a:bodyPr/>
          <a:lstStyle/>
          <a:p>
            <a:br>
              <a:rPr lang="en-GB" sz="4000" dirty="0"/>
            </a:br>
            <a:br>
              <a:rPr lang="en-GB" sz="4000" dirty="0"/>
            </a:br>
            <a:br>
              <a:rPr lang="en-GB" sz="4000" dirty="0"/>
            </a:br>
            <a:endParaRPr lang="en-GB" sz="4000" dirty="0"/>
          </a:p>
        </p:txBody>
      </p:sp>
      <p:sp>
        <p:nvSpPr>
          <p:cNvPr id="3" name="TextBox 2">
            <a:extLst>
              <a:ext uri="{FF2B5EF4-FFF2-40B4-BE49-F238E27FC236}">
                <a16:creationId xmlns:a16="http://schemas.microsoft.com/office/drawing/2014/main" id="{6BEEA618-57B9-49FA-A87E-2AA4066CEB3F}"/>
              </a:ext>
            </a:extLst>
          </p:cNvPr>
          <p:cNvSpPr txBox="1"/>
          <p:nvPr/>
        </p:nvSpPr>
        <p:spPr>
          <a:xfrm>
            <a:off x="1455313" y="368934"/>
            <a:ext cx="8825658" cy="4247317"/>
          </a:xfrm>
          <a:prstGeom prst="rect">
            <a:avLst/>
          </a:prstGeom>
          <a:noFill/>
        </p:spPr>
        <p:txBody>
          <a:bodyPr wrap="square" rtlCol="0">
            <a:spAutoFit/>
          </a:bodyPr>
          <a:lstStyle/>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p:txBody>
      </p:sp>
      <p:pic>
        <p:nvPicPr>
          <p:cNvPr id="4" name="Picture 3">
            <a:extLst>
              <a:ext uri="{FF2B5EF4-FFF2-40B4-BE49-F238E27FC236}">
                <a16:creationId xmlns:a16="http://schemas.microsoft.com/office/drawing/2014/main" id="{C6353D27-5A98-4028-B98F-4526FF3AA72E}"/>
              </a:ext>
            </a:extLst>
          </p:cNvPr>
          <p:cNvPicPr>
            <a:picLocks noChangeAspect="1"/>
          </p:cNvPicPr>
          <p:nvPr/>
        </p:nvPicPr>
        <p:blipFill>
          <a:blip r:embed="rId2"/>
          <a:stretch>
            <a:fillRect/>
          </a:stretch>
        </p:blipFill>
        <p:spPr>
          <a:xfrm>
            <a:off x="2253803" y="0"/>
            <a:ext cx="6954591" cy="6858000"/>
          </a:xfrm>
          <a:prstGeom prst="rect">
            <a:avLst/>
          </a:prstGeom>
        </p:spPr>
      </p:pic>
    </p:spTree>
    <p:extLst>
      <p:ext uri="{BB962C8B-B14F-4D97-AF65-F5344CB8AC3E}">
        <p14:creationId xmlns:p14="http://schemas.microsoft.com/office/powerpoint/2010/main" val="1638908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FCDE-7F24-4FCF-8936-87B3F5ECF667}"/>
              </a:ext>
            </a:extLst>
          </p:cNvPr>
          <p:cNvSpPr>
            <a:spLocks noGrp="1"/>
          </p:cNvSpPr>
          <p:nvPr>
            <p:ph type="ctrTitle"/>
          </p:nvPr>
        </p:nvSpPr>
        <p:spPr>
          <a:xfrm>
            <a:off x="1219349" y="785611"/>
            <a:ext cx="8825658" cy="5911403"/>
          </a:xfrm>
        </p:spPr>
        <p:txBody>
          <a:bodyPr/>
          <a:lstStyle/>
          <a:p>
            <a:br>
              <a:rPr lang="en-GB" sz="4000" dirty="0"/>
            </a:br>
            <a:br>
              <a:rPr lang="en-GB" sz="4000" dirty="0"/>
            </a:br>
            <a:br>
              <a:rPr lang="en-GB" sz="4000" dirty="0"/>
            </a:br>
            <a:endParaRPr lang="en-GB" sz="4000" dirty="0"/>
          </a:p>
        </p:txBody>
      </p:sp>
      <p:sp>
        <p:nvSpPr>
          <p:cNvPr id="3" name="TextBox 2">
            <a:extLst>
              <a:ext uri="{FF2B5EF4-FFF2-40B4-BE49-F238E27FC236}">
                <a16:creationId xmlns:a16="http://schemas.microsoft.com/office/drawing/2014/main" id="{6BEEA618-57B9-49FA-A87E-2AA4066CEB3F}"/>
              </a:ext>
            </a:extLst>
          </p:cNvPr>
          <p:cNvSpPr txBox="1"/>
          <p:nvPr/>
        </p:nvSpPr>
        <p:spPr>
          <a:xfrm>
            <a:off x="1455313" y="368934"/>
            <a:ext cx="8825658" cy="4247317"/>
          </a:xfrm>
          <a:prstGeom prst="rect">
            <a:avLst/>
          </a:prstGeom>
          <a:noFill/>
        </p:spPr>
        <p:txBody>
          <a:bodyPr wrap="square" rtlCol="0">
            <a:spAutoFit/>
          </a:bodyPr>
          <a:lstStyle/>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p:txBody>
      </p:sp>
      <p:pic>
        <p:nvPicPr>
          <p:cNvPr id="4" name="Picture 3">
            <a:extLst>
              <a:ext uri="{FF2B5EF4-FFF2-40B4-BE49-F238E27FC236}">
                <a16:creationId xmlns:a16="http://schemas.microsoft.com/office/drawing/2014/main" id="{475A1002-77A5-4B3E-9722-C256D4CE2D8C}"/>
              </a:ext>
            </a:extLst>
          </p:cNvPr>
          <p:cNvPicPr>
            <a:picLocks noChangeAspect="1"/>
          </p:cNvPicPr>
          <p:nvPr/>
        </p:nvPicPr>
        <p:blipFill>
          <a:blip r:embed="rId2"/>
          <a:stretch>
            <a:fillRect/>
          </a:stretch>
        </p:blipFill>
        <p:spPr>
          <a:xfrm>
            <a:off x="-241421" y="618186"/>
            <a:ext cx="10522392" cy="7843742"/>
          </a:xfrm>
          <a:prstGeom prst="rect">
            <a:avLst/>
          </a:prstGeom>
        </p:spPr>
      </p:pic>
    </p:spTree>
    <p:extLst>
      <p:ext uri="{BB962C8B-B14F-4D97-AF65-F5344CB8AC3E}">
        <p14:creationId xmlns:p14="http://schemas.microsoft.com/office/powerpoint/2010/main" val="711008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FCDE-7F24-4FCF-8936-87B3F5ECF667}"/>
              </a:ext>
            </a:extLst>
          </p:cNvPr>
          <p:cNvSpPr>
            <a:spLocks noGrp="1"/>
          </p:cNvSpPr>
          <p:nvPr>
            <p:ph type="ctrTitle"/>
          </p:nvPr>
        </p:nvSpPr>
        <p:spPr/>
        <p:txBody>
          <a:bodyPr/>
          <a:lstStyle/>
          <a:p>
            <a:r>
              <a:rPr lang="en-GB" dirty="0"/>
              <a:t>Science investigations at Oswald Road</a:t>
            </a:r>
          </a:p>
        </p:txBody>
      </p:sp>
      <p:sp>
        <p:nvSpPr>
          <p:cNvPr id="3" name="Subtitle 2">
            <a:extLst>
              <a:ext uri="{FF2B5EF4-FFF2-40B4-BE49-F238E27FC236}">
                <a16:creationId xmlns:a16="http://schemas.microsoft.com/office/drawing/2014/main" id="{38A70A03-A622-41D8-98AF-DC364D7C9945}"/>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436503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FCDE-7F24-4FCF-8936-87B3F5ECF667}"/>
              </a:ext>
            </a:extLst>
          </p:cNvPr>
          <p:cNvSpPr>
            <a:spLocks noGrp="1"/>
          </p:cNvSpPr>
          <p:nvPr>
            <p:ph type="ctrTitle"/>
          </p:nvPr>
        </p:nvSpPr>
        <p:spPr/>
        <p:txBody>
          <a:bodyPr/>
          <a:lstStyle/>
          <a:p>
            <a:r>
              <a:rPr lang="en-GB" sz="4000" dirty="0"/>
              <a:t>The National Curriculum has a programme of study for each year group, which includes suggestions as to how children can ‘work scientifically’ but what does this mean? </a:t>
            </a:r>
          </a:p>
        </p:txBody>
      </p:sp>
    </p:spTree>
    <p:extLst>
      <p:ext uri="{BB962C8B-B14F-4D97-AF65-F5344CB8AC3E}">
        <p14:creationId xmlns:p14="http://schemas.microsoft.com/office/powerpoint/2010/main" val="535400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FCDE-7F24-4FCF-8936-87B3F5ECF667}"/>
              </a:ext>
            </a:extLst>
          </p:cNvPr>
          <p:cNvSpPr>
            <a:spLocks noGrp="1"/>
          </p:cNvSpPr>
          <p:nvPr>
            <p:ph type="ctrTitle"/>
          </p:nvPr>
        </p:nvSpPr>
        <p:spPr>
          <a:xfrm>
            <a:off x="1889051" y="528034"/>
            <a:ext cx="7499648" cy="6465193"/>
          </a:xfrm>
        </p:spPr>
        <p:txBody>
          <a:bodyPr/>
          <a:lstStyle/>
          <a:p>
            <a:r>
              <a:rPr lang="en-GB" sz="3200" dirty="0"/>
              <a:t>Working scientifically is </a:t>
            </a:r>
            <a:r>
              <a:rPr lang="en-GB" sz="2800" dirty="0"/>
              <a:t>defined as doing one of the following types of activities:</a:t>
            </a:r>
            <a:br>
              <a:rPr lang="en-GB" sz="2800" dirty="0"/>
            </a:br>
            <a:br>
              <a:rPr lang="en-GB" sz="2800" dirty="0"/>
            </a:br>
            <a:r>
              <a:rPr lang="en-GB" sz="2800" dirty="0">
                <a:solidFill>
                  <a:srgbClr val="FFFF00"/>
                </a:solidFill>
              </a:rPr>
              <a:t>Observing processes over time </a:t>
            </a:r>
            <a:r>
              <a:rPr lang="en-GB" sz="2800" dirty="0">
                <a:solidFill>
                  <a:schemeClr val="bg2">
                    <a:lumMod val="40000"/>
                    <a:lumOff val="60000"/>
                  </a:schemeClr>
                </a:solidFill>
              </a:rPr>
              <a:t>(such as looking at how plants grow, or how seasons work),</a:t>
            </a:r>
            <a:br>
              <a:rPr lang="en-GB" sz="2800" dirty="0">
                <a:solidFill>
                  <a:srgbClr val="FFFF00"/>
                </a:solidFill>
              </a:rPr>
            </a:br>
            <a:br>
              <a:rPr lang="en-GB" sz="2800" dirty="0">
                <a:solidFill>
                  <a:srgbClr val="FFFF00"/>
                </a:solidFill>
              </a:rPr>
            </a:br>
            <a:r>
              <a:rPr lang="en-GB" sz="2800" dirty="0">
                <a:solidFill>
                  <a:srgbClr val="FFFF00"/>
                </a:solidFill>
              </a:rPr>
              <a:t>Pattern seeking </a:t>
            </a:r>
            <a:r>
              <a:rPr lang="en-GB" sz="2800" dirty="0">
                <a:solidFill>
                  <a:schemeClr val="bg2">
                    <a:lumMod val="40000"/>
                    <a:lumOff val="60000"/>
                  </a:schemeClr>
                </a:solidFill>
              </a:rPr>
              <a:t>(do bigger hands hold more marbles?),</a:t>
            </a:r>
            <a:br>
              <a:rPr lang="en-GB" sz="2800" dirty="0">
                <a:solidFill>
                  <a:srgbClr val="FFFF00"/>
                </a:solidFill>
              </a:rPr>
            </a:br>
            <a:br>
              <a:rPr lang="en-GB" sz="2800" dirty="0">
                <a:solidFill>
                  <a:srgbClr val="FFFF00"/>
                </a:solidFill>
              </a:rPr>
            </a:br>
            <a:r>
              <a:rPr lang="en-GB" sz="2800" dirty="0">
                <a:solidFill>
                  <a:srgbClr val="FFFF00"/>
                </a:solidFill>
              </a:rPr>
              <a:t>Identifying, classifying and grouping </a:t>
            </a:r>
            <a:r>
              <a:rPr lang="en-GB" sz="2800" dirty="0">
                <a:solidFill>
                  <a:schemeClr val="bg2">
                    <a:lumMod val="40000"/>
                    <a:lumOff val="60000"/>
                  </a:schemeClr>
                </a:solidFill>
              </a:rPr>
              <a:t>(sort these animals into different groups based on observable characteristics),</a:t>
            </a:r>
            <a:br>
              <a:rPr lang="en-GB" sz="2800" dirty="0">
                <a:solidFill>
                  <a:srgbClr val="FFFF00"/>
                </a:solidFill>
              </a:rPr>
            </a:br>
            <a:endParaRPr lang="en-GB" sz="4400" dirty="0">
              <a:solidFill>
                <a:srgbClr val="FFFF00"/>
              </a:solidFill>
            </a:endParaRPr>
          </a:p>
        </p:txBody>
      </p:sp>
    </p:spTree>
    <p:extLst>
      <p:ext uri="{BB962C8B-B14F-4D97-AF65-F5344CB8AC3E}">
        <p14:creationId xmlns:p14="http://schemas.microsoft.com/office/powerpoint/2010/main" val="76022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FCDE-7F24-4FCF-8936-87B3F5ECF667}"/>
              </a:ext>
            </a:extLst>
          </p:cNvPr>
          <p:cNvSpPr>
            <a:spLocks noGrp="1"/>
          </p:cNvSpPr>
          <p:nvPr>
            <p:ph type="ctrTitle"/>
          </p:nvPr>
        </p:nvSpPr>
        <p:spPr>
          <a:xfrm>
            <a:off x="1180713" y="2331076"/>
            <a:ext cx="8825658" cy="5911403"/>
          </a:xfrm>
        </p:spPr>
        <p:txBody>
          <a:bodyPr/>
          <a:lstStyle/>
          <a:p>
            <a:r>
              <a:rPr lang="en-GB" sz="2800" dirty="0">
                <a:solidFill>
                  <a:srgbClr val="FFFF00"/>
                </a:solidFill>
              </a:rPr>
              <a:t>Comparative and fair testing </a:t>
            </a:r>
            <a:r>
              <a:rPr lang="en-GB" sz="2800" dirty="0">
                <a:solidFill>
                  <a:schemeClr val="bg2">
                    <a:lumMod val="40000"/>
                    <a:lumOff val="60000"/>
                  </a:schemeClr>
                </a:solidFill>
              </a:rPr>
              <a:t>(what happens in a process when I change one thing, but keep everything else the same?),</a:t>
            </a:r>
            <a:br>
              <a:rPr lang="en-GB" sz="2800" dirty="0">
                <a:solidFill>
                  <a:srgbClr val="FFFF00"/>
                </a:solidFill>
              </a:rPr>
            </a:br>
            <a:br>
              <a:rPr lang="en-GB" sz="2800" dirty="0">
                <a:solidFill>
                  <a:srgbClr val="FFFF00"/>
                </a:solidFill>
              </a:rPr>
            </a:br>
            <a:r>
              <a:rPr lang="en-GB" sz="2800" dirty="0">
                <a:solidFill>
                  <a:srgbClr val="FFFF00"/>
                </a:solidFill>
              </a:rPr>
              <a:t>Research using secondary sources </a:t>
            </a:r>
            <a:r>
              <a:rPr lang="en-GB" sz="2800" dirty="0">
                <a:solidFill>
                  <a:schemeClr val="bg2">
                    <a:lumMod val="40000"/>
                    <a:lumOff val="60000"/>
                  </a:schemeClr>
                </a:solidFill>
              </a:rPr>
              <a:t>(What animals live in desert biomes?),</a:t>
            </a:r>
            <a:br>
              <a:rPr lang="en-GB" sz="2800" dirty="0">
                <a:solidFill>
                  <a:schemeClr val="bg2">
                    <a:lumMod val="40000"/>
                    <a:lumOff val="60000"/>
                  </a:schemeClr>
                </a:solidFill>
              </a:rPr>
            </a:br>
            <a:br>
              <a:rPr lang="en-GB" sz="2800" dirty="0">
                <a:solidFill>
                  <a:srgbClr val="FFFF00"/>
                </a:solidFill>
              </a:rPr>
            </a:br>
            <a:r>
              <a:rPr lang="en-GB" sz="2800" dirty="0">
                <a:solidFill>
                  <a:srgbClr val="FFFF00"/>
                </a:solidFill>
              </a:rPr>
              <a:t>Modelling </a:t>
            </a:r>
            <a:r>
              <a:rPr lang="en-GB" sz="2800" dirty="0">
                <a:solidFill>
                  <a:schemeClr val="bg2">
                    <a:lumMod val="40000"/>
                    <a:lumOff val="60000"/>
                  </a:schemeClr>
                </a:solidFill>
              </a:rPr>
              <a:t>(construct a model of an intestine, or a gear train),</a:t>
            </a:r>
            <a:br>
              <a:rPr lang="en-GB" sz="2800" dirty="0">
                <a:solidFill>
                  <a:srgbClr val="FFFF00"/>
                </a:solidFill>
              </a:rPr>
            </a:br>
            <a:br>
              <a:rPr lang="en-GB" sz="2800" dirty="0">
                <a:solidFill>
                  <a:srgbClr val="FFFF00"/>
                </a:solidFill>
              </a:rPr>
            </a:br>
            <a:r>
              <a:rPr lang="en-GB" sz="2800" dirty="0">
                <a:solidFill>
                  <a:srgbClr val="FFFF00"/>
                </a:solidFill>
              </a:rPr>
              <a:t>Technological </a:t>
            </a:r>
            <a:r>
              <a:rPr lang="en-GB" sz="2800" dirty="0">
                <a:solidFill>
                  <a:schemeClr val="bg2">
                    <a:lumMod val="40000"/>
                    <a:lumOff val="60000"/>
                  </a:schemeClr>
                </a:solidFill>
              </a:rPr>
              <a:t>(Can you design a pair of ear muffs to keep out sound?)  </a:t>
            </a:r>
            <a:br>
              <a:rPr lang="en-GB" sz="6000" dirty="0">
                <a:solidFill>
                  <a:srgbClr val="FFFF00"/>
                </a:solidFill>
              </a:rPr>
            </a:br>
            <a:br>
              <a:rPr lang="en-GB" sz="4000" dirty="0"/>
            </a:br>
            <a:br>
              <a:rPr lang="en-GB" sz="4000" dirty="0"/>
            </a:br>
            <a:br>
              <a:rPr lang="en-GB" sz="4000" dirty="0"/>
            </a:br>
            <a:endParaRPr lang="en-GB" sz="4000" dirty="0"/>
          </a:p>
        </p:txBody>
      </p:sp>
    </p:spTree>
    <p:extLst>
      <p:ext uri="{BB962C8B-B14F-4D97-AF65-F5344CB8AC3E}">
        <p14:creationId xmlns:p14="http://schemas.microsoft.com/office/powerpoint/2010/main" val="241185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FCDE-7F24-4FCF-8936-87B3F5ECF667}"/>
              </a:ext>
            </a:extLst>
          </p:cNvPr>
          <p:cNvSpPr>
            <a:spLocks noGrp="1"/>
          </p:cNvSpPr>
          <p:nvPr>
            <p:ph type="ctrTitle"/>
          </p:nvPr>
        </p:nvSpPr>
        <p:spPr>
          <a:xfrm>
            <a:off x="1219349" y="785611"/>
            <a:ext cx="8825658" cy="5911403"/>
          </a:xfrm>
        </p:spPr>
        <p:txBody>
          <a:bodyPr/>
          <a:lstStyle/>
          <a:p>
            <a:br>
              <a:rPr lang="en-GB" sz="4000" dirty="0"/>
            </a:br>
            <a:br>
              <a:rPr lang="en-GB" sz="4000" dirty="0"/>
            </a:br>
            <a:br>
              <a:rPr lang="en-GB" sz="4000" dirty="0"/>
            </a:br>
            <a:endParaRPr lang="en-GB" sz="4000" dirty="0"/>
          </a:p>
        </p:txBody>
      </p:sp>
      <p:sp>
        <p:nvSpPr>
          <p:cNvPr id="3" name="TextBox 2">
            <a:extLst>
              <a:ext uri="{FF2B5EF4-FFF2-40B4-BE49-F238E27FC236}">
                <a16:creationId xmlns:a16="http://schemas.microsoft.com/office/drawing/2014/main" id="{6BEEA618-57B9-49FA-A87E-2AA4066CEB3F}"/>
              </a:ext>
            </a:extLst>
          </p:cNvPr>
          <p:cNvSpPr txBox="1"/>
          <p:nvPr/>
        </p:nvSpPr>
        <p:spPr>
          <a:xfrm>
            <a:off x="1455313" y="368934"/>
            <a:ext cx="8825658" cy="10064294"/>
          </a:xfrm>
          <a:prstGeom prst="rect">
            <a:avLst/>
          </a:prstGeom>
          <a:noFill/>
        </p:spPr>
        <p:txBody>
          <a:bodyPr wrap="square" rtlCol="0">
            <a:spAutoFit/>
          </a:bodyPr>
          <a:lstStyle/>
          <a:p>
            <a:r>
              <a:rPr lang="en-GB" u="sng" dirty="0">
                <a:solidFill>
                  <a:srgbClr val="FFFF00"/>
                </a:solidFill>
              </a:rPr>
              <a:t>EYFS</a:t>
            </a:r>
          </a:p>
          <a:p>
            <a:endParaRPr lang="en-GB" dirty="0"/>
          </a:p>
          <a:p>
            <a:r>
              <a:rPr lang="en-GB" dirty="0"/>
              <a:t>Science is covered in </a:t>
            </a:r>
            <a:r>
              <a:rPr lang="en-GB" u="sng" dirty="0">
                <a:solidFill>
                  <a:srgbClr val="FFC000"/>
                </a:solidFill>
              </a:rPr>
              <a:t>UNDERSTANDING THE WORLD</a:t>
            </a:r>
          </a:p>
          <a:p>
            <a:endParaRPr lang="en-GB" dirty="0"/>
          </a:p>
          <a:p>
            <a:r>
              <a:rPr lang="en-GB" u="sng" dirty="0"/>
              <a:t>Typical activities might involve:</a:t>
            </a:r>
          </a:p>
          <a:p>
            <a:endParaRPr lang="en-GB" u="sng" dirty="0"/>
          </a:p>
          <a:p>
            <a:r>
              <a:rPr lang="en-GB" dirty="0"/>
              <a:t>Sorting</a:t>
            </a:r>
          </a:p>
          <a:p>
            <a:r>
              <a:rPr lang="en-GB" dirty="0"/>
              <a:t>Observation </a:t>
            </a:r>
          </a:p>
          <a:p>
            <a:r>
              <a:rPr lang="en-GB" dirty="0"/>
              <a:t>Talking about what they see in the world and picking up the vocabulary needed to describe it</a:t>
            </a:r>
          </a:p>
          <a:p>
            <a:r>
              <a:rPr lang="en-GB" dirty="0"/>
              <a:t>Listening to stories,</a:t>
            </a:r>
          </a:p>
          <a:p>
            <a:r>
              <a:rPr lang="en-GB" dirty="0"/>
              <a:t>Looking at pictures   </a:t>
            </a:r>
          </a:p>
          <a:p>
            <a:r>
              <a:rPr lang="en-GB" dirty="0"/>
              <a:t>Playing with toys and equipment and learning words associated with forces</a:t>
            </a:r>
          </a:p>
          <a:p>
            <a:r>
              <a:rPr lang="en-GB" dirty="0"/>
              <a:t>Looking at seasons </a:t>
            </a:r>
          </a:p>
          <a:p>
            <a:r>
              <a:rPr lang="en-GB" dirty="0"/>
              <a:t>Planting seeds and watching them grow</a:t>
            </a:r>
          </a:p>
          <a:p>
            <a:r>
              <a:rPr lang="en-GB" dirty="0"/>
              <a:t>Cooking – first experiences of chemical changes</a:t>
            </a:r>
          </a:p>
          <a:p>
            <a:endParaRPr lang="en-GB" dirty="0"/>
          </a:p>
          <a:p>
            <a:r>
              <a:rPr lang="en-GB" dirty="0"/>
              <a:t>Etc </a:t>
            </a:r>
            <a:r>
              <a:rPr lang="en-GB" dirty="0" err="1"/>
              <a:t>etc</a:t>
            </a:r>
            <a:r>
              <a:rPr lang="en-GB" dirty="0"/>
              <a:t>  </a:t>
            </a:r>
          </a:p>
          <a:p>
            <a:endParaRPr lang="en-GB" dirty="0"/>
          </a:p>
          <a:p>
            <a:r>
              <a:rPr lang="en-GB" dirty="0"/>
              <a:t>The children’s experiences at this age should be about basic concepts and learning how to describe them correctly. The foundations are laid for all the future work done.  </a:t>
            </a:r>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p:txBody>
      </p:sp>
    </p:spTree>
    <p:extLst>
      <p:ext uri="{BB962C8B-B14F-4D97-AF65-F5344CB8AC3E}">
        <p14:creationId xmlns:p14="http://schemas.microsoft.com/office/powerpoint/2010/main" val="3216563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FCDE-7F24-4FCF-8936-87B3F5ECF667}"/>
              </a:ext>
            </a:extLst>
          </p:cNvPr>
          <p:cNvSpPr>
            <a:spLocks noGrp="1"/>
          </p:cNvSpPr>
          <p:nvPr>
            <p:ph type="ctrTitle"/>
          </p:nvPr>
        </p:nvSpPr>
        <p:spPr>
          <a:xfrm>
            <a:off x="1219349" y="785611"/>
            <a:ext cx="8825658" cy="5911403"/>
          </a:xfrm>
        </p:spPr>
        <p:txBody>
          <a:bodyPr/>
          <a:lstStyle/>
          <a:p>
            <a:br>
              <a:rPr lang="en-GB" sz="4000" dirty="0"/>
            </a:br>
            <a:br>
              <a:rPr lang="en-GB" sz="4000" dirty="0"/>
            </a:br>
            <a:br>
              <a:rPr lang="en-GB" sz="4000" dirty="0"/>
            </a:br>
            <a:endParaRPr lang="en-GB" sz="4000" dirty="0"/>
          </a:p>
        </p:txBody>
      </p:sp>
      <p:sp>
        <p:nvSpPr>
          <p:cNvPr id="3" name="TextBox 2">
            <a:extLst>
              <a:ext uri="{FF2B5EF4-FFF2-40B4-BE49-F238E27FC236}">
                <a16:creationId xmlns:a16="http://schemas.microsoft.com/office/drawing/2014/main" id="{6BEEA618-57B9-49FA-A87E-2AA4066CEB3F}"/>
              </a:ext>
            </a:extLst>
          </p:cNvPr>
          <p:cNvSpPr txBox="1"/>
          <p:nvPr/>
        </p:nvSpPr>
        <p:spPr>
          <a:xfrm>
            <a:off x="1455313" y="368934"/>
            <a:ext cx="8825658" cy="6463308"/>
          </a:xfrm>
          <a:prstGeom prst="rect">
            <a:avLst/>
          </a:prstGeom>
          <a:noFill/>
        </p:spPr>
        <p:txBody>
          <a:bodyPr wrap="square" rtlCol="0">
            <a:spAutoFit/>
          </a:bodyPr>
          <a:lstStyle/>
          <a:p>
            <a:r>
              <a:rPr lang="en-GB" u="sng" dirty="0">
                <a:solidFill>
                  <a:srgbClr val="FFFF00"/>
                </a:solidFill>
              </a:rPr>
              <a:t>Fair test investigations</a:t>
            </a:r>
          </a:p>
          <a:p>
            <a:endParaRPr lang="en-GB" dirty="0"/>
          </a:p>
          <a:p>
            <a:r>
              <a:rPr lang="en-GB" dirty="0">
                <a:solidFill>
                  <a:srgbClr val="FF0000"/>
                </a:solidFill>
              </a:rPr>
              <a:t>ONE PER HALF TERM MINIMUM </a:t>
            </a:r>
            <a:r>
              <a:rPr lang="en-GB" dirty="0"/>
              <a:t>(with some exceptions where this is not possible)</a:t>
            </a:r>
          </a:p>
          <a:p>
            <a:endParaRPr lang="en-GB" dirty="0"/>
          </a:p>
          <a:p>
            <a:r>
              <a:rPr lang="en-GB" dirty="0"/>
              <a:t>PLAN   -   Ask children to raise their own questions as much as possible and let them investigate them. It doesn’t matter if it all goes horribly wrong, with erroneous results which don’t tell them much (that’s what happens in science every day). </a:t>
            </a:r>
          </a:p>
          <a:p>
            <a:endParaRPr lang="en-GB" dirty="0"/>
          </a:p>
          <a:p>
            <a:r>
              <a:rPr lang="en-GB" dirty="0"/>
              <a:t>PREDICT   -   allow children to predict what they think will happen and say why they think this (based on their own experience of the world, subject knowledge taught to them, previous practical work etc)</a:t>
            </a:r>
          </a:p>
          <a:p>
            <a:endParaRPr lang="en-GB" dirty="0"/>
          </a:p>
          <a:p>
            <a:r>
              <a:rPr lang="en-GB" dirty="0"/>
              <a:t>DO – children should make their own observations and measurements and then:</a:t>
            </a:r>
          </a:p>
          <a:p>
            <a:endParaRPr lang="en-GB" dirty="0"/>
          </a:p>
          <a:p>
            <a:r>
              <a:rPr lang="en-GB" dirty="0"/>
              <a:t>RECORD – using appropriate methods (usually tables and graphs)</a:t>
            </a:r>
          </a:p>
          <a:p>
            <a:endParaRPr lang="en-GB" dirty="0"/>
          </a:p>
          <a:p>
            <a:r>
              <a:rPr lang="en-GB" dirty="0"/>
              <a:t>REVIEW – children should be able to explain their results, draw conclusions and give some ideas as to how the investigation could be improved to give more reliable results.</a:t>
            </a:r>
          </a:p>
          <a:p>
            <a:r>
              <a:rPr lang="en-GB" dirty="0"/>
              <a:t> </a:t>
            </a:r>
          </a:p>
        </p:txBody>
      </p:sp>
    </p:spTree>
    <p:extLst>
      <p:ext uri="{BB962C8B-B14F-4D97-AF65-F5344CB8AC3E}">
        <p14:creationId xmlns:p14="http://schemas.microsoft.com/office/powerpoint/2010/main" val="1818834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FCDE-7F24-4FCF-8936-87B3F5ECF667}"/>
              </a:ext>
            </a:extLst>
          </p:cNvPr>
          <p:cNvSpPr>
            <a:spLocks noGrp="1"/>
          </p:cNvSpPr>
          <p:nvPr>
            <p:ph type="ctrTitle"/>
          </p:nvPr>
        </p:nvSpPr>
        <p:spPr>
          <a:xfrm>
            <a:off x="1219349" y="785611"/>
            <a:ext cx="8825658" cy="5911403"/>
          </a:xfrm>
        </p:spPr>
        <p:txBody>
          <a:bodyPr/>
          <a:lstStyle/>
          <a:p>
            <a:br>
              <a:rPr lang="en-GB" sz="4000" dirty="0"/>
            </a:br>
            <a:br>
              <a:rPr lang="en-GB" sz="4000" dirty="0"/>
            </a:br>
            <a:br>
              <a:rPr lang="en-GB" sz="4000" dirty="0"/>
            </a:br>
            <a:endParaRPr lang="en-GB" sz="4000" dirty="0"/>
          </a:p>
        </p:txBody>
      </p:sp>
      <p:sp>
        <p:nvSpPr>
          <p:cNvPr id="3" name="TextBox 2">
            <a:extLst>
              <a:ext uri="{FF2B5EF4-FFF2-40B4-BE49-F238E27FC236}">
                <a16:creationId xmlns:a16="http://schemas.microsoft.com/office/drawing/2014/main" id="{6BEEA618-57B9-49FA-A87E-2AA4066CEB3F}"/>
              </a:ext>
            </a:extLst>
          </p:cNvPr>
          <p:cNvSpPr txBox="1"/>
          <p:nvPr/>
        </p:nvSpPr>
        <p:spPr>
          <a:xfrm>
            <a:off x="1455313" y="368934"/>
            <a:ext cx="8825658" cy="10064294"/>
          </a:xfrm>
          <a:prstGeom prst="rect">
            <a:avLst/>
          </a:prstGeom>
          <a:noFill/>
        </p:spPr>
        <p:txBody>
          <a:bodyPr wrap="square" rtlCol="0">
            <a:spAutoFit/>
          </a:bodyPr>
          <a:lstStyle/>
          <a:p>
            <a:r>
              <a:rPr lang="en-GB" u="sng" dirty="0">
                <a:solidFill>
                  <a:srgbClr val="FFFF00"/>
                </a:solidFill>
              </a:rPr>
              <a:t>Fair test investigations</a:t>
            </a:r>
          </a:p>
          <a:p>
            <a:endParaRPr lang="en-GB" dirty="0"/>
          </a:p>
          <a:p>
            <a:r>
              <a:rPr lang="en-GB" u="sng" dirty="0"/>
              <a:t>TABLES and GRAPHS </a:t>
            </a:r>
          </a:p>
          <a:p>
            <a:endParaRPr lang="en-GB" u="sng" dirty="0"/>
          </a:p>
          <a:p>
            <a:r>
              <a:rPr lang="en-GB" dirty="0"/>
              <a:t>In line with the maths curriculum, we should be trying to include the constructions and use of the following:</a:t>
            </a:r>
          </a:p>
          <a:p>
            <a:endParaRPr lang="en-GB" u="sng" dirty="0"/>
          </a:p>
          <a:p>
            <a:r>
              <a:rPr lang="en-GB" u="sng" dirty="0"/>
              <a:t>YEAR 2 </a:t>
            </a:r>
          </a:p>
          <a:p>
            <a:r>
              <a:rPr lang="en-GB" dirty="0"/>
              <a:t>Tally charts</a:t>
            </a:r>
          </a:p>
          <a:p>
            <a:r>
              <a:rPr lang="en-GB" dirty="0"/>
              <a:t>Pictograms</a:t>
            </a:r>
          </a:p>
          <a:p>
            <a:endParaRPr lang="en-GB" u="sng" dirty="0"/>
          </a:p>
          <a:p>
            <a:r>
              <a:rPr lang="en-GB" u="sng" dirty="0"/>
              <a:t>Year 3 </a:t>
            </a:r>
          </a:p>
          <a:p>
            <a:r>
              <a:rPr lang="en-GB" dirty="0"/>
              <a:t>Bar charts</a:t>
            </a:r>
          </a:p>
          <a:p>
            <a:endParaRPr lang="en-GB" u="sng" dirty="0"/>
          </a:p>
          <a:p>
            <a:r>
              <a:rPr lang="en-GB" u="sng" dirty="0"/>
              <a:t>Year 4</a:t>
            </a:r>
          </a:p>
          <a:p>
            <a:r>
              <a:rPr lang="en-GB" dirty="0"/>
              <a:t>Bar charts and introducing line graphs</a:t>
            </a:r>
          </a:p>
          <a:p>
            <a:endParaRPr lang="en-GB" u="sng" dirty="0"/>
          </a:p>
          <a:p>
            <a:r>
              <a:rPr lang="en-GB" u="sng" dirty="0"/>
              <a:t>Year 5 and 6</a:t>
            </a:r>
          </a:p>
          <a:p>
            <a:r>
              <a:rPr lang="en-GB" dirty="0"/>
              <a:t>All of the above with more accurate line graphs used for interpolation  </a:t>
            </a:r>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p:txBody>
      </p:sp>
    </p:spTree>
    <p:extLst>
      <p:ext uri="{BB962C8B-B14F-4D97-AF65-F5344CB8AC3E}">
        <p14:creationId xmlns:p14="http://schemas.microsoft.com/office/powerpoint/2010/main" val="513322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FCDE-7F24-4FCF-8936-87B3F5ECF667}"/>
              </a:ext>
            </a:extLst>
          </p:cNvPr>
          <p:cNvSpPr>
            <a:spLocks noGrp="1"/>
          </p:cNvSpPr>
          <p:nvPr>
            <p:ph type="ctrTitle"/>
          </p:nvPr>
        </p:nvSpPr>
        <p:spPr>
          <a:xfrm>
            <a:off x="1219349" y="785611"/>
            <a:ext cx="8825658" cy="5911403"/>
          </a:xfrm>
        </p:spPr>
        <p:txBody>
          <a:bodyPr/>
          <a:lstStyle/>
          <a:p>
            <a:br>
              <a:rPr lang="en-GB" sz="4000" dirty="0"/>
            </a:br>
            <a:br>
              <a:rPr lang="en-GB" sz="4000" dirty="0"/>
            </a:br>
            <a:br>
              <a:rPr lang="en-GB" sz="4000" dirty="0"/>
            </a:br>
            <a:endParaRPr lang="en-GB" sz="4000" dirty="0"/>
          </a:p>
        </p:txBody>
      </p:sp>
      <p:sp>
        <p:nvSpPr>
          <p:cNvPr id="3" name="TextBox 2">
            <a:extLst>
              <a:ext uri="{FF2B5EF4-FFF2-40B4-BE49-F238E27FC236}">
                <a16:creationId xmlns:a16="http://schemas.microsoft.com/office/drawing/2014/main" id="{6BEEA618-57B9-49FA-A87E-2AA4066CEB3F}"/>
              </a:ext>
            </a:extLst>
          </p:cNvPr>
          <p:cNvSpPr txBox="1"/>
          <p:nvPr/>
        </p:nvSpPr>
        <p:spPr>
          <a:xfrm>
            <a:off x="1455313" y="368934"/>
            <a:ext cx="8825658" cy="10618291"/>
          </a:xfrm>
          <a:prstGeom prst="rect">
            <a:avLst/>
          </a:prstGeom>
          <a:noFill/>
        </p:spPr>
        <p:txBody>
          <a:bodyPr wrap="square" rtlCol="0">
            <a:spAutoFit/>
          </a:bodyPr>
          <a:lstStyle/>
          <a:p>
            <a:r>
              <a:rPr lang="en-GB" u="sng" dirty="0">
                <a:solidFill>
                  <a:srgbClr val="FFFF00"/>
                </a:solidFill>
              </a:rPr>
              <a:t>Fair test investigations</a:t>
            </a:r>
          </a:p>
          <a:p>
            <a:endParaRPr lang="en-GB" dirty="0"/>
          </a:p>
          <a:p>
            <a:r>
              <a:rPr lang="en-GB" u="sng" dirty="0"/>
              <a:t>CONCLUSIONS AND EXPLANATIONS </a:t>
            </a:r>
          </a:p>
          <a:p>
            <a:endParaRPr lang="en-GB" u="sng" dirty="0"/>
          </a:p>
          <a:p>
            <a:r>
              <a:rPr lang="en-GB" dirty="0"/>
              <a:t>The results obtained need to be carefully examined and discussed by the children. They should then draw conclusions based on the results and describe these using the correct scientific language according to their age group.</a:t>
            </a:r>
          </a:p>
          <a:p>
            <a:endParaRPr lang="en-GB" dirty="0"/>
          </a:p>
          <a:p>
            <a:r>
              <a:rPr lang="en-GB" dirty="0">
                <a:solidFill>
                  <a:srgbClr val="FF0000"/>
                </a:solidFill>
              </a:rPr>
              <a:t>PRECISION IS IMPORTANT!</a:t>
            </a:r>
          </a:p>
          <a:p>
            <a:endParaRPr lang="en-GB" dirty="0"/>
          </a:p>
          <a:p>
            <a:r>
              <a:rPr lang="en-GB" dirty="0"/>
              <a:t>When children give their conclusions, spend as much time as you can suggesting the best ways to express them.</a:t>
            </a:r>
          </a:p>
          <a:p>
            <a:endParaRPr lang="en-GB" dirty="0"/>
          </a:p>
          <a:p>
            <a:r>
              <a:rPr lang="en-GB" dirty="0"/>
              <a:t>For example:</a:t>
            </a:r>
          </a:p>
          <a:p>
            <a:endParaRPr lang="en-GB" dirty="0"/>
          </a:p>
          <a:p>
            <a:r>
              <a:rPr lang="en-GB" dirty="0"/>
              <a:t>I think the sound was louder because the rubber band was pulled back more.</a:t>
            </a:r>
          </a:p>
          <a:p>
            <a:endParaRPr lang="en-GB" dirty="0"/>
          </a:p>
          <a:p>
            <a:r>
              <a:rPr lang="en-GB" dirty="0"/>
              <a:t>I think that the volume increased because there was a greater vibration in the rubber band and this in turn made the air vibrate more.  </a:t>
            </a:r>
          </a:p>
          <a:p>
            <a:endParaRPr lang="en-GB" dirty="0"/>
          </a:p>
          <a:p>
            <a:r>
              <a:rPr lang="en-GB" dirty="0"/>
              <a:t>The second one is more scientifically correct.</a:t>
            </a:r>
          </a:p>
          <a:p>
            <a:endParaRPr lang="en-GB"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a:p>
            <a:endParaRPr lang="en-GB" u="sng" dirty="0"/>
          </a:p>
        </p:txBody>
      </p:sp>
    </p:spTree>
    <p:extLst>
      <p:ext uri="{BB962C8B-B14F-4D97-AF65-F5344CB8AC3E}">
        <p14:creationId xmlns:p14="http://schemas.microsoft.com/office/powerpoint/2010/main" val="6693713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136</TotalTime>
  <Words>924</Words>
  <Application>Microsoft Office PowerPoint</Application>
  <PresentationFormat>Widescreen</PresentationFormat>
  <Paragraphs>223</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Century Gothic</vt:lpstr>
      <vt:lpstr>Wingdings 3</vt:lpstr>
      <vt:lpstr>Ion</vt:lpstr>
      <vt:lpstr>PowerPoint Presentation</vt:lpstr>
      <vt:lpstr>Science investigations at Oswald Road</vt:lpstr>
      <vt:lpstr>The National Curriculum has a programme of study for each year group, which includes suggestions as to how children can ‘work scientifically’ but what does this mean? </vt:lpstr>
      <vt:lpstr>Working scientifically is defined as doing one of the following types of activities:  Observing processes over time (such as looking at how plants grow, or how seasons work),  Pattern seeking (do bigger hands hold more marbles?),  Identifying, classifying and grouping (sort these animals into different groups based on observable characteristics), </vt:lpstr>
      <vt:lpstr>Comparative and fair testing (what happens in a process when I change one thing, but keep everything else the same?),  Research using secondary sources (What animals live in desert biomes?),  Modelling (construct a model of an intestine, or a gear train),  Technological (Can you design a pair of ear muffs to keep out sound?)      </vt:lpstr>
      <vt:lpstr>   </vt:lpstr>
      <vt:lpstr>   </vt:lpstr>
      <vt:lpstr>   </vt:lpstr>
      <vt:lpstr>   </vt:lpstr>
      <vt:lpstr>   </vt:lpstr>
      <vt:lpstr>   </vt:lpstr>
      <vt:lpstr>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investigations at Oswald Road</dc:title>
  <dc:creator>Andrew Wheeldon</dc:creator>
  <cp:lastModifiedBy>Andrew Wheeldon</cp:lastModifiedBy>
  <cp:revision>13</cp:revision>
  <dcterms:created xsi:type="dcterms:W3CDTF">2023-09-18T14:35:56Z</dcterms:created>
  <dcterms:modified xsi:type="dcterms:W3CDTF">2023-09-20T12:36:55Z</dcterms:modified>
</cp:coreProperties>
</file>