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47"/>
  </p:notesMasterIdLst>
  <p:handoutMasterIdLst>
    <p:handoutMasterId r:id="rId48"/>
  </p:handoutMasterIdLst>
  <p:sldIdLst>
    <p:sldId id="260" r:id="rId5"/>
    <p:sldId id="411" r:id="rId6"/>
    <p:sldId id="350" r:id="rId7"/>
    <p:sldId id="295" r:id="rId8"/>
    <p:sldId id="296" r:id="rId9"/>
    <p:sldId id="356" r:id="rId10"/>
    <p:sldId id="298" r:id="rId11"/>
    <p:sldId id="270" r:id="rId12"/>
    <p:sldId id="341" r:id="rId13"/>
    <p:sldId id="355" r:id="rId14"/>
    <p:sldId id="343" r:id="rId15"/>
    <p:sldId id="352" r:id="rId16"/>
    <p:sldId id="445" r:id="rId17"/>
    <p:sldId id="307" r:id="rId18"/>
    <p:sldId id="357" r:id="rId19"/>
    <p:sldId id="273" r:id="rId20"/>
    <p:sldId id="274" r:id="rId21"/>
    <p:sldId id="308" r:id="rId22"/>
    <p:sldId id="277" r:id="rId23"/>
    <p:sldId id="332" r:id="rId24"/>
    <p:sldId id="346" r:id="rId25"/>
    <p:sldId id="449" r:id="rId26"/>
    <p:sldId id="309" r:id="rId27"/>
    <p:sldId id="441" r:id="rId28"/>
    <p:sldId id="334" r:id="rId29"/>
    <p:sldId id="358" r:id="rId30"/>
    <p:sldId id="446" r:id="rId31"/>
    <p:sldId id="362" r:id="rId32"/>
    <p:sldId id="447" r:id="rId33"/>
    <p:sldId id="359" r:id="rId34"/>
    <p:sldId id="313" r:id="rId35"/>
    <p:sldId id="314" r:id="rId36"/>
    <p:sldId id="335" r:id="rId37"/>
    <p:sldId id="414" r:id="rId38"/>
    <p:sldId id="448" r:id="rId39"/>
    <p:sldId id="354" r:id="rId40"/>
    <p:sldId id="316" r:id="rId41"/>
    <p:sldId id="360" r:id="rId42"/>
    <p:sldId id="442" r:id="rId43"/>
    <p:sldId id="337" r:id="rId44"/>
    <p:sldId id="347" r:id="rId45"/>
    <p:sldId id="299" r:id="rId4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73481" autoAdjust="0"/>
  </p:normalViewPr>
  <p:slideViewPr>
    <p:cSldViewPr snapToGrid="0" snapToObjects="1">
      <p:cViewPr varScale="1">
        <p:scale>
          <a:sx n="54" d="100"/>
          <a:sy n="54" d="100"/>
        </p:scale>
        <p:origin x="1428" y="78"/>
      </p:cViewPr>
      <p:guideLst/>
    </p:cSldViewPr>
  </p:slideViewPr>
  <p:outlineViewPr>
    <p:cViewPr>
      <p:scale>
        <a:sx n="33" d="100"/>
        <a:sy n="33" d="100"/>
      </p:scale>
      <p:origin x="0" y="-323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1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682F2-6902-4A6A-83E5-909498BEEEC5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D4CDB-AF26-482A-A3C3-166FC35582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91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7D26-410C-451A-881E-AD370F8A910F}" type="datetimeFigureOut">
              <a:rPr lang="en-GB" smtClean="0"/>
              <a:t>07/03/2023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90DF8-A356-44D4-BC7C-1588C8DE21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34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15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208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78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415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  <a:p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400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196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D5BC9-8471-9242-8393-3308545E57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17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D5BC9-8471-9242-8393-3308545E57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05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1200" b="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354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 hangingPunct="0"/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D5BC9-8471-9242-8393-3308545E57A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55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11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388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537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78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652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977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itchFamily="34" charset="0"/>
              <a:buNone/>
            </a:pPr>
            <a:endParaRPr lang="en-GB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013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751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971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744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460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530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569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473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D5BC9-8471-9242-8393-3308545E57A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908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160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5060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D5BC9-8471-9242-8393-3308545E57A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80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473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D5BC9-8471-9242-8393-3308545E57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49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215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GB" sz="1200" i="1" dirty="0"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28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6075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422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142E-D892-414A-B39F-B5D81CE066B2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29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483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018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65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04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0DF8-A356-44D4-BC7C-1588C8DE213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01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6912-782E-BF43-8C2E-A4E51166DD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6D1-E5B6-AE45-B304-A061872C3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60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6912-782E-BF43-8C2E-A4E51166DD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6D1-E5B6-AE45-B304-A061872C3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5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6912-782E-BF43-8C2E-A4E51166DD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6D1-E5B6-AE45-B304-A061872C3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3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6912-782E-BF43-8C2E-A4E51166DD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6D1-E5B6-AE45-B304-A061872C3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5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6912-782E-BF43-8C2E-A4E51166DD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6D1-E5B6-AE45-B304-A061872C3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80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6912-782E-BF43-8C2E-A4E51166DD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6D1-E5B6-AE45-B304-A061872C3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30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6912-782E-BF43-8C2E-A4E51166DD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6D1-E5B6-AE45-B304-A061872C3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22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6912-782E-BF43-8C2E-A4E51166DD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6D1-E5B6-AE45-B304-A061872C3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6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82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6912-782E-BF43-8C2E-A4E51166DD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6D1-E5B6-AE45-B304-A061872C3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07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6912-782E-BF43-8C2E-A4E51166DD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6D1-E5B6-AE45-B304-A061872C3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93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6912-782E-BF43-8C2E-A4E51166DD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6D1-E5B6-AE45-B304-A061872C3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75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BAC-8AAC-254E-A88B-988B9A7313A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62A2-7942-8F48-A1CC-EA29ECC5C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07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BAC-8AAC-254E-A88B-988B9A7313A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62A2-7942-8F48-A1CC-EA29ECC5C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42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BAC-8AAC-254E-A88B-988B9A7313A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62A2-7942-8F48-A1CC-EA29ECC5C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19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BAC-8AAC-254E-A88B-988B9A7313A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62A2-7942-8F48-A1CC-EA29ECC5C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10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BAC-8AAC-254E-A88B-988B9A7313A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62A2-7942-8F48-A1CC-EA29ECC5C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53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BAC-8AAC-254E-A88B-988B9A7313A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62A2-7942-8F48-A1CC-EA29ECC5C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27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BAC-8AAC-254E-A88B-988B9A7313A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62A2-7942-8F48-A1CC-EA29ECC5C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0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25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BAC-8AAC-254E-A88B-988B9A7313A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62A2-7942-8F48-A1CC-EA29ECC5C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44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BAC-8AAC-254E-A88B-988B9A7313A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62A2-7942-8F48-A1CC-EA29ECC5C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69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BAC-8AAC-254E-A88B-988B9A7313A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62A2-7942-8F48-A1CC-EA29ECC5C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44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BAC-8AAC-254E-A88B-988B9A7313A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62A2-7942-8F48-A1CC-EA29ECC5C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23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24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48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43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00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12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0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394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93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45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67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76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3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8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7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5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2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5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2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6912-782E-BF43-8C2E-A4E51166DD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586D1-E5B6-AE45-B304-A061872C3D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2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FCBAC-8AAC-254E-A88B-988B9A7313A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F62A2-7942-8F48-A1CC-EA29ECC5C4E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2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8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6C8D-3FCE-9648-9BCE-93B6C4F244B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ACE8C-BCF9-4C4B-A08F-3933BA165E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0D358A-6FC5-45D2-80E2-63834A0DF12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2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6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ebstockreview.net/explore/clipart-rainbow-printabl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ww.freepngimg.com/png/63843-thank-discord-media-thought-social-think-emoj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nigeriancuriosity.com/2009/09/nigerians-discriminatio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weightymatters.ca/2011_06_01_archiv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7880-green-tick-clipar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bloggingpedagogy.dwrl.utexas.edu/content/discussing-stereotypes-classroom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pngimg.com/download/8657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the-smiling-pony.deviantart.com/art/Question-marks-cutie-mark-261946101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owl.excelsior.edu/writing-process/prewriting-strategies/prewriting-strategies-journalin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en.wikipedia.org/wiki/African-American_hair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ww.peoplematters.in/blog/watercooler/responding-to-being-left-out-important-meetings-14994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the-smiling-pony.deviantart.com/art/Question-marks-cutie-mark-261946101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inclusion-eps.uqam.ca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universalcreditsuffer.com/2018/07/17/are-petrol-stations-failing-disabled-customers/comment-page-1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clark@oneeducation.co.uk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freepngimg.com/png/88553-emoticon-area-text-smiley-question-mar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://commons.wikimedia.org/wiki/File:Facebook_Shiny_Icon.svg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pixabay.com/en/barrier-disability-family-7749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1255" y="566057"/>
            <a:ext cx="6473952" cy="4376057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r>
              <a:rPr lang="en-US" sz="4400" b="1" dirty="0">
                <a:latin typeface="+mn-lt"/>
              </a:rPr>
              <a:t>One Education HR</a:t>
            </a: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r>
              <a:rPr lang="en-US" sz="4000" b="1" dirty="0">
                <a:solidFill>
                  <a:srgbClr val="0070C0"/>
                </a:solidFill>
                <a:latin typeface="+mn-lt"/>
              </a:rPr>
              <a:t>The Equality Act 2010</a:t>
            </a:r>
            <a:br>
              <a:rPr lang="en-US" sz="4000" b="1" dirty="0">
                <a:solidFill>
                  <a:srgbClr val="0070C0"/>
                </a:solidFill>
                <a:latin typeface="+mn-lt"/>
              </a:rPr>
            </a:br>
            <a:r>
              <a:rPr lang="en-US" sz="4000" b="1" dirty="0">
                <a:solidFill>
                  <a:srgbClr val="0070C0"/>
                </a:solidFill>
                <a:latin typeface="+mn-lt"/>
              </a:rPr>
              <a:t>Understanding the Basics</a:t>
            </a:r>
            <a:br>
              <a:rPr lang="en-US" sz="4000" b="1" dirty="0">
                <a:solidFill>
                  <a:srgbClr val="0070C0"/>
                </a:solidFill>
                <a:latin typeface="+mn-lt"/>
              </a:rPr>
            </a:br>
            <a:br>
              <a:rPr lang="en-US" sz="3300" b="1" dirty="0">
                <a:solidFill>
                  <a:srgbClr val="0070C0"/>
                </a:solidFill>
                <a:latin typeface="+mn-lt"/>
              </a:rPr>
            </a:br>
            <a:br>
              <a:rPr lang="en-US" sz="4000" b="1" dirty="0">
                <a:solidFill>
                  <a:srgbClr val="0070C0"/>
                </a:solidFill>
                <a:latin typeface="+mn-lt"/>
              </a:rPr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6522" y="2307772"/>
            <a:ext cx="4069537" cy="3984171"/>
          </a:xfrm>
        </p:spPr>
        <p:txBody>
          <a:bodyPr>
            <a:normAutofit fontScale="92500" lnSpcReduction="10000"/>
          </a:bodyPr>
          <a:lstStyle/>
          <a:p>
            <a:endParaRPr lang="en-US" sz="2000" b="1" dirty="0"/>
          </a:p>
          <a:p>
            <a:r>
              <a:rPr lang="en-US" sz="2800" b="1" dirty="0"/>
              <a:t>Training for School Staff </a:t>
            </a:r>
          </a:p>
          <a:p>
            <a:r>
              <a:rPr lang="en-US" sz="2800" b="1" dirty="0"/>
              <a:t>August 2022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200" b="1" dirty="0"/>
              <a:t>  </a:t>
            </a:r>
          </a:p>
          <a:p>
            <a:endParaRPr lang="en-US" sz="2200" b="1" dirty="0"/>
          </a:p>
          <a:p>
            <a:endParaRPr lang="en-US" sz="2400" b="1" dirty="0"/>
          </a:p>
          <a:p>
            <a:r>
              <a:rPr lang="en-US" sz="2400" b="1" dirty="0"/>
              <a:t>Laura Clark - Senior HR Manager</a:t>
            </a:r>
          </a:p>
          <a:p>
            <a:endParaRPr lang="en-U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91" y="3700843"/>
            <a:ext cx="2871217" cy="15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7EF9-6673-40E9-81E7-5E33ED08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EHRC Technical Guidance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DE128-6897-4F26-9E54-B8720D259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02" y="1499617"/>
            <a:ext cx="8425543" cy="4550229"/>
          </a:xfrm>
        </p:spPr>
        <p:txBody>
          <a:bodyPr>
            <a:norm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000" b="1" dirty="0"/>
              <a:t>Pupil with diabetes (amounted to a </a:t>
            </a:r>
            <a:r>
              <a:rPr lang="en-GB" sz="3000" b="1" dirty="0">
                <a:solidFill>
                  <a:srgbClr val="0070C0"/>
                </a:solidFill>
              </a:rPr>
              <a:t>disability)</a:t>
            </a:r>
            <a:r>
              <a:rPr lang="en-GB" sz="3000" b="1" dirty="0"/>
              <a:t> 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000" b="1" dirty="0"/>
              <a:t>Parents advised the </a:t>
            </a:r>
            <a:r>
              <a:rPr lang="en-GB" sz="3000" b="1" dirty="0">
                <a:solidFill>
                  <a:srgbClr val="0070C0"/>
                </a:solidFill>
              </a:rPr>
              <a:t>school secretary </a:t>
            </a:r>
            <a:r>
              <a:rPr lang="en-GB" sz="3000" b="1" dirty="0"/>
              <a:t>of child’s condition and that he may need to eat in class if blood sugar levels dropped. 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000" b="1" dirty="0"/>
              <a:t>Message </a:t>
            </a:r>
            <a:r>
              <a:rPr lang="en-GB" sz="3000" b="1" dirty="0">
                <a:solidFill>
                  <a:srgbClr val="0070C0"/>
                </a:solidFill>
              </a:rPr>
              <a:t>not passed </a:t>
            </a:r>
            <a:r>
              <a:rPr lang="en-GB" sz="3000" b="1" dirty="0"/>
              <a:t>to the pupil’s teacher, 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000" b="1" dirty="0"/>
              <a:t>Pupil disciplined when seen eating in class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000" b="1" dirty="0"/>
              <a:t>Even though teacher didn’t </a:t>
            </a:r>
            <a:r>
              <a:rPr lang="en-GB" sz="3000" b="1" dirty="0">
                <a:solidFill>
                  <a:srgbClr val="0070C0"/>
                </a:solidFill>
              </a:rPr>
              <a:t>actually know </a:t>
            </a:r>
            <a:r>
              <a:rPr lang="en-GB" sz="3000" b="1" dirty="0"/>
              <a:t>pupil had diabetes, was </a:t>
            </a:r>
            <a:r>
              <a:rPr lang="en-GB" sz="3000" b="1" dirty="0">
                <a:solidFill>
                  <a:srgbClr val="0070C0"/>
                </a:solidFill>
              </a:rPr>
              <a:t>deemed to know </a:t>
            </a:r>
            <a:r>
              <a:rPr lang="en-GB" sz="3000" b="1" dirty="0"/>
              <a:t>as school secretary knew.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21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07F2-49AD-42C7-91D4-4399DAAF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952" y="365125"/>
            <a:ext cx="8833104" cy="1079627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/>
            </a:br>
            <a:r>
              <a:rPr lang="en-GB" b="1" dirty="0">
                <a:latin typeface="+mn-lt"/>
              </a:rPr>
              <a:t>Gender Reassignment (S7 EA)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ED1F2-7234-4B19-B84F-0B52C7976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2"/>
            <a:ext cx="8113014" cy="41521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100" b="1" dirty="0">
                <a:solidFill>
                  <a:srgbClr val="0070C0"/>
                </a:solidFill>
              </a:rPr>
              <a:t>Trans/Trans person </a:t>
            </a:r>
            <a:r>
              <a:rPr lang="en-GB" sz="3100" dirty="0"/>
              <a:t>has the protected characteristic of </a:t>
            </a:r>
            <a:r>
              <a:rPr lang="en-GB" sz="3100" b="1" dirty="0">
                <a:solidFill>
                  <a:srgbClr val="0070C0"/>
                </a:solidFill>
              </a:rPr>
              <a:t>gender reassignment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100" dirty="0"/>
              <a:t>Does not need to be a </a:t>
            </a:r>
            <a:r>
              <a:rPr lang="en-GB" sz="3100" b="1" dirty="0">
                <a:solidFill>
                  <a:srgbClr val="0070C0"/>
                </a:solidFill>
              </a:rPr>
              <a:t>medical procedure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100" b="1" dirty="0">
                <a:solidFill>
                  <a:srgbClr val="0070C0"/>
                </a:solidFill>
              </a:rPr>
              <a:t>Personal process </a:t>
            </a:r>
            <a:r>
              <a:rPr lang="en-GB" sz="3100" dirty="0"/>
              <a:t>of moving away from birth sex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100" dirty="0"/>
              <a:t>Recent ET case said protection extended to people identifying as </a:t>
            </a:r>
            <a:r>
              <a:rPr lang="en-GB" sz="3100" b="1" dirty="0">
                <a:solidFill>
                  <a:srgbClr val="0070C0"/>
                </a:solidFill>
              </a:rPr>
              <a:t>non binary </a:t>
            </a:r>
            <a:r>
              <a:rPr lang="en-GB" sz="3100" dirty="0"/>
              <a:t>and </a:t>
            </a:r>
            <a:r>
              <a:rPr lang="en-GB" sz="3100" b="1" dirty="0">
                <a:solidFill>
                  <a:srgbClr val="0070C0"/>
                </a:solidFill>
              </a:rPr>
              <a:t>gender fluid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100" dirty="0"/>
              <a:t>New </a:t>
            </a:r>
            <a:r>
              <a:rPr lang="en-GB" sz="3100" b="1" dirty="0"/>
              <a:t>schools’ guidance </a:t>
            </a:r>
            <a:r>
              <a:rPr lang="en-GB" sz="3100" dirty="0"/>
              <a:t>expected</a:t>
            </a:r>
          </a:p>
          <a:p>
            <a:pPr marL="0" indent="0">
              <a:buNone/>
            </a:pPr>
            <a:endParaRPr lang="en-GB" sz="31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31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400" b="1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2FE3E-313B-423E-AB80-59E1B397E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99904" y="471189"/>
            <a:ext cx="1670304" cy="8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3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72CB-2B3F-42EE-B5BD-D0FDFC4B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4" y="870857"/>
            <a:ext cx="6966857" cy="424544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+mn-lt"/>
              </a:rPr>
              <a:t>Religion or Belief  (s10 EA)</a:t>
            </a:r>
            <a:br>
              <a:rPr lang="en-GB" sz="4000" b="1" dirty="0">
                <a:latin typeface="+mn-lt"/>
              </a:rPr>
            </a:br>
            <a:endParaRPr lang="en-GB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4C22-F658-4042-9948-5758DF16A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830" y="1334180"/>
            <a:ext cx="8253594" cy="4652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000" dirty="0"/>
              <a:t>Includes </a:t>
            </a:r>
            <a:r>
              <a:rPr lang="en-GB" sz="3000" b="1" i="1" dirty="0"/>
              <a:t>lack of a belief  </a:t>
            </a:r>
            <a:r>
              <a:rPr lang="en-GB" sz="3000" dirty="0"/>
              <a:t>and</a:t>
            </a:r>
            <a:r>
              <a:rPr lang="en-GB" sz="3000" i="1" dirty="0"/>
              <a:t> </a:t>
            </a:r>
            <a:r>
              <a:rPr lang="en-GB" sz="3000" b="1" i="1" dirty="0"/>
              <a:t>philosophical belief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000" dirty="0"/>
              <a:t>Must satisfy </a:t>
            </a:r>
            <a:r>
              <a:rPr lang="en-GB" sz="3000" b="1" dirty="0"/>
              <a:t>number of criteria </a:t>
            </a:r>
            <a:r>
              <a:rPr lang="en-GB" sz="3000" dirty="0"/>
              <a:t>including being </a:t>
            </a:r>
            <a:r>
              <a:rPr lang="en-GB" sz="3000" b="1" dirty="0">
                <a:solidFill>
                  <a:srgbClr val="0070C0"/>
                </a:solidFill>
              </a:rPr>
              <a:t>worthy of respect in a democratic society and compatible with human dignity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000" b="1" dirty="0"/>
              <a:t>Examples:</a:t>
            </a:r>
            <a:r>
              <a:rPr lang="en-GB" sz="3000" dirty="0"/>
              <a:t> - atheism, ethical veganism, humanism, strong belief about climate change and the environment.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000" dirty="0"/>
              <a:t>Recent cases held </a:t>
            </a:r>
            <a:r>
              <a:rPr lang="en-GB" sz="3000" b="1" dirty="0">
                <a:solidFill>
                  <a:srgbClr val="0070C0"/>
                </a:solidFill>
              </a:rPr>
              <a:t>“a gender critical belief” </a:t>
            </a:r>
            <a:r>
              <a:rPr lang="en-GB" sz="3000" dirty="0"/>
              <a:t>and a </a:t>
            </a:r>
            <a:r>
              <a:rPr lang="en-GB" sz="3000" b="1" dirty="0">
                <a:solidFill>
                  <a:srgbClr val="0070C0"/>
                </a:solidFill>
              </a:rPr>
              <a:t>lack of belief in “transgenderism” </a:t>
            </a:r>
            <a:r>
              <a:rPr lang="en-GB" sz="3000" dirty="0"/>
              <a:t>are </a:t>
            </a:r>
            <a:r>
              <a:rPr lang="en-GB" sz="3000" b="1" dirty="0"/>
              <a:t>protected beliefs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51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741C-9FBE-48D4-999D-87791E89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832" y="402336"/>
            <a:ext cx="7192518" cy="104241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latin typeface="+mn-lt"/>
              </a:rPr>
              <a:t>Discriminatory Language/Behaviour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D802-21D9-4702-951C-AA1891A2D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32" y="1444752"/>
            <a:ext cx="8631936" cy="446227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Relevant to </a:t>
            </a:r>
            <a:r>
              <a:rPr lang="en-GB" sz="3200" b="1" dirty="0"/>
              <a:t>ALL</a:t>
            </a:r>
            <a:r>
              <a:rPr lang="en-GB" sz="3200" dirty="0"/>
              <a:t> </a:t>
            </a:r>
            <a:r>
              <a:rPr lang="en-GB" sz="3200" b="1" dirty="0">
                <a:solidFill>
                  <a:srgbClr val="0070C0"/>
                </a:solidFill>
              </a:rPr>
              <a:t>Protected Characteristics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Could amount to </a:t>
            </a:r>
            <a:r>
              <a:rPr lang="en-GB" sz="3200" b="1" dirty="0"/>
              <a:t>discrimination </a:t>
            </a:r>
            <a:r>
              <a:rPr lang="en-GB" sz="3200" dirty="0"/>
              <a:t>and/or </a:t>
            </a:r>
            <a:r>
              <a:rPr lang="en-GB" sz="3200" b="1" dirty="0"/>
              <a:t>harassment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Beware ableist, ageist, racist, sexist etc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Mis-gendering, names, pronouns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Perception </a:t>
            </a:r>
            <a:r>
              <a:rPr lang="en-GB" sz="3200" b="1" u="sng" dirty="0"/>
              <a:t>NOT</a:t>
            </a:r>
            <a:r>
              <a:rPr lang="en-GB" sz="3200" b="1" dirty="0"/>
              <a:t> intention</a:t>
            </a:r>
          </a:p>
          <a:p>
            <a:r>
              <a:rPr lang="en-GB" sz="3200" dirty="0"/>
              <a:t>Stereotyping and unconscious bias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>
                <a:solidFill>
                  <a:srgbClr val="0070C0"/>
                </a:solidFill>
              </a:rPr>
              <a:t>If in doubt -  don’t say it…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70C0"/>
                </a:solidFill>
              </a:rPr>
              <a:t>Ask  -  </a:t>
            </a:r>
            <a:r>
              <a:rPr lang="en-GB" sz="3200" b="1" i="1" dirty="0">
                <a:solidFill>
                  <a:srgbClr val="0070C0"/>
                </a:solidFill>
              </a:rPr>
              <a:t>sometimes</a:t>
            </a:r>
            <a:r>
              <a:rPr lang="en-GB" sz="3200" b="1" dirty="0">
                <a:solidFill>
                  <a:srgbClr val="0070C0"/>
                </a:solidFill>
              </a:rPr>
              <a:t>, it’s ok to not know!!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52EAE-CFC0-445B-9F56-9F4572376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31508" y="3429000"/>
            <a:ext cx="1620774" cy="14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3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321734"/>
            <a:ext cx="4702630" cy="781599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+mn-lt"/>
              </a:rPr>
              <a:t>Unlawful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11" y="1185333"/>
            <a:ext cx="8024283" cy="49916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4A8ECB"/>
                </a:solidFill>
              </a:rPr>
              <a:t>Six </a:t>
            </a:r>
            <a:r>
              <a:rPr lang="en-US" sz="2800" dirty="0"/>
              <a:t>main types of </a:t>
            </a:r>
            <a:r>
              <a:rPr lang="en-US" sz="2800" b="1" dirty="0">
                <a:solidFill>
                  <a:srgbClr val="0070C0"/>
                </a:solidFill>
              </a:rPr>
              <a:t>unlawful behaviour: 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Direct</a:t>
            </a:r>
            <a:r>
              <a:rPr lang="en-US" sz="2800" dirty="0"/>
              <a:t> discrimination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Indirect</a:t>
            </a:r>
            <a:r>
              <a:rPr lang="en-US" sz="2800" dirty="0"/>
              <a:t> discrimination;	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Harassmen</a:t>
            </a:r>
            <a:r>
              <a:rPr lang="en-US" sz="2800" dirty="0"/>
              <a:t>t;</a:t>
            </a:r>
            <a:r>
              <a:rPr lang="en-GB" sz="2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/>
              <a:t>Victimisation</a:t>
            </a:r>
            <a:r>
              <a:rPr lang="en-GB" sz="2800" dirty="0"/>
              <a:t>;</a:t>
            </a:r>
            <a:r>
              <a:rPr lang="en-US" sz="2800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and for disability also……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5. </a:t>
            </a:r>
            <a:r>
              <a:rPr lang="en-US" sz="2800" dirty="0"/>
              <a:t>Discrimination </a:t>
            </a:r>
            <a:r>
              <a:rPr lang="en-US" sz="2800" b="1" dirty="0"/>
              <a:t>arising from a disability</a:t>
            </a:r>
            <a:r>
              <a:rPr lang="en-US" sz="2800" dirty="0"/>
              <a:t>;</a:t>
            </a:r>
          </a:p>
          <a:p>
            <a:pPr marL="0" indent="0">
              <a:buNone/>
            </a:pPr>
            <a:r>
              <a:rPr lang="en-US" sz="2800" b="1" dirty="0"/>
              <a:t>6.</a:t>
            </a:r>
            <a:r>
              <a:rPr lang="en-US" sz="2800" dirty="0"/>
              <a:t> Failure to make </a:t>
            </a:r>
            <a:r>
              <a:rPr lang="en-US" sz="2800" b="1" dirty="0"/>
              <a:t>reasonable adjustments.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2" y="2061250"/>
            <a:ext cx="2150586" cy="19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22FCF-DFC0-48A5-AB52-D68FC4B4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Some New Concepts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F80A1-42F9-458C-9285-E19AF1F2F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29"/>
            <a:ext cx="7886700" cy="467473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Also…. </a:t>
            </a:r>
          </a:p>
          <a:p>
            <a:pPr marL="0" indent="0">
              <a:buNone/>
            </a:pPr>
            <a:r>
              <a:rPr lang="en-US" sz="3200" b="1" dirty="0"/>
              <a:t>Discrimination </a:t>
            </a:r>
            <a:r>
              <a:rPr lang="en-US" sz="3200" dirty="0"/>
              <a:t>and</a:t>
            </a:r>
            <a:r>
              <a:rPr lang="en-US" sz="3200" b="1" dirty="0"/>
              <a:t> Harassment: -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by association</a:t>
            </a:r>
            <a:r>
              <a:rPr lang="en-US" sz="3200" b="1" dirty="0"/>
              <a:t> 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 by perception</a:t>
            </a:r>
            <a:endParaRPr lang="en-GB" sz="3200" b="1" dirty="0"/>
          </a:p>
          <a:p>
            <a:endParaRPr lang="en-GB" dirty="0"/>
          </a:p>
          <a:p>
            <a:pPr marL="0" indent="0">
              <a:buNone/>
            </a:pPr>
            <a:r>
              <a:rPr lang="en-GB" sz="3200" b="1" dirty="0"/>
              <a:t>To be protected, you don’t always have to actually </a:t>
            </a:r>
            <a:r>
              <a:rPr lang="en-GB" sz="3200" b="1" dirty="0">
                <a:solidFill>
                  <a:srgbClr val="0070C0"/>
                </a:solidFill>
              </a:rPr>
              <a:t>possess a protected characteristic </a:t>
            </a:r>
            <a:r>
              <a:rPr lang="en-GB" sz="3200" b="1" dirty="0"/>
              <a:t>yourself! </a:t>
            </a:r>
          </a:p>
        </p:txBody>
      </p:sp>
    </p:spTree>
    <p:extLst>
      <p:ext uri="{BB962C8B-B14F-4D97-AF65-F5344CB8AC3E}">
        <p14:creationId xmlns:p14="http://schemas.microsoft.com/office/powerpoint/2010/main" val="3537497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1F7C-FA61-BE43-9B89-92075403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  <a:cs typeface="Arial" panose="020B0604020202020204" pitchFamily="34" charset="0"/>
              </a:rPr>
              <a:t>Association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36A82-AC56-3D43-99FA-07287FEE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12" y="1458686"/>
            <a:ext cx="7380514" cy="43896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900" dirty="0">
                <a:cs typeface="Arial" panose="020B0604020202020204" pitchFamily="34" charset="0"/>
              </a:rPr>
              <a:t>Treating someone worse than others because of </a:t>
            </a:r>
            <a:r>
              <a:rPr lang="en-GB" sz="2900" b="1" dirty="0">
                <a:solidFill>
                  <a:srgbClr val="0070C0"/>
                </a:solidFill>
                <a:cs typeface="Arial" panose="020B0604020202020204" pitchFamily="34" charset="0"/>
              </a:rPr>
              <a:t>their association</a:t>
            </a:r>
            <a:r>
              <a:rPr lang="en-GB" sz="2900" b="1" dirty="0">
                <a:cs typeface="Arial" panose="020B0604020202020204" pitchFamily="34" charset="0"/>
              </a:rPr>
              <a:t> </a:t>
            </a:r>
            <a:r>
              <a:rPr lang="en-GB" sz="2900" dirty="0">
                <a:cs typeface="Arial" panose="020B0604020202020204" pitchFamily="34" charset="0"/>
              </a:rPr>
              <a:t>with someone who has a </a:t>
            </a:r>
            <a:r>
              <a:rPr lang="en-GB" sz="2900" u="sng" dirty="0">
                <a:cs typeface="Arial" panose="020B0604020202020204" pitchFamily="34" charset="0"/>
              </a:rPr>
              <a:t>protected characteristic</a:t>
            </a:r>
            <a:r>
              <a:rPr lang="en-GB" sz="2900" dirty="0"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9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900" b="1" u="sng" dirty="0">
                <a:cs typeface="Arial" panose="020B0604020202020204" pitchFamily="34" charset="0"/>
              </a:rPr>
              <a:t>Example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900" dirty="0">
                <a:cs typeface="Arial" panose="020B0604020202020204" pitchFamily="34" charset="0"/>
              </a:rPr>
              <a:t>It would be </a:t>
            </a:r>
            <a:r>
              <a:rPr lang="en-GB" sz="2900" b="1" dirty="0">
                <a:solidFill>
                  <a:srgbClr val="0070C0"/>
                </a:solidFill>
                <a:cs typeface="Arial" panose="020B0604020202020204" pitchFamily="34" charset="0"/>
              </a:rPr>
              <a:t>sexual orientation discrimination by association </a:t>
            </a:r>
            <a:r>
              <a:rPr lang="en-GB" sz="2900" dirty="0">
                <a:cs typeface="Arial" panose="020B0604020202020204" pitchFamily="34" charset="0"/>
              </a:rPr>
              <a:t>to refuse to admit a pupil to a Catholic primary school because </a:t>
            </a:r>
            <a:r>
              <a:rPr lang="en-GB" sz="2900" b="1" u="sng" dirty="0">
                <a:cs typeface="Arial" panose="020B0604020202020204" pitchFamily="34" charset="0"/>
              </a:rPr>
              <a:t>his parents </a:t>
            </a:r>
            <a:r>
              <a:rPr lang="en-GB" sz="2900" dirty="0">
                <a:cs typeface="Arial" panose="020B0604020202020204" pitchFamily="34" charset="0"/>
              </a:rPr>
              <a:t>are a lesbian couple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4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D56C-3031-4544-A501-2B63CDDC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  <a:cs typeface="Arial" panose="020B0604020202020204" pitchFamily="34" charset="0"/>
              </a:rPr>
              <a:t>Perception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2B5CB-3220-E746-BBD0-60B6553A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67" y="1328056"/>
            <a:ext cx="7886699" cy="4855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cs typeface="Arial" panose="020B0604020202020204" pitchFamily="34" charset="0"/>
              </a:rPr>
              <a:t>Treating someone worse than others because you </a:t>
            </a:r>
            <a:r>
              <a:rPr lang="en-GB" sz="2800" b="1" dirty="0">
                <a:solidFill>
                  <a:srgbClr val="0070C0"/>
                </a:solidFill>
                <a:cs typeface="Arial" panose="020B0604020202020204" pitchFamily="34" charset="0"/>
              </a:rPr>
              <a:t>think</a:t>
            </a:r>
            <a:r>
              <a:rPr lang="en-GB" sz="2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GB" sz="2800" dirty="0">
                <a:cs typeface="Arial" panose="020B0604020202020204" pitchFamily="34" charset="0"/>
              </a:rPr>
              <a:t>they have a protected characteristic…. </a:t>
            </a:r>
            <a:r>
              <a:rPr lang="en-GB" sz="2800" b="1" dirty="0">
                <a:solidFill>
                  <a:srgbClr val="0070C0"/>
                </a:solidFill>
                <a:cs typeface="Arial" panose="020B0604020202020204" pitchFamily="34" charset="0"/>
              </a:rPr>
              <a:t>even if you are wrong </a:t>
            </a:r>
          </a:p>
          <a:p>
            <a:pPr marL="0" indent="0">
              <a:buNone/>
            </a:pPr>
            <a:endParaRPr lang="en-GB" sz="2800" b="1" u="sng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u="sng" dirty="0">
                <a:cs typeface="Arial" panose="020B0604020202020204" pitchFamily="34" charset="0"/>
              </a:rPr>
              <a:t>EHRC Example </a:t>
            </a:r>
            <a:endParaRPr lang="en-GB" sz="28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cs typeface="Arial" panose="020B0604020202020204" pitchFamily="34" charset="0"/>
              </a:rPr>
              <a:t>A straight male pupil who has long hair and wears eyeliner isn’t allowed to play on the school rugby team. The boy isn’t gay but his teacher </a:t>
            </a:r>
            <a:r>
              <a:rPr lang="en-GB" sz="2800" b="1" u="sng" dirty="0">
                <a:cs typeface="Arial" panose="020B0604020202020204" pitchFamily="34" charset="0"/>
              </a:rPr>
              <a:t>thinks he is  </a:t>
            </a:r>
            <a:r>
              <a:rPr lang="en-GB" sz="2800" dirty="0">
                <a:cs typeface="Arial" panose="020B0604020202020204" pitchFamily="34" charset="0"/>
              </a:rPr>
              <a:t>and treats him worse than the other boys because of his perception. This would be </a:t>
            </a:r>
            <a:r>
              <a:rPr lang="en-GB" sz="2800" b="1" dirty="0">
                <a:solidFill>
                  <a:srgbClr val="0070C0"/>
                </a:solidFill>
                <a:cs typeface="Arial" panose="020B0604020202020204" pitchFamily="34" charset="0"/>
              </a:rPr>
              <a:t>sexual orientation discrimination by perception</a:t>
            </a:r>
            <a:endParaRPr lang="en-GB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4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229" y="834976"/>
            <a:ext cx="5367867" cy="146049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600" b="1" dirty="0">
                <a:latin typeface="+mn-lt"/>
              </a:rPr>
              <a:t>Direct Discrimination</a:t>
            </a:r>
            <a:br>
              <a:rPr lang="en-GB" b="1" dirty="0"/>
            </a:b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292" y="1095377"/>
            <a:ext cx="6863418" cy="44100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/>
              <a:t>Treating someone </a:t>
            </a:r>
            <a:r>
              <a:rPr lang="en-GB" sz="2800" b="1" dirty="0">
                <a:solidFill>
                  <a:srgbClr val="0070C0"/>
                </a:solidFill>
              </a:rPr>
              <a:t>less favourably </a:t>
            </a:r>
            <a:r>
              <a:rPr lang="en-GB" sz="2800" dirty="0"/>
              <a:t>than others </a:t>
            </a:r>
            <a:r>
              <a:rPr lang="en-GB" sz="2800" b="1" dirty="0"/>
              <a:t>BECAUSE OF a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b="1" dirty="0">
                <a:solidFill>
                  <a:srgbClr val="0070C0"/>
                </a:solidFill>
              </a:rPr>
              <a:t>protected characteristic.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/>
              <a:t>Example: - Refusing to admit a child to a school </a:t>
            </a:r>
            <a:r>
              <a:rPr lang="en-GB" sz="2800" u="sng" dirty="0"/>
              <a:t>because of </a:t>
            </a:r>
            <a:r>
              <a:rPr lang="en-GB" sz="2800" dirty="0"/>
              <a:t>their </a:t>
            </a:r>
            <a:r>
              <a:rPr lang="en-GB" sz="2800" b="1" dirty="0"/>
              <a:t>race</a:t>
            </a:r>
            <a:r>
              <a:rPr lang="en-GB" sz="2800" dirty="0"/>
              <a:t> or </a:t>
            </a:r>
            <a:r>
              <a:rPr lang="en-GB" sz="2800" u="sng" dirty="0"/>
              <a:t>because</a:t>
            </a:r>
            <a:r>
              <a:rPr lang="en-GB" sz="2800" dirty="0"/>
              <a:t> they have a </a:t>
            </a:r>
            <a:r>
              <a:rPr lang="en-GB" sz="2800" b="1" dirty="0"/>
              <a:t>disability </a:t>
            </a:r>
            <a:endParaRPr lang="en-GB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A8607-BDF1-4057-8AD5-E8DA44384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55207" y="4305303"/>
            <a:ext cx="2256710" cy="14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11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84A5A-51DC-9F46-A0A5-E8CC914C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  <a:cs typeface="Arial" panose="020B0604020202020204" pitchFamily="34" charset="0"/>
              </a:rPr>
              <a:t>Direct Discrimination </a:t>
            </a:r>
            <a:endParaRPr lang="en-US" sz="4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617E8-355E-3A45-B205-98F695C4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79" y="1452949"/>
            <a:ext cx="7759445" cy="43929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000" dirty="0">
                <a:cs typeface="Arial" panose="020B0604020202020204" pitchFamily="34" charset="0"/>
              </a:rPr>
              <a:t>Generally, </a:t>
            </a:r>
            <a:r>
              <a:rPr lang="en-GB" sz="3000" b="1" dirty="0">
                <a:solidFill>
                  <a:srgbClr val="0070C0"/>
                </a:solidFill>
                <a:cs typeface="Arial" panose="020B0604020202020204" pitchFamily="34" charset="0"/>
              </a:rPr>
              <a:t>no defence</a:t>
            </a:r>
            <a:endParaRPr lang="en-GB" sz="3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000" dirty="0">
                <a:cs typeface="Arial" panose="020B0604020202020204" pitchFamily="34" charset="0"/>
              </a:rPr>
              <a:t>Some </a:t>
            </a:r>
            <a:r>
              <a:rPr lang="en-GB" sz="3000" b="1" dirty="0">
                <a:solidFill>
                  <a:srgbClr val="0070C0"/>
                </a:solidFill>
                <a:cs typeface="Arial" panose="020B0604020202020204" pitchFamily="34" charset="0"/>
              </a:rPr>
              <a:t>general</a:t>
            </a:r>
            <a:r>
              <a:rPr lang="en-GB" sz="3000" dirty="0">
                <a:cs typeface="Arial" panose="020B0604020202020204" pitchFamily="34" charset="0"/>
              </a:rPr>
              <a:t> and </a:t>
            </a:r>
            <a:r>
              <a:rPr lang="en-GB" sz="3000" b="1" dirty="0">
                <a:solidFill>
                  <a:srgbClr val="0070C0"/>
                </a:solidFill>
                <a:cs typeface="Arial" panose="020B0604020202020204" pitchFamily="34" charset="0"/>
              </a:rPr>
              <a:t>school specific </a:t>
            </a:r>
            <a:r>
              <a:rPr lang="en-GB" sz="3000" dirty="0">
                <a:cs typeface="Arial" panose="020B0604020202020204" pitchFamily="34" charset="0"/>
              </a:rPr>
              <a:t>exceptions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000" b="1" dirty="0">
                <a:solidFill>
                  <a:srgbClr val="0070C0"/>
                </a:solidFill>
                <a:cs typeface="Arial" panose="020B0604020202020204" pitchFamily="34" charset="0"/>
              </a:rPr>
              <a:t>School curriculum excluded </a:t>
            </a:r>
            <a:r>
              <a:rPr lang="en-GB" sz="3000" dirty="0">
                <a:cs typeface="Arial" panose="020B0604020202020204" pitchFamily="34" charset="0"/>
              </a:rPr>
              <a:t>-  note the difference between </a:t>
            </a:r>
            <a:r>
              <a:rPr lang="en-GB" sz="3000" b="1" dirty="0">
                <a:cs typeface="Arial" panose="020B0604020202020204" pitchFamily="34" charset="0"/>
              </a:rPr>
              <a:t>content</a:t>
            </a:r>
            <a:r>
              <a:rPr lang="en-GB" sz="3000" dirty="0">
                <a:cs typeface="Arial" panose="020B0604020202020204" pitchFamily="34" charset="0"/>
              </a:rPr>
              <a:t> and </a:t>
            </a:r>
            <a:r>
              <a:rPr lang="en-GB" sz="3000" b="1" dirty="0">
                <a:cs typeface="Arial" panose="020B0604020202020204" pitchFamily="34" charset="0"/>
              </a:rPr>
              <a:t>delivery of curriculum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000" dirty="0">
                <a:cs typeface="Arial" panose="020B0604020202020204" pitchFamily="34" charset="0"/>
              </a:rPr>
              <a:t>Motive or intentions (even if good!) </a:t>
            </a:r>
            <a:r>
              <a:rPr lang="en-GB" sz="3000" b="1" dirty="0">
                <a:solidFill>
                  <a:srgbClr val="0070C0"/>
                </a:solidFill>
                <a:cs typeface="Arial" panose="020B0604020202020204" pitchFamily="34" charset="0"/>
              </a:rPr>
              <a:t>irrelevant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000" dirty="0">
                <a:cs typeface="Arial" panose="020B0604020202020204" pitchFamily="34" charset="0"/>
              </a:rPr>
              <a:t>Beware</a:t>
            </a:r>
            <a:r>
              <a:rPr lang="en-GB" sz="3000" b="1" dirty="0">
                <a:solidFill>
                  <a:srgbClr val="0070C0"/>
                </a:solidFill>
                <a:cs typeface="Arial" panose="020B0604020202020204" pitchFamily="34" charset="0"/>
              </a:rPr>
              <a:t> stereotyping </a:t>
            </a:r>
            <a:r>
              <a:rPr lang="en-GB" sz="3000" dirty="0">
                <a:cs typeface="Arial" panose="020B0604020202020204" pitchFamily="34" charset="0"/>
              </a:rPr>
              <a:t>and</a:t>
            </a:r>
            <a:r>
              <a:rPr lang="en-GB" sz="3000" b="1" dirty="0">
                <a:solidFill>
                  <a:srgbClr val="0070C0"/>
                </a:solidFill>
                <a:cs typeface="Arial" panose="020B0604020202020204" pitchFamily="34" charset="0"/>
              </a:rPr>
              <a:t> unconscious bias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54738-1D91-4C9A-9108-EFD613807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09258" y="4791340"/>
            <a:ext cx="2786742" cy="12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2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9D070-CD85-4CD8-AC98-F1949E24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Aims of Today’s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EC167-E122-4FB2-8BCA-7B41C76C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690688"/>
            <a:ext cx="9515856" cy="4787075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NOT</a:t>
            </a:r>
            <a:r>
              <a:rPr lang="en-GB" sz="3200" dirty="0"/>
              <a:t> to make you an expert in equality law!!</a:t>
            </a:r>
          </a:p>
          <a:p>
            <a:r>
              <a:rPr lang="en-GB" sz="3200" dirty="0"/>
              <a:t>To raise </a:t>
            </a:r>
            <a:r>
              <a:rPr lang="en-GB" sz="3200" b="1" dirty="0">
                <a:solidFill>
                  <a:srgbClr val="0070C0"/>
                </a:solidFill>
              </a:rPr>
              <a:t>awareness</a:t>
            </a:r>
            <a:r>
              <a:rPr lang="en-GB" sz="3200" dirty="0"/>
              <a:t> and </a:t>
            </a:r>
            <a:r>
              <a:rPr lang="en-GB" sz="3200" b="1" dirty="0">
                <a:solidFill>
                  <a:srgbClr val="0070C0"/>
                </a:solidFill>
              </a:rPr>
              <a:t>understanding</a:t>
            </a:r>
          </a:p>
          <a:p>
            <a:r>
              <a:rPr lang="en-GB" sz="3200" dirty="0"/>
              <a:t>To make you </a:t>
            </a:r>
            <a:r>
              <a:rPr lang="en-GB" sz="3200" b="1" dirty="0"/>
              <a:t>think</a:t>
            </a:r>
            <a:r>
              <a:rPr lang="en-GB" sz="3200" dirty="0"/>
              <a:t> about how the issues we will be discussing could </a:t>
            </a:r>
            <a:r>
              <a:rPr lang="en-GB" sz="3200" b="1" dirty="0"/>
              <a:t>relate to you </a:t>
            </a:r>
            <a:r>
              <a:rPr lang="en-GB" sz="3200" dirty="0"/>
              <a:t>in your role at school</a:t>
            </a:r>
          </a:p>
          <a:p>
            <a:r>
              <a:rPr lang="en-GB" sz="3200" dirty="0"/>
              <a:t>To give you </a:t>
            </a:r>
            <a:r>
              <a:rPr lang="en-GB" sz="3200" b="1" dirty="0">
                <a:solidFill>
                  <a:srgbClr val="0070C0"/>
                </a:solidFill>
              </a:rPr>
              <a:t>confidence</a:t>
            </a:r>
            <a:r>
              <a:rPr lang="en-GB" sz="3200" dirty="0"/>
              <a:t> to ask questions and to </a:t>
            </a:r>
            <a:r>
              <a:rPr lang="en-GB" sz="3200" b="1" dirty="0">
                <a:solidFill>
                  <a:srgbClr val="0070C0"/>
                </a:solidFill>
              </a:rPr>
              <a:t>tackle discrimination </a:t>
            </a:r>
            <a:r>
              <a:rPr lang="en-GB" sz="3200" dirty="0"/>
              <a:t>if you see or hear it!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63D98-93B9-428A-83FE-B5CDB1C3A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92081" y="0"/>
            <a:ext cx="1993039" cy="2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61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232B3-1D7E-4E07-808E-E37C6A4D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446" y="365130"/>
            <a:ext cx="5744241" cy="1059225"/>
          </a:xfrm>
        </p:spPr>
        <p:txBody>
          <a:bodyPr/>
          <a:lstStyle/>
          <a:p>
            <a:pPr algn="ctr"/>
            <a:r>
              <a:rPr lang="en-GB" b="1" dirty="0">
                <a:latin typeface="+mn-lt"/>
              </a:rPr>
              <a:t>Stereotyping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6BD4-C931-4352-AB1A-8C4CA0D1B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94" y="1411878"/>
            <a:ext cx="8254093" cy="43668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Making </a:t>
            </a:r>
            <a:r>
              <a:rPr lang="en-GB" sz="3200" b="1" dirty="0">
                <a:solidFill>
                  <a:srgbClr val="0070C0"/>
                </a:solidFill>
              </a:rPr>
              <a:t>assumptions</a:t>
            </a:r>
            <a:r>
              <a:rPr lang="en-GB" sz="3200" dirty="0"/>
              <a:t> and </a:t>
            </a:r>
            <a:r>
              <a:rPr lang="en-GB" sz="3200" b="1" dirty="0">
                <a:solidFill>
                  <a:srgbClr val="0070C0"/>
                </a:solidFill>
              </a:rPr>
              <a:t>uninformed decisions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A belief that people with </a:t>
            </a:r>
            <a:r>
              <a:rPr lang="en-GB" sz="3200" b="1" dirty="0">
                <a:solidFill>
                  <a:srgbClr val="0070C0"/>
                </a:solidFill>
              </a:rPr>
              <a:t>certain protected characteristics </a:t>
            </a:r>
            <a:r>
              <a:rPr lang="en-GB" sz="3200" b="1" dirty="0"/>
              <a:t>all</a:t>
            </a:r>
            <a:r>
              <a:rPr lang="en-GB" sz="3200" dirty="0"/>
              <a:t> have the </a:t>
            </a:r>
            <a:r>
              <a:rPr lang="en-GB" sz="3200" b="1" dirty="0">
                <a:solidFill>
                  <a:srgbClr val="0070C0"/>
                </a:solidFill>
              </a:rPr>
              <a:t>same characteristics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Not looking at a person as an </a:t>
            </a:r>
            <a:r>
              <a:rPr lang="en-GB" sz="3200" b="1" dirty="0">
                <a:solidFill>
                  <a:srgbClr val="0070C0"/>
                </a:solidFill>
              </a:rPr>
              <a:t>individual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Often goes hand in hand with </a:t>
            </a:r>
            <a:r>
              <a:rPr lang="en-GB" sz="3200" b="1" dirty="0">
                <a:solidFill>
                  <a:srgbClr val="0070C0"/>
                </a:solidFill>
              </a:rPr>
              <a:t>unconscious bias </a:t>
            </a:r>
            <a:endParaRPr lang="en-GB" sz="3200" b="1" dirty="0"/>
          </a:p>
          <a:p>
            <a:pPr marL="0" indent="0">
              <a:buNone/>
            </a:pPr>
            <a:endParaRPr lang="en-GB" sz="2500" b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DF7BE-9CE6-46C9-A8BB-08C90AC2F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40966" y="4931949"/>
            <a:ext cx="2169762" cy="13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09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232B3-1D7E-4E07-808E-E37C6A4D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68" y="365130"/>
            <a:ext cx="6620256" cy="1059225"/>
          </a:xfrm>
        </p:spPr>
        <p:txBody>
          <a:bodyPr/>
          <a:lstStyle/>
          <a:p>
            <a:pPr algn="ctr"/>
            <a:r>
              <a:rPr lang="en-GB" b="1" dirty="0">
                <a:latin typeface="+mn-lt"/>
              </a:rPr>
              <a:t>Unconscious Bias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6BD4-C931-4352-AB1A-8C4CA0D1B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71" y="1150035"/>
            <a:ext cx="7818465" cy="48491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500" b="1" dirty="0"/>
          </a:p>
          <a:p>
            <a:r>
              <a:rPr lang="en-GB" sz="3000" b="1" dirty="0">
                <a:solidFill>
                  <a:srgbClr val="0070C0"/>
                </a:solidFill>
              </a:rPr>
              <a:t>Unintended </a:t>
            </a:r>
            <a:r>
              <a:rPr lang="en-GB" sz="3000" dirty="0"/>
              <a:t>people preferences</a:t>
            </a:r>
          </a:p>
          <a:p>
            <a:r>
              <a:rPr lang="en-GB" sz="3000" dirty="0"/>
              <a:t>Often based on </a:t>
            </a:r>
            <a:r>
              <a:rPr lang="en-GB" sz="3000" b="1" dirty="0">
                <a:solidFill>
                  <a:srgbClr val="0070C0"/>
                </a:solidFill>
              </a:rPr>
              <a:t>past experiences </a:t>
            </a:r>
            <a:r>
              <a:rPr lang="en-GB" sz="3000" dirty="0"/>
              <a:t>and representation of certain groups </a:t>
            </a:r>
            <a:r>
              <a:rPr lang="en-GB" sz="3000" b="1" dirty="0">
                <a:solidFill>
                  <a:srgbClr val="0070C0"/>
                </a:solidFill>
              </a:rPr>
              <a:t>in the media</a:t>
            </a:r>
          </a:p>
          <a:p>
            <a:r>
              <a:rPr lang="en-GB" sz="3000" dirty="0"/>
              <a:t>Associations based on </a:t>
            </a:r>
            <a:r>
              <a:rPr lang="en-GB" sz="3000" b="1" dirty="0"/>
              <a:t>social categories </a:t>
            </a:r>
            <a:r>
              <a:rPr lang="en-GB" sz="3000" dirty="0"/>
              <a:t>leads the </a:t>
            </a:r>
            <a:r>
              <a:rPr lang="en-GB" sz="3000" b="1" dirty="0">
                <a:solidFill>
                  <a:srgbClr val="0070C0"/>
                </a:solidFill>
              </a:rPr>
              <a:t>unconscious brain </a:t>
            </a:r>
            <a:r>
              <a:rPr lang="en-GB" sz="3000" dirty="0"/>
              <a:t>to make </a:t>
            </a:r>
            <a:r>
              <a:rPr lang="en-GB" sz="3000" b="1" dirty="0">
                <a:solidFill>
                  <a:srgbClr val="0070C0"/>
                </a:solidFill>
              </a:rPr>
              <a:t>judgements </a:t>
            </a:r>
            <a:r>
              <a:rPr lang="en-GB" sz="3000" dirty="0"/>
              <a:t>about others</a:t>
            </a:r>
          </a:p>
          <a:p>
            <a:r>
              <a:rPr lang="en-GB" sz="3000" dirty="0"/>
              <a:t>Be </a:t>
            </a:r>
            <a:r>
              <a:rPr lang="en-GB" sz="3000" b="1" dirty="0">
                <a:solidFill>
                  <a:srgbClr val="0070C0"/>
                </a:solidFill>
              </a:rPr>
              <a:t>aware</a:t>
            </a:r>
            <a:r>
              <a:rPr lang="en-GB" sz="3000" dirty="0"/>
              <a:t> of it so it doesn’t result in discrimination!! 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A452AA-8376-417D-88A7-AEA879B93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75597" y="170966"/>
            <a:ext cx="1863654" cy="14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41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232B3-1D7E-4E07-808E-E37C6A4D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68" y="365130"/>
            <a:ext cx="6620256" cy="1059225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Questions….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6BD4-C931-4352-AB1A-8C4CA0D1B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72" y="1150035"/>
            <a:ext cx="7304964" cy="48491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5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3200" i="1" dirty="0"/>
              <a:t>Why</a:t>
            </a:r>
            <a:r>
              <a:rPr lang="en-GB" sz="3200" dirty="0"/>
              <a:t> am I having this thought?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/>
              <a:t>What </a:t>
            </a:r>
            <a:r>
              <a:rPr lang="en-GB" sz="3200" i="1" dirty="0"/>
              <a:t>proof</a:t>
            </a:r>
            <a:r>
              <a:rPr lang="en-GB" sz="3200" dirty="0"/>
              <a:t> do I have that my </a:t>
            </a:r>
            <a:r>
              <a:rPr lang="en-GB" sz="3200" b="1" dirty="0">
                <a:solidFill>
                  <a:srgbClr val="0070C0"/>
                </a:solidFill>
              </a:rPr>
              <a:t>judgement about this particular person or group is correct</a:t>
            </a:r>
            <a:endParaRPr lang="en-GB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/>
              <a:t>What </a:t>
            </a:r>
            <a:r>
              <a:rPr lang="en-GB" sz="3200" i="1" dirty="0"/>
              <a:t>don’t </a:t>
            </a:r>
            <a:r>
              <a:rPr lang="en-GB" sz="3200" dirty="0"/>
              <a:t>I know about this person or group?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/>
              <a:t>Is it possible that I could be </a:t>
            </a:r>
            <a:r>
              <a:rPr lang="en-GB" sz="3200" b="1" dirty="0">
                <a:solidFill>
                  <a:srgbClr val="0070C0"/>
                </a:solidFill>
              </a:rPr>
              <a:t>biased</a:t>
            </a:r>
            <a:r>
              <a:rPr lang="en-GB" sz="3200" dirty="0"/>
              <a:t>? 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F3FC6E-16FA-48E4-98D8-BF0EC3C7E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96" y="217281"/>
            <a:ext cx="1283034" cy="12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14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121" y="609600"/>
            <a:ext cx="6158230" cy="5926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Indirect Discrimination</a:t>
            </a:r>
            <a:br>
              <a:rPr lang="en-US" sz="3200" b="1" dirty="0">
                <a:latin typeface="+mn-lt"/>
              </a:rPr>
            </a:b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39" y="1202268"/>
            <a:ext cx="7271658" cy="50461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000" dirty="0"/>
              <a:t>When a </a:t>
            </a:r>
            <a:r>
              <a:rPr lang="en-GB" sz="3000" b="1" dirty="0"/>
              <a:t>rule, practice, policy </a:t>
            </a:r>
            <a:r>
              <a:rPr lang="en-GB" sz="3000" dirty="0"/>
              <a:t>or </a:t>
            </a:r>
            <a:r>
              <a:rPr lang="en-GB" sz="3000" b="1" dirty="0"/>
              <a:t>way of doing things </a:t>
            </a:r>
            <a:r>
              <a:rPr lang="en-GB" sz="3000" dirty="0"/>
              <a:t>is applied </a:t>
            </a:r>
            <a:r>
              <a:rPr lang="en-GB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equally </a:t>
            </a:r>
            <a:r>
              <a:rPr lang="en-GB" sz="3000" dirty="0"/>
              <a:t>…..</a:t>
            </a:r>
            <a:r>
              <a:rPr lang="en-GB" sz="3000" b="1" dirty="0"/>
              <a:t>BUT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0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000" dirty="0"/>
              <a:t>….it has the effect of putting people with a </a:t>
            </a:r>
            <a:r>
              <a:rPr lang="en-GB" sz="3000" b="1" dirty="0">
                <a:solidFill>
                  <a:srgbClr val="0070C0"/>
                </a:solidFill>
              </a:rPr>
              <a:t>protected characteristic 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 disadvantage</a:t>
            </a:r>
            <a:r>
              <a:rPr lang="en-GB" sz="3000" dirty="0"/>
              <a:t> compared to others who don’t have that protected characteristic.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A0A7B-0483-4C48-ABFF-79F70044F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49062" y="4421754"/>
            <a:ext cx="1492908" cy="147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30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0FFD-6CF3-42F0-865F-1DF8E577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BD3C9-3504-4A43-A5CB-43BFBD5CB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3"/>
            <a:ext cx="7886700" cy="4732211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600" dirty="0"/>
              <a:t>A school plans meetings for pupils to discuss career options to take place on </a:t>
            </a:r>
            <a:r>
              <a:rPr lang="en-GB" sz="2600" b="1" dirty="0"/>
              <a:t>Friday evenings.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600" dirty="0"/>
              <a:t>Planning the meetings for a Friday night is a </a:t>
            </a:r>
            <a:r>
              <a:rPr lang="en-GB" sz="2600" b="1" dirty="0">
                <a:solidFill>
                  <a:srgbClr val="0070C0"/>
                </a:solidFill>
              </a:rPr>
              <a:t>neutral practice  </a:t>
            </a:r>
            <a:r>
              <a:rPr lang="en-GB" sz="2600" dirty="0"/>
              <a:t>- i.e. practice applied </a:t>
            </a:r>
            <a:r>
              <a:rPr lang="en-GB" sz="2600" b="1" dirty="0"/>
              <a:t>equally</a:t>
            </a:r>
            <a:r>
              <a:rPr lang="en-GB" sz="2600" dirty="0"/>
              <a:t> </a:t>
            </a:r>
            <a:r>
              <a:rPr lang="en-GB" sz="2600" b="1" dirty="0"/>
              <a:t>to all pupils</a:t>
            </a:r>
            <a:r>
              <a:rPr lang="en-GB" sz="2600" dirty="0"/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600" dirty="0"/>
              <a:t>A Jewish pupil points out that this would prevent </a:t>
            </a:r>
            <a:r>
              <a:rPr lang="en-GB" sz="2600" b="1" dirty="0">
                <a:solidFill>
                  <a:srgbClr val="0070C0"/>
                </a:solidFill>
              </a:rPr>
              <a:t>him personally </a:t>
            </a:r>
            <a:r>
              <a:rPr lang="en-GB" sz="2600" dirty="0"/>
              <a:t>from attending because he observes Shabbat from dusk on a Friday evening. If there are other Jewish pupils, is likely they would all be placed </a:t>
            </a:r>
            <a:r>
              <a:rPr lang="en-GB" sz="2600" b="1" u="sng" dirty="0"/>
              <a:t>at a disadvantage </a:t>
            </a:r>
            <a:r>
              <a:rPr lang="en-GB" sz="2600" dirty="0"/>
              <a:t>too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600" dirty="0"/>
              <a:t>This is potentially </a:t>
            </a:r>
            <a:r>
              <a:rPr lang="en-GB" sz="2600" b="1" dirty="0">
                <a:solidFill>
                  <a:srgbClr val="0070C0"/>
                </a:solidFill>
              </a:rPr>
              <a:t>indirect discrimination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136401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7" y="0"/>
            <a:ext cx="5878284" cy="1219200"/>
          </a:xfrm>
        </p:spPr>
        <p:txBody>
          <a:bodyPr>
            <a:normAutofit/>
          </a:bodyPr>
          <a:lstStyle/>
          <a:p>
            <a:pPr algn="ctr"/>
            <a:br>
              <a:rPr lang="en-GB" sz="2800" b="1" dirty="0">
                <a:solidFill>
                  <a:srgbClr val="0070C0"/>
                </a:solidFill>
                <a:latin typeface="+mn-lt"/>
              </a:rPr>
            </a:br>
            <a:r>
              <a:rPr lang="en-GB" sz="4000" b="1" dirty="0">
                <a:latin typeface="+mn-lt"/>
              </a:rPr>
              <a:t>Objective Justification?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34" y="1219200"/>
            <a:ext cx="8322306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/>
              <a:t>There is a defence if….</a:t>
            </a: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…. </a:t>
            </a:r>
            <a:r>
              <a:rPr lang="en-GB" sz="2800" dirty="0"/>
              <a:t>there a </a:t>
            </a:r>
            <a:r>
              <a:rPr lang="en-GB" sz="2800" b="1" dirty="0"/>
              <a:t>legitimate aim </a:t>
            </a:r>
            <a:r>
              <a:rPr lang="en-GB" sz="2800" dirty="0"/>
              <a:t>-  a good, valid, lawful reason </a:t>
            </a:r>
            <a:r>
              <a:rPr lang="en-GB" sz="2800" b="1" dirty="0">
                <a:solidFill>
                  <a:srgbClr val="0070C0"/>
                </a:solidFill>
              </a:rPr>
              <a:t>AND</a:t>
            </a:r>
            <a:r>
              <a:rPr lang="en-GB" sz="2800" dirty="0"/>
              <a:t> you have considered all alternatives (including </a:t>
            </a:r>
            <a:r>
              <a:rPr lang="en-GB" sz="2800" i="1" dirty="0"/>
              <a:t>reasonable adjustments</a:t>
            </a:r>
            <a:r>
              <a:rPr lang="en-GB" sz="2800" dirty="0"/>
              <a:t>) so your actions are </a:t>
            </a:r>
            <a:r>
              <a:rPr lang="en-GB" sz="2800" b="1" dirty="0"/>
              <a:t>proportionate</a:t>
            </a:r>
            <a:r>
              <a:rPr lang="en-GB" sz="2800" dirty="0"/>
              <a:t>, i.e. there is no other less discriminatory way….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Legitimate aims in schools: -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Might be </a:t>
            </a:r>
            <a:r>
              <a:rPr lang="en-GB" sz="2800" b="1" dirty="0">
                <a:solidFill>
                  <a:srgbClr val="0070C0"/>
                </a:solidFill>
              </a:rPr>
              <a:t>safeguarding</a:t>
            </a:r>
            <a:endParaRPr lang="en-GB" sz="2800" b="1" dirty="0"/>
          </a:p>
          <a:p>
            <a:r>
              <a:rPr lang="en-GB" sz="2800" dirty="0"/>
              <a:t>Might be </a:t>
            </a:r>
            <a:r>
              <a:rPr lang="en-GB" sz="2800" b="1" dirty="0">
                <a:solidFill>
                  <a:srgbClr val="0070C0"/>
                </a:solidFill>
              </a:rPr>
              <a:t>maintaining academic </a:t>
            </a:r>
            <a:r>
              <a:rPr lang="en-GB" sz="2800" dirty="0"/>
              <a:t>or</a:t>
            </a:r>
            <a:r>
              <a:rPr lang="en-GB" sz="2800" b="1" dirty="0">
                <a:solidFill>
                  <a:srgbClr val="0070C0"/>
                </a:solidFill>
              </a:rPr>
              <a:t> other standards</a:t>
            </a:r>
            <a:endParaRPr lang="en-GB" sz="2800" dirty="0"/>
          </a:p>
          <a:p>
            <a:r>
              <a:rPr lang="en-GB" sz="2800" dirty="0"/>
              <a:t>Might be </a:t>
            </a:r>
            <a:r>
              <a:rPr lang="en-GB" sz="2800" b="1" dirty="0">
                <a:solidFill>
                  <a:srgbClr val="0070C0"/>
                </a:solidFill>
              </a:rPr>
              <a:t>health, safety and welfare </a:t>
            </a:r>
            <a:r>
              <a:rPr lang="en-GB" sz="2800" dirty="0"/>
              <a:t>of staff/ pupils </a:t>
            </a:r>
          </a:p>
          <a:p>
            <a:pPr marL="0" indent="0">
              <a:buNone/>
            </a:pPr>
            <a:endParaRPr lang="en-GB" sz="2800" b="1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30F6F-4D20-4DF1-93E2-ED54F10E8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12" y="3429000"/>
            <a:ext cx="2167882" cy="149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72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2A96-811E-43AE-B1C1-F8E268D3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+mn-lt"/>
              </a:rPr>
              <a:t>Take a few Minutes….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940DA-40E8-4DF8-A1C4-89B28D1E1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14" y="1524001"/>
            <a:ext cx="7886700" cy="4652963"/>
          </a:xfrm>
        </p:spPr>
        <p:txBody>
          <a:bodyPr>
            <a:normAutofit/>
          </a:bodyPr>
          <a:lstStyle/>
          <a:p>
            <a:r>
              <a:rPr lang="en-GB" sz="3000" dirty="0"/>
              <a:t>Think about school, rules, policies, decisions that </a:t>
            </a:r>
            <a:r>
              <a:rPr lang="en-GB" sz="3000" b="1" i="1" dirty="0">
                <a:solidFill>
                  <a:srgbClr val="0070C0"/>
                </a:solidFill>
              </a:rPr>
              <a:t>MIGHT </a:t>
            </a:r>
            <a:r>
              <a:rPr lang="en-GB" sz="3000" b="1" i="1" dirty="0"/>
              <a:t> </a:t>
            </a:r>
            <a:r>
              <a:rPr lang="en-GB" sz="3000" dirty="0"/>
              <a:t>disadvantage </a:t>
            </a:r>
            <a:r>
              <a:rPr lang="en-GB" sz="3000" b="1" dirty="0">
                <a:solidFill>
                  <a:srgbClr val="0070C0"/>
                </a:solidFill>
              </a:rPr>
              <a:t>pupils with protected characteristics</a:t>
            </a:r>
            <a:r>
              <a:rPr lang="en-GB" sz="3000" dirty="0"/>
              <a:t> </a:t>
            </a:r>
            <a:r>
              <a:rPr lang="en-GB" sz="3000" i="1" dirty="0"/>
              <a:t>compared to others without those characteristics…….can they be objectively justified?</a:t>
            </a:r>
          </a:p>
          <a:p>
            <a:endParaRPr lang="en-GB" sz="30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000" dirty="0"/>
              <a:t>Decision about </a:t>
            </a:r>
            <a:r>
              <a:rPr lang="en-GB" sz="3000" b="1" dirty="0"/>
              <a:t>school trips, homework, exams, after school clubs, activities…. </a:t>
            </a:r>
            <a:endParaRPr lang="en-GB" sz="3000" dirty="0"/>
          </a:p>
          <a:p>
            <a:r>
              <a:rPr lang="en-GB" sz="3000" dirty="0"/>
              <a:t>Application of </a:t>
            </a:r>
            <a:r>
              <a:rPr lang="en-GB" sz="3000" b="1" dirty="0"/>
              <a:t>attendance policies, behaviour policies, uniform, hair policies </a:t>
            </a:r>
            <a:r>
              <a:rPr lang="en-GB" sz="3000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EB124-336C-4238-8306-649EB722C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53984" y="163624"/>
            <a:ext cx="1634368" cy="13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822E-8D44-43A0-86D0-373429AD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Example EHRC Technical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98831-E612-42C1-AFD0-E46D544A0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8" y="1514729"/>
            <a:ext cx="8817864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school has a policy that if a pupil breaks the school rules on three occasions, he or she will </a:t>
            </a:r>
            <a:r>
              <a:rPr lang="en-GB" u="sng" dirty="0"/>
              <a:t>automatically</a:t>
            </a:r>
            <a:r>
              <a:rPr lang="en-GB" dirty="0"/>
              <a:t> be given a detention. </a:t>
            </a:r>
          </a:p>
          <a:p>
            <a:r>
              <a:rPr lang="en-GB" dirty="0"/>
              <a:t>Some disabled pupils, such as those with attention deficit hyperactivity disorder (ADHD), autistic spectrum disorders or learning difficulties, </a:t>
            </a:r>
            <a:r>
              <a:rPr lang="en-GB" u="sng" dirty="0"/>
              <a:t>are much more likely </a:t>
            </a:r>
            <a:r>
              <a:rPr lang="en-GB" dirty="0"/>
              <a:t>to break the school rules than other pupils. </a:t>
            </a:r>
          </a:p>
          <a:p>
            <a:r>
              <a:rPr lang="en-GB" u="sng" dirty="0"/>
              <a:t>Rigid application </a:t>
            </a:r>
            <a:r>
              <a:rPr lang="en-GB" dirty="0"/>
              <a:t>of this policy is likely to amount to </a:t>
            </a:r>
            <a:r>
              <a:rPr lang="en-GB" b="1" dirty="0"/>
              <a:t>indirect  </a:t>
            </a:r>
          </a:p>
          <a:p>
            <a:r>
              <a:rPr lang="en-GB" dirty="0"/>
              <a:t>The school will find it very difficult to </a:t>
            </a:r>
            <a:r>
              <a:rPr lang="en-GB" u="sng" dirty="0"/>
              <a:t>justify</a:t>
            </a:r>
            <a:r>
              <a:rPr lang="en-GB" dirty="0"/>
              <a:t> the treatment as a </a:t>
            </a:r>
            <a:r>
              <a:rPr lang="en-GB" b="1" dirty="0"/>
              <a:t>proportionate means of achieving a legitimate </a:t>
            </a:r>
            <a:r>
              <a:rPr lang="en-GB" dirty="0"/>
              <a:t>aim if </a:t>
            </a:r>
            <a:r>
              <a:rPr lang="en-GB" b="1" dirty="0"/>
              <a:t>reasonable adjustments </a:t>
            </a:r>
            <a:r>
              <a:rPr lang="en-GB" dirty="0"/>
              <a:t>not been made.</a:t>
            </a:r>
          </a:p>
        </p:txBody>
      </p:sp>
    </p:spTree>
    <p:extLst>
      <p:ext uri="{BB962C8B-B14F-4D97-AF65-F5344CB8AC3E}">
        <p14:creationId xmlns:p14="http://schemas.microsoft.com/office/powerpoint/2010/main" val="3857335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534" y="491067"/>
            <a:ext cx="4359994" cy="488646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+mn-lt"/>
              </a:rPr>
              <a:t>Hair Policy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34" y="1100666"/>
            <a:ext cx="7773271" cy="4970949"/>
          </a:xfrm>
        </p:spPr>
        <p:txBody>
          <a:bodyPr>
            <a:noAutofit/>
          </a:bodyPr>
          <a:lstStyle/>
          <a:p>
            <a:r>
              <a:rPr lang="en-GB" sz="3000" dirty="0"/>
              <a:t>11 year old boy wore hair in cornrows</a:t>
            </a:r>
          </a:p>
          <a:p>
            <a:r>
              <a:rPr lang="en-GB" sz="3000" dirty="0"/>
              <a:t>School’s </a:t>
            </a:r>
            <a:r>
              <a:rPr lang="en-GB" sz="3000" b="1" dirty="0">
                <a:solidFill>
                  <a:srgbClr val="0070C0"/>
                </a:solidFill>
              </a:rPr>
              <a:t>hair policy </a:t>
            </a:r>
            <a:r>
              <a:rPr lang="en-GB" sz="3000" b="1" dirty="0"/>
              <a:t>(short back and sides)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000" dirty="0"/>
              <a:t>For pupil cutting hair and wearing in cornrows was a matter of </a:t>
            </a:r>
            <a:r>
              <a:rPr lang="en-GB" sz="3000" b="1" dirty="0">
                <a:solidFill>
                  <a:srgbClr val="0070C0"/>
                </a:solidFill>
              </a:rPr>
              <a:t>cultural and racial identity</a:t>
            </a:r>
          </a:p>
          <a:p>
            <a:r>
              <a:rPr lang="en-GB" sz="3000" dirty="0"/>
              <a:t>School’s </a:t>
            </a:r>
            <a:r>
              <a:rPr lang="en-GB" sz="3000" b="1" dirty="0">
                <a:solidFill>
                  <a:srgbClr val="0070C0"/>
                </a:solidFill>
              </a:rPr>
              <a:t>legitimate aim </a:t>
            </a:r>
            <a:r>
              <a:rPr lang="en-GB" sz="3000" dirty="0"/>
              <a:t>-  to prevent haircuts as  “badges of honour” (to combat gang culture)</a:t>
            </a:r>
          </a:p>
          <a:p>
            <a:r>
              <a:rPr lang="en-GB" sz="3000" dirty="0"/>
              <a:t>Was a </a:t>
            </a:r>
            <a:r>
              <a:rPr lang="en-GB" sz="3000" b="1" dirty="0">
                <a:solidFill>
                  <a:srgbClr val="0070C0"/>
                </a:solidFill>
              </a:rPr>
              <a:t>blanket ban </a:t>
            </a:r>
            <a:r>
              <a:rPr lang="en-GB" sz="3000" dirty="0"/>
              <a:t>proportionate?</a:t>
            </a:r>
          </a:p>
          <a:p>
            <a:r>
              <a:rPr lang="en-GB" sz="3000" dirty="0"/>
              <a:t>Held -  </a:t>
            </a:r>
            <a:r>
              <a:rPr lang="en-GB" sz="3000" b="1" dirty="0"/>
              <a:t>NO</a:t>
            </a:r>
            <a:r>
              <a:rPr lang="en-GB" sz="3000" dirty="0"/>
              <a:t>  - </a:t>
            </a:r>
            <a:r>
              <a:rPr lang="en-GB" sz="3000" b="1" i="1" dirty="0"/>
              <a:t>WAS</a:t>
            </a:r>
            <a:r>
              <a:rPr lang="en-GB" sz="3000" dirty="0"/>
              <a:t> </a:t>
            </a:r>
            <a:r>
              <a:rPr lang="en-GB" sz="3000" b="1" dirty="0"/>
              <a:t>indirect race discrimination</a:t>
            </a:r>
          </a:p>
          <a:p>
            <a:r>
              <a:rPr lang="en-GB" sz="3000" dirty="0"/>
              <a:t>Policy should have been applied </a:t>
            </a:r>
            <a:r>
              <a:rPr lang="en-GB" sz="3000" b="1" dirty="0">
                <a:solidFill>
                  <a:srgbClr val="0070C0"/>
                </a:solidFill>
              </a:rPr>
              <a:t>flexibility</a:t>
            </a:r>
            <a:endParaRPr lang="en-GB" sz="3000" dirty="0"/>
          </a:p>
          <a:p>
            <a:r>
              <a:rPr lang="en-GB" sz="3000" dirty="0"/>
              <a:t>School’s defence was </a:t>
            </a:r>
            <a:r>
              <a:rPr lang="en-GB" sz="3000" b="1" dirty="0"/>
              <a:t>unsuccessful!</a:t>
            </a:r>
          </a:p>
          <a:p>
            <a:pPr marL="0" indent="0">
              <a:buNone/>
            </a:pPr>
            <a:endParaRPr lang="en-GB" sz="2800" b="1" dirty="0">
              <a:solidFill>
                <a:srgbClr val="0070C0"/>
              </a:solidFill>
            </a:endParaRP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9E9CB-1EE5-4BAB-A823-FC79CDB60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34528" y="303548"/>
            <a:ext cx="1182624" cy="15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34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616" y="365130"/>
            <a:ext cx="4450080" cy="820204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Harassment</a:t>
            </a:r>
            <a:r>
              <a:rPr lang="en-GB" sz="2800" b="1" dirty="0">
                <a:latin typeface="+mn-lt"/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394847"/>
            <a:ext cx="7534656" cy="475798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/>
              <a:t>Unwanted conduct or behaviour </a:t>
            </a:r>
            <a:r>
              <a:rPr lang="en-GB" dirty="0"/>
              <a:t>related to a </a:t>
            </a:r>
            <a:r>
              <a:rPr lang="en-GB" b="1" dirty="0">
                <a:solidFill>
                  <a:srgbClr val="0070C0"/>
                </a:solidFill>
              </a:rPr>
              <a:t>relevant protected characteristic </a:t>
            </a:r>
            <a:r>
              <a:rPr lang="en-GB" b="1" u="sng" dirty="0"/>
              <a:t>OR</a:t>
            </a:r>
            <a:r>
              <a:rPr lang="en-GB" b="1" dirty="0"/>
              <a:t> </a:t>
            </a:r>
            <a:r>
              <a:rPr lang="en-GB" dirty="0"/>
              <a:t>of a </a:t>
            </a:r>
            <a:r>
              <a:rPr lang="en-GB" b="1" dirty="0">
                <a:solidFill>
                  <a:srgbClr val="0070C0"/>
                </a:solidFill>
              </a:rPr>
              <a:t>sexual nature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i="1" dirty="0">
                <a:solidFill>
                  <a:srgbClr val="FF0000"/>
                </a:solidFill>
              </a:rPr>
              <a:t>which has the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GB" i="1" dirty="0">
                <a:solidFill>
                  <a:srgbClr val="FF0000"/>
                </a:solidFill>
              </a:rPr>
              <a:t> or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</a:t>
            </a:r>
            <a:r>
              <a:rPr lang="en-GB" i="1" dirty="0">
                <a:solidFill>
                  <a:srgbClr val="FF0000"/>
                </a:solidFill>
              </a:rPr>
              <a:t>of </a:t>
            </a:r>
            <a:r>
              <a:rPr lang="en-GB" b="1" i="1" dirty="0">
                <a:solidFill>
                  <a:srgbClr val="FF0000"/>
                </a:solidFill>
              </a:rPr>
              <a:t>violating a person’s dignity or creating an intimidating, hostile, degrading, humiliating or offensive environment for that person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/>
              <a:t>Less favourable treatment </a:t>
            </a:r>
            <a:r>
              <a:rPr lang="en-GB" dirty="0"/>
              <a:t>because of submission to or rejection of </a:t>
            </a:r>
            <a:r>
              <a:rPr lang="en-GB" b="1" dirty="0">
                <a:solidFill>
                  <a:srgbClr val="0070C0"/>
                </a:solidFill>
              </a:rPr>
              <a:t>sexual harassment/harassment related to sex </a:t>
            </a:r>
            <a:endParaRPr lang="en-US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91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457" y="718458"/>
            <a:ext cx="6096000" cy="576943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+mn-lt"/>
              </a:rPr>
              <a:t>The meaning of “Equality”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1295401"/>
            <a:ext cx="7859486" cy="46429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What does it mean </a:t>
            </a:r>
            <a:r>
              <a:rPr lang="en-GB" sz="3200" b="1" dirty="0">
                <a:solidFill>
                  <a:srgbClr val="0070C0"/>
                </a:solidFill>
              </a:rPr>
              <a:t>to you</a:t>
            </a:r>
            <a:r>
              <a:rPr lang="en-GB" sz="32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Under the Equality Act, it’s about treating people </a:t>
            </a:r>
            <a:r>
              <a:rPr lang="en-GB" sz="3200" b="1" dirty="0"/>
              <a:t>fairly,</a:t>
            </a:r>
            <a:r>
              <a:rPr lang="en-GB" sz="3200" dirty="0"/>
              <a:t> providing </a:t>
            </a:r>
            <a:r>
              <a:rPr lang="en-GB" sz="3200" b="1" dirty="0"/>
              <a:t>equal opportunities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u="sng" dirty="0"/>
              <a:t>NOT</a:t>
            </a:r>
            <a:r>
              <a:rPr lang="en-GB" sz="3200" dirty="0"/>
              <a:t> necessarily treating </a:t>
            </a:r>
            <a:r>
              <a:rPr lang="en-GB" sz="3200" b="1" dirty="0">
                <a:solidFill>
                  <a:srgbClr val="0070C0"/>
                </a:solidFill>
              </a:rPr>
              <a:t>everyone the same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It’s different for people with </a:t>
            </a:r>
            <a:r>
              <a:rPr lang="en-GB" sz="3200" b="1" dirty="0">
                <a:solidFill>
                  <a:srgbClr val="0070C0"/>
                </a:solidFill>
              </a:rPr>
              <a:t>disabilities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B7F7E-CA07-4EE1-9569-CE37BF69E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905" y="4608596"/>
            <a:ext cx="2394857" cy="13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2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049" y="237069"/>
            <a:ext cx="5303520" cy="89746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Harassment</a:t>
            </a:r>
            <a:r>
              <a:rPr lang="en-GB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32" y="1357809"/>
            <a:ext cx="8338089" cy="4591517"/>
          </a:xfrm>
        </p:spPr>
        <p:txBody>
          <a:bodyPr>
            <a:normAutofit/>
          </a:bodyPr>
          <a:lstStyle/>
          <a:p>
            <a:r>
              <a:rPr lang="en-GB" sz="3000" dirty="0"/>
              <a:t>May be </a:t>
            </a:r>
            <a:r>
              <a:rPr lang="en-GB" sz="3000" b="1" dirty="0">
                <a:solidFill>
                  <a:srgbClr val="0070C0"/>
                </a:solidFill>
              </a:rPr>
              <a:t>verbal, written or physical</a:t>
            </a:r>
            <a:endParaRPr lang="en-GB" sz="3000" dirty="0"/>
          </a:p>
          <a:p>
            <a:r>
              <a:rPr lang="en-GB" sz="3000" b="1" dirty="0"/>
              <a:t>Includes: -  </a:t>
            </a:r>
            <a:r>
              <a:rPr lang="en-GB" sz="3000" dirty="0"/>
              <a:t>bullying, nicknames, threats, </a:t>
            </a:r>
            <a:r>
              <a:rPr lang="en-GB" sz="3000" b="1" dirty="0">
                <a:solidFill>
                  <a:srgbClr val="0070C0"/>
                </a:solidFill>
              </a:rPr>
              <a:t>“BANTER” </a:t>
            </a:r>
            <a:r>
              <a:rPr lang="en-GB" sz="3000" dirty="0"/>
              <a:t>gossip, inappropriate questions, excluding someone (e.g. ignoring them), insults or unwanted physical contact; abuse by email, photos, pictures, imagery, graffiti, physical gestures, facial expressions, mimicry, jokes, pranks etc.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800" b="1" i="1" dirty="0">
                <a:solidFill>
                  <a:srgbClr val="0070C0"/>
                </a:solidFill>
              </a:rPr>
              <a:t>“One person’s banter is another person’s harassment</a:t>
            </a:r>
            <a:r>
              <a:rPr lang="en-GB" sz="2800" i="1" dirty="0">
                <a:solidFill>
                  <a:srgbClr val="0070C0"/>
                </a:solidFill>
              </a:rPr>
              <a:t>”</a:t>
            </a:r>
            <a:endParaRPr lang="en-GB" sz="2800" dirty="0"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79" y="95145"/>
            <a:ext cx="2460172" cy="13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91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237069"/>
            <a:ext cx="6387786" cy="89746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Harassment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08" y="1134534"/>
            <a:ext cx="8210550" cy="4782116"/>
          </a:xfrm>
        </p:spPr>
        <p:txBody>
          <a:bodyPr>
            <a:normAutofit/>
          </a:bodyPr>
          <a:lstStyle/>
          <a:p>
            <a:r>
              <a:rPr lang="en-GB" sz="3000" dirty="0"/>
              <a:t>Is the victim’s </a:t>
            </a:r>
            <a:r>
              <a:rPr lang="en-GB" sz="3000" b="1" dirty="0">
                <a:solidFill>
                  <a:srgbClr val="0070C0"/>
                </a:solidFill>
              </a:rPr>
              <a:t>perception</a:t>
            </a:r>
            <a:endParaRPr lang="en-GB" sz="3000" dirty="0"/>
          </a:p>
          <a:p>
            <a:r>
              <a:rPr lang="en-GB" sz="3000" dirty="0"/>
              <a:t>Doesn’t have to be </a:t>
            </a:r>
            <a:r>
              <a:rPr lang="en-GB" sz="3000" b="1" dirty="0">
                <a:solidFill>
                  <a:srgbClr val="0070C0"/>
                </a:solidFill>
              </a:rPr>
              <a:t>intentional </a:t>
            </a:r>
          </a:p>
          <a:p>
            <a:r>
              <a:rPr lang="en-GB" sz="3000" dirty="0"/>
              <a:t>Victim doesn’t have to </a:t>
            </a:r>
            <a:r>
              <a:rPr lang="en-GB" sz="3000" b="1" dirty="0">
                <a:solidFill>
                  <a:srgbClr val="0070C0"/>
                </a:solidFill>
              </a:rPr>
              <a:t>object </a:t>
            </a:r>
          </a:p>
          <a:p>
            <a:r>
              <a:rPr lang="en-GB" sz="3000" dirty="0"/>
              <a:t>Victim doesn’t have to </a:t>
            </a:r>
            <a:r>
              <a:rPr lang="en-GB" sz="3000" b="1" dirty="0">
                <a:solidFill>
                  <a:srgbClr val="0070C0"/>
                </a:solidFill>
              </a:rPr>
              <a:t>possess </a:t>
            </a:r>
            <a:r>
              <a:rPr lang="en-GB" sz="3000" dirty="0"/>
              <a:t>the pc</a:t>
            </a:r>
          </a:p>
          <a:p>
            <a:r>
              <a:rPr lang="en-GB" sz="3000" dirty="0"/>
              <a:t>Applies if harassed by </a:t>
            </a:r>
            <a:r>
              <a:rPr lang="en-GB" sz="3000" b="1" dirty="0">
                <a:solidFill>
                  <a:srgbClr val="0070C0"/>
                </a:solidFill>
              </a:rPr>
              <a:t>association</a:t>
            </a:r>
            <a:r>
              <a:rPr lang="en-GB" sz="3000" dirty="0"/>
              <a:t> or </a:t>
            </a:r>
            <a:r>
              <a:rPr lang="en-GB" sz="3000" b="1" dirty="0">
                <a:solidFill>
                  <a:srgbClr val="0070C0"/>
                </a:solidFill>
              </a:rPr>
              <a:t>perception</a:t>
            </a:r>
          </a:p>
          <a:p>
            <a:r>
              <a:rPr lang="en-GB" sz="3000" dirty="0"/>
              <a:t>Can apply to someone who </a:t>
            </a:r>
            <a:r>
              <a:rPr lang="en-GB" sz="3000" b="1" dirty="0">
                <a:solidFill>
                  <a:srgbClr val="0070C0"/>
                </a:solidFill>
              </a:rPr>
              <a:t>witnesses </a:t>
            </a:r>
            <a:r>
              <a:rPr lang="en-GB" sz="3000" dirty="0"/>
              <a:t>harassment </a:t>
            </a:r>
          </a:p>
        </p:txBody>
      </p:sp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2B3D8BD1-E788-4C9A-85D2-6C99AFC4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79" y="4548830"/>
            <a:ext cx="2802835" cy="13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171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176" y="365130"/>
            <a:ext cx="5703825" cy="98953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Victimisation</a:t>
            </a:r>
            <a:r>
              <a:rPr lang="en-GB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888" y="980440"/>
            <a:ext cx="7315200" cy="4897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800" dirty="0"/>
              <a:t>Treating someone </a:t>
            </a:r>
            <a:r>
              <a:rPr lang="en-GB" sz="2800" b="1" dirty="0"/>
              <a:t>badly </a:t>
            </a:r>
            <a:r>
              <a:rPr lang="en-GB" sz="2800" b="1" u="sng" dirty="0"/>
              <a:t>OR</a:t>
            </a:r>
            <a:r>
              <a:rPr lang="en-GB" sz="2800" b="1" dirty="0"/>
              <a:t> unfairly </a:t>
            </a:r>
            <a:r>
              <a:rPr lang="en-GB" sz="2800" dirty="0"/>
              <a:t>because they have made or are going to make a claim or complaint about </a:t>
            </a:r>
            <a:r>
              <a:rPr lang="en-GB" sz="2800" b="1" dirty="0">
                <a:solidFill>
                  <a:srgbClr val="0070C0"/>
                </a:solidFill>
              </a:rPr>
              <a:t>discrimination</a:t>
            </a:r>
          </a:p>
          <a:p>
            <a:pPr marL="0" indent="0">
              <a:buNone/>
            </a:pPr>
            <a:endParaRPr lang="en-GB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800" b="1" u="sng" dirty="0"/>
              <a:t>Example: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A teacher shouts at a pupil because he thinks he intends to support another pupils sexual harassment claim.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6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674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1B6D-05A5-A841-9A71-B3B2C678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  <a:cs typeface="Arial" panose="020B0604020202020204" pitchFamily="34" charset="0"/>
              </a:rPr>
              <a:t>Discrimination Arising </a:t>
            </a:r>
            <a:br>
              <a:rPr lang="en-US" sz="4000" b="1" dirty="0"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latin typeface="+mn-lt"/>
                <a:cs typeface="Arial" panose="020B0604020202020204" pitchFamily="34" charset="0"/>
              </a:rPr>
              <a:t>from a Disability (s15 EA)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227FC-64EE-E844-B1BB-374CD3A4E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21" y="1986496"/>
            <a:ext cx="7886700" cy="4183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cs typeface="Arial" panose="020B0604020202020204" pitchFamily="34" charset="0"/>
              </a:rPr>
              <a:t>Treating a disabled person </a:t>
            </a:r>
            <a:r>
              <a:rPr lang="en-GB" sz="3600" b="1" i="1" u="sng" dirty="0">
                <a:solidFill>
                  <a:srgbClr val="0070C0"/>
                </a:solidFill>
                <a:cs typeface="Arial" panose="020B0604020202020204" pitchFamily="34" charset="0"/>
              </a:rPr>
              <a:t>unfavourably</a:t>
            </a:r>
            <a:r>
              <a:rPr lang="en-GB" sz="36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GB" sz="3600" dirty="0">
                <a:cs typeface="Arial" panose="020B0604020202020204" pitchFamily="34" charset="0"/>
              </a:rPr>
              <a:t>because of something </a:t>
            </a:r>
            <a:r>
              <a:rPr lang="en-GB" sz="3600" b="1" i="1" u="sng" dirty="0">
                <a:solidFill>
                  <a:srgbClr val="0070C0"/>
                </a:solidFill>
                <a:cs typeface="Arial" panose="020B0604020202020204" pitchFamily="34" charset="0"/>
              </a:rPr>
              <a:t>connected </a:t>
            </a:r>
            <a:r>
              <a:rPr lang="en-GB" sz="3600" b="1" i="1" dirty="0">
                <a:solidFill>
                  <a:srgbClr val="0070C0"/>
                </a:solidFill>
                <a:cs typeface="Arial" panose="020B0604020202020204" pitchFamily="34" charset="0"/>
              </a:rPr>
              <a:t>or </a:t>
            </a:r>
            <a:r>
              <a:rPr lang="en-GB" sz="3600" b="1" u="sng" dirty="0">
                <a:solidFill>
                  <a:srgbClr val="0070C0"/>
                </a:solidFill>
                <a:cs typeface="Arial" panose="020B0604020202020204" pitchFamily="34" charset="0"/>
              </a:rPr>
              <a:t>linked to </a:t>
            </a:r>
            <a:r>
              <a:rPr lang="en-GB" sz="3600" b="1" dirty="0">
                <a:cs typeface="Arial" panose="020B0604020202020204" pitchFamily="34" charset="0"/>
              </a:rPr>
              <a:t>THEIR</a:t>
            </a:r>
            <a:r>
              <a:rPr lang="en-GB" sz="3600" dirty="0">
                <a:cs typeface="Arial" panose="020B0604020202020204" pitchFamily="34" charset="0"/>
              </a:rPr>
              <a:t> disability.</a:t>
            </a:r>
          </a:p>
          <a:p>
            <a:pPr marL="0" indent="0">
              <a:buNone/>
            </a:pPr>
            <a:endParaRPr lang="en-GB" sz="36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A617C-6CB9-DF4C-9C4C-B779DEFDB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31" y="3719418"/>
            <a:ext cx="2772659" cy="20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9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8D0A-6840-4603-AE96-88F9B804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65336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S15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EAC39-FA75-4A75-9D58-7063A0A1B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153"/>
            <a:ext cx="76319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Not allowing a pupil on a school trip </a:t>
            </a:r>
            <a:r>
              <a:rPr lang="en-GB" sz="3200" b="1" u="sng" dirty="0"/>
              <a:t>OR</a:t>
            </a:r>
            <a:r>
              <a:rPr lang="en-GB" sz="3200" b="1" dirty="0"/>
              <a:t> excluding them from a school activity or club or lesson, </a:t>
            </a:r>
            <a:r>
              <a:rPr lang="en-GB" sz="3200" b="1" u="sng" dirty="0"/>
              <a:t>OR </a:t>
            </a:r>
            <a:r>
              <a:rPr lang="en-GB" sz="3200" b="1" dirty="0"/>
              <a:t>excluding from school completely because of their </a:t>
            </a:r>
            <a:r>
              <a:rPr lang="en-GB" sz="3200" b="1" dirty="0">
                <a:solidFill>
                  <a:srgbClr val="0070C0"/>
                </a:solidFill>
              </a:rPr>
              <a:t>disruptive behaviour </a:t>
            </a:r>
            <a:r>
              <a:rPr lang="en-GB" sz="3200" b="1" dirty="0"/>
              <a:t>which is </a:t>
            </a:r>
            <a:r>
              <a:rPr lang="en-GB" sz="3200" b="1" dirty="0">
                <a:solidFill>
                  <a:srgbClr val="0070C0"/>
                </a:solidFill>
              </a:rPr>
              <a:t>connected or linked to </a:t>
            </a:r>
            <a:r>
              <a:rPr lang="en-GB" sz="3200" b="1" dirty="0"/>
              <a:t>their disability.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9755B-25D8-4522-81DD-1A4972387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11296" y="3886962"/>
            <a:ext cx="3453384" cy="194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69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8D0A-6840-4603-AE96-88F9B804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+mn-lt"/>
              </a:rPr>
              <a:t>Potential Defence??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EAC39-FA75-4A75-9D58-7063A0A1B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153"/>
            <a:ext cx="76319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cs typeface="Arial" panose="020B0604020202020204" pitchFamily="34" charset="0"/>
              </a:rPr>
              <a:t>Schools </a:t>
            </a:r>
            <a:r>
              <a:rPr lang="en-GB" b="1" u="sng" dirty="0">
                <a:cs typeface="Arial" panose="020B0604020202020204" pitchFamily="34" charset="0"/>
              </a:rPr>
              <a:t>MIGHT</a:t>
            </a:r>
            <a:r>
              <a:rPr lang="en-GB" b="1" dirty="0">
                <a:cs typeface="Arial" panose="020B0604020202020204" pitchFamily="34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be able to defend S15EA discrimination claims</a:t>
            </a:r>
          </a:p>
          <a:p>
            <a:pPr marL="0" indent="0">
              <a:buNone/>
            </a:pPr>
            <a:endParaRPr lang="en-GB" b="1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cs typeface="Arial" panose="020B0604020202020204" pitchFamily="34" charset="0"/>
              </a:rPr>
              <a:t>IF….</a:t>
            </a:r>
            <a:r>
              <a:rPr lang="en-GB" dirty="0">
                <a:cs typeface="Arial" panose="020B0604020202020204" pitchFamily="34" charset="0"/>
              </a:rPr>
              <a:t> decisions can be </a:t>
            </a:r>
            <a:r>
              <a:rPr lang="en-GB" b="1" dirty="0">
                <a:solidFill>
                  <a:srgbClr val="0070C0"/>
                </a:solidFill>
                <a:cs typeface="Arial" panose="020B0604020202020204" pitchFamily="34" charset="0"/>
              </a:rPr>
              <a:t>objectively justified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cs typeface="Arial" panose="020B0604020202020204" pitchFamily="34" charset="0"/>
              </a:rPr>
              <a:t>WHICH MEANS….</a:t>
            </a:r>
            <a:r>
              <a:rPr lang="en-GB" dirty="0">
                <a:cs typeface="Arial" panose="020B0604020202020204" pitchFamily="34" charset="0"/>
              </a:rPr>
              <a:t> all options/alternatives have been considered, </a:t>
            </a:r>
            <a:r>
              <a:rPr lang="en-GB" b="1" dirty="0">
                <a:solidFill>
                  <a:srgbClr val="0070C0"/>
                </a:solidFill>
                <a:cs typeface="Arial" panose="020B0604020202020204" pitchFamily="34" charset="0"/>
              </a:rPr>
              <a:t>including reasonable adjustments, </a:t>
            </a:r>
            <a:r>
              <a:rPr lang="en-GB" dirty="0">
                <a:cs typeface="Arial" panose="020B0604020202020204" pitchFamily="34" charset="0"/>
              </a:rPr>
              <a:t>and there is no other less discriminatory option available.</a:t>
            </a:r>
            <a:endParaRPr lang="en-GB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48EB17-BB98-4728-ADBF-734A24221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72109" y="359533"/>
            <a:ext cx="1239865" cy="12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59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1B6D-05A5-A841-9A71-B3B2C678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30"/>
            <a:ext cx="7886700" cy="63635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227FC-64EE-E844-B1BB-374CD3A4E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98" y="749808"/>
            <a:ext cx="7886700" cy="5431536"/>
          </a:xfrm>
        </p:spPr>
        <p:txBody>
          <a:bodyPr>
            <a:normAutofit fontScale="92500" lnSpcReduction="20000"/>
          </a:bodyPr>
          <a:lstStyle/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800" dirty="0"/>
          </a:p>
          <a:p>
            <a:pPr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000" dirty="0"/>
              <a:t>A pupil with </a:t>
            </a:r>
            <a:r>
              <a:rPr lang="en-GB" sz="3000" b="1" i="1" dirty="0">
                <a:solidFill>
                  <a:srgbClr val="0070C0"/>
                </a:solidFill>
              </a:rPr>
              <a:t>learning difficulties </a:t>
            </a:r>
            <a:r>
              <a:rPr lang="en-GB" sz="3000" b="1" dirty="0"/>
              <a:t>(a disability) </a:t>
            </a:r>
            <a:r>
              <a:rPr lang="en-GB" sz="3000" dirty="0"/>
              <a:t>becomes agitated/upset whilst queuing at lunchtime for a school meal. The pupil is asked by the school to bring in a packed lunch instead and to eat it separately, away from her friends.</a:t>
            </a: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3000" dirty="0"/>
          </a:p>
          <a:p>
            <a:pPr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000" dirty="0"/>
              <a:t>The pupil’s agitated behaviour in the queue is </a:t>
            </a:r>
            <a:r>
              <a:rPr lang="en-GB" sz="3000" b="1" i="1" dirty="0">
                <a:solidFill>
                  <a:srgbClr val="0070C0"/>
                </a:solidFill>
              </a:rPr>
              <a:t>connected to her learning difficulties</a:t>
            </a:r>
            <a:endParaRPr lang="en-GB" sz="3000" b="1" dirty="0"/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3000" dirty="0"/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3000" b="1" dirty="0"/>
              <a:t>Que 1</a:t>
            </a:r>
            <a:r>
              <a:rPr lang="en-GB" sz="3000" dirty="0"/>
              <a:t>. Do you think the school’s actions are likely to be discriminatory?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3000" dirty="0"/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3000" b="1" dirty="0"/>
              <a:t>Que 2.</a:t>
            </a:r>
            <a:r>
              <a:rPr lang="en-GB" sz="3000" dirty="0"/>
              <a:t> If so, do you think the school will be able to justify their actions? </a:t>
            </a:r>
          </a:p>
          <a:p>
            <a:pPr marL="0" indent="0"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151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096" y="506403"/>
            <a:ext cx="7936992" cy="747486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latin typeface="+mn-lt"/>
              </a:rPr>
              <a:t>Duty to Make Reasonable Adjustments</a:t>
            </a:r>
            <a:br>
              <a:rPr lang="en-GB" sz="2400" b="1" dirty="0">
                <a:latin typeface="+mn-lt"/>
              </a:rPr>
            </a:br>
            <a:endParaRPr lang="en-GB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650" y="1422400"/>
            <a:ext cx="7751503" cy="4555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If something puts a </a:t>
            </a:r>
            <a:r>
              <a:rPr lang="en-GB" sz="2800" b="1" dirty="0"/>
              <a:t>disabled person </a:t>
            </a:r>
            <a:r>
              <a:rPr lang="en-GB" sz="2800" dirty="0"/>
              <a:t>at a </a:t>
            </a:r>
            <a:r>
              <a:rPr lang="en-GB" sz="2800" b="1" dirty="0">
                <a:solidFill>
                  <a:srgbClr val="0070C0"/>
                </a:solidFill>
              </a:rPr>
              <a:t>substantial disadvantage </a:t>
            </a:r>
            <a:r>
              <a:rPr lang="en-GB" sz="2800" dirty="0"/>
              <a:t>compared to someone who </a:t>
            </a:r>
            <a:r>
              <a:rPr lang="en-GB" sz="2800" b="1" dirty="0"/>
              <a:t>isn’t disabled</a:t>
            </a:r>
            <a:r>
              <a:rPr lang="en-GB" sz="2800" dirty="0"/>
              <a:t>, there is a duty to take </a:t>
            </a:r>
            <a:r>
              <a:rPr lang="en-GB" sz="2800" b="1" dirty="0">
                <a:solidFill>
                  <a:srgbClr val="0070C0"/>
                </a:solidFill>
              </a:rPr>
              <a:t>reasonable steps </a:t>
            </a:r>
            <a:r>
              <a:rPr lang="en-GB" sz="2800" dirty="0"/>
              <a:t>to try and avoid that disadvantage.</a:t>
            </a:r>
          </a:p>
          <a:p>
            <a:pPr marL="0" indent="0">
              <a:buNone/>
            </a:pPr>
            <a:endParaRPr lang="en-GB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Changing </a:t>
            </a:r>
            <a:r>
              <a:rPr lang="en-GB" sz="2800" b="1" dirty="0">
                <a:solidFill>
                  <a:srgbClr val="0070C0"/>
                </a:solidFill>
              </a:rPr>
              <a:t>how </a:t>
            </a:r>
            <a:r>
              <a:rPr lang="en-GB" sz="2800" dirty="0"/>
              <a:t>things are done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Changing </a:t>
            </a:r>
            <a:r>
              <a:rPr lang="en-GB" sz="2800" b="1" dirty="0">
                <a:solidFill>
                  <a:srgbClr val="0070C0"/>
                </a:solidFill>
              </a:rPr>
              <a:t>physical features </a:t>
            </a:r>
            <a:r>
              <a:rPr lang="en-GB" sz="2800" dirty="0"/>
              <a:t>of the school (</a:t>
            </a:r>
            <a:r>
              <a:rPr lang="en-GB" sz="2800" b="1" dirty="0"/>
              <a:t>accessibility planning duties</a:t>
            </a:r>
            <a:r>
              <a:rPr lang="en-GB" sz="28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Providing </a:t>
            </a:r>
            <a:r>
              <a:rPr lang="en-GB" sz="2800" b="1" dirty="0">
                <a:solidFill>
                  <a:srgbClr val="0070C0"/>
                </a:solidFill>
              </a:rPr>
              <a:t>extra equipment </a:t>
            </a:r>
            <a:r>
              <a:rPr lang="en-GB" sz="2800" b="1" dirty="0"/>
              <a:t>(auxiliary aids and services)</a:t>
            </a:r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32" y="2898882"/>
            <a:ext cx="2362751" cy="106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60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6CF7-B773-4940-9209-645A1900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8136" cy="1325563"/>
          </a:xfrm>
        </p:spPr>
        <p:txBody>
          <a:bodyPr/>
          <a:lstStyle/>
          <a:p>
            <a:pPr algn="ctr"/>
            <a:r>
              <a:rPr lang="en-GB" b="1" dirty="0">
                <a:latin typeface="+mn-lt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099E-8898-4860-AEFA-1EB45F48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610" y="1654063"/>
            <a:ext cx="8058150" cy="38595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Is the person with a disability at a </a:t>
            </a:r>
            <a:r>
              <a:rPr lang="en-GB" sz="2800" b="1" u="sng" dirty="0">
                <a:solidFill>
                  <a:srgbClr val="0070C0"/>
                </a:solidFill>
              </a:rPr>
              <a:t>substantial disadvantage</a:t>
            </a:r>
            <a:r>
              <a:rPr lang="en-GB" sz="2800" b="1" dirty="0">
                <a:solidFill>
                  <a:srgbClr val="0070C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Can the disadvantage be </a:t>
            </a:r>
            <a:r>
              <a:rPr lang="en-GB" sz="2800" b="1" dirty="0">
                <a:solidFill>
                  <a:srgbClr val="0070C0"/>
                </a:solidFill>
              </a:rPr>
              <a:t>avoided </a:t>
            </a:r>
            <a:r>
              <a:rPr lang="en-GB" sz="2800" dirty="0"/>
              <a:t>and if so, </a:t>
            </a:r>
            <a:r>
              <a:rPr lang="en-GB" sz="2800" b="1" dirty="0">
                <a:solidFill>
                  <a:srgbClr val="0070C0"/>
                </a:solidFill>
              </a:rPr>
              <a:t>what steps </a:t>
            </a:r>
            <a:r>
              <a:rPr lang="en-GB" sz="2800" dirty="0"/>
              <a:t>could be taken?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Is it </a:t>
            </a:r>
            <a:r>
              <a:rPr lang="en-GB" sz="2800" b="1" dirty="0">
                <a:solidFill>
                  <a:srgbClr val="0070C0"/>
                </a:solidFill>
              </a:rPr>
              <a:t>reasonable</a:t>
            </a:r>
            <a:r>
              <a:rPr lang="en-GB" sz="2800" dirty="0"/>
              <a:t> for the school to take the steps?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F5C47E-CA24-4E6D-8DD7-49C3EE6D6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66423" y="4151425"/>
            <a:ext cx="4701939" cy="17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5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336A-D7B6-4646-933E-F5C7CA3D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09304" cy="1325563"/>
          </a:xfrm>
        </p:spPr>
        <p:txBody>
          <a:bodyPr/>
          <a:lstStyle/>
          <a:p>
            <a:pPr algn="ctr"/>
            <a:r>
              <a:rPr lang="en-GB" b="1" dirty="0">
                <a:latin typeface="+mn-lt"/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91B7B-C180-4510-A7EE-149DFD565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729"/>
            <a:ext cx="845210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A disabled pupil requires assistance with personal care needs, such as toileting, washing and dressing. This assistance is provided during the school day by a learning support assistant (LSA) provided through his EHC plan. The school arranges a residential school trip for his year group. The pupil wishes to attend, but is not able to do so unless his personal care needs are met.</a:t>
            </a:r>
          </a:p>
          <a:p>
            <a:pPr marL="0" indent="0">
              <a:buNone/>
            </a:pPr>
            <a:endParaRPr lang="en-GB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Is the pupil at a </a:t>
            </a:r>
            <a:r>
              <a:rPr lang="en-GB" sz="2400" b="1" dirty="0">
                <a:solidFill>
                  <a:srgbClr val="0070C0"/>
                </a:solidFill>
              </a:rPr>
              <a:t>disadvantage</a:t>
            </a:r>
            <a:r>
              <a:rPr lang="en-GB" sz="24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Can the disadvantage be </a:t>
            </a:r>
            <a:r>
              <a:rPr lang="en-GB" sz="2400" b="1" dirty="0">
                <a:solidFill>
                  <a:srgbClr val="0070C0"/>
                </a:solidFill>
              </a:rPr>
              <a:t>avoided</a:t>
            </a:r>
            <a:r>
              <a:rPr lang="en-GB" sz="24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Is it </a:t>
            </a:r>
            <a:r>
              <a:rPr lang="en-GB" sz="2400" b="1" dirty="0">
                <a:solidFill>
                  <a:srgbClr val="0070C0"/>
                </a:solidFill>
              </a:rPr>
              <a:t>reasonable</a:t>
            </a:r>
            <a:r>
              <a:rPr lang="en-GB" sz="2400" dirty="0"/>
              <a:t> for school to take these steps?</a:t>
            </a:r>
          </a:p>
        </p:txBody>
      </p:sp>
    </p:spTree>
    <p:extLst>
      <p:ext uri="{BB962C8B-B14F-4D97-AF65-F5344CB8AC3E}">
        <p14:creationId xmlns:p14="http://schemas.microsoft.com/office/powerpoint/2010/main" val="2945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0" y="388499"/>
            <a:ext cx="7114033" cy="78105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Purpose of the Equality Act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669" y="813590"/>
            <a:ext cx="8127676" cy="5230820"/>
          </a:xfrm>
        </p:spPr>
        <p:txBody>
          <a:bodyPr/>
          <a:lstStyle/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r>
              <a:rPr lang="en-GB" sz="3200" b="1" dirty="0"/>
              <a:t>The Equality Act 2010: -</a:t>
            </a:r>
            <a:endParaRPr lang="en-GB" sz="3200" dirty="0"/>
          </a:p>
          <a:p>
            <a:r>
              <a:rPr lang="en-GB" sz="3200" dirty="0"/>
              <a:t>Brings together all our previous </a:t>
            </a:r>
            <a:r>
              <a:rPr lang="en-GB" sz="3200" b="1" dirty="0">
                <a:solidFill>
                  <a:srgbClr val="0070C0"/>
                </a:solidFill>
              </a:rPr>
              <a:t>equality laws</a:t>
            </a:r>
          </a:p>
          <a:p>
            <a:r>
              <a:rPr lang="en-GB" sz="3200" dirty="0"/>
              <a:t>Protects individuals with </a:t>
            </a:r>
            <a:r>
              <a:rPr lang="en-GB" sz="3200" b="1" dirty="0">
                <a:solidFill>
                  <a:srgbClr val="0070C0"/>
                </a:solidFill>
              </a:rPr>
              <a:t>protected characteristics </a:t>
            </a:r>
            <a:r>
              <a:rPr lang="en-GB" sz="3200" dirty="0"/>
              <a:t>from different kinds of </a:t>
            </a:r>
            <a:r>
              <a:rPr lang="en-GB" sz="3200" b="1" dirty="0">
                <a:solidFill>
                  <a:srgbClr val="0070C0"/>
                </a:solidFill>
              </a:rPr>
              <a:t>discriminatory behaviour</a:t>
            </a:r>
          </a:p>
          <a:p>
            <a:r>
              <a:rPr lang="en-GB" sz="3200" dirty="0"/>
              <a:t>Created a new </a:t>
            </a:r>
            <a:r>
              <a:rPr lang="en-GB" sz="3200" b="1" dirty="0">
                <a:solidFill>
                  <a:srgbClr val="0070C0"/>
                </a:solidFill>
              </a:rPr>
              <a:t>equality duty </a:t>
            </a:r>
            <a:r>
              <a:rPr lang="en-GB" sz="3200" dirty="0"/>
              <a:t>which applies to  schools and creates </a:t>
            </a:r>
            <a:r>
              <a:rPr lang="en-GB" sz="3200" u="sng" dirty="0"/>
              <a:t>EXTRA</a:t>
            </a:r>
            <a:r>
              <a:rPr lang="en-GB" sz="3200" dirty="0"/>
              <a:t> obligations</a:t>
            </a:r>
          </a:p>
          <a:p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8EC315-5298-4EE0-A22B-700C88810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80806" y="4989040"/>
            <a:ext cx="2877578" cy="10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8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87FA-D45C-4DAA-B3E5-8353DA34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>
                <a:latin typeface="+mn-lt"/>
              </a:rPr>
              <a:t>Some Examples…..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C53FA-37B5-4E1F-B19A-AC6DFDFE0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610" y="1280161"/>
            <a:ext cx="7383236" cy="463295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Providing </a:t>
            </a:r>
            <a:r>
              <a:rPr lang="en-GB" sz="2800" b="1" dirty="0">
                <a:solidFill>
                  <a:srgbClr val="0070C0"/>
                </a:solidFill>
              </a:rPr>
              <a:t>special equipment  </a:t>
            </a:r>
            <a:r>
              <a:rPr lang="en-GB" sz="2800" b="1" dirty="0"/>
              <a:t>-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dirty="0"/>
              <a:t>e.g. providing an adapted keyboard or a hearing loop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Modifying </a:t>
            </a:r>
            <a:r>
              <a:rPr lang="en-US" sz="2800" b="1" dirty="0">
                <a:solidFill>
                  <a:srgbClr val="0070C0"/>
                </a:solidFill>
              </a:rPr>
              <a:t>school policies  -  </a:t>
            </a:r>
            <a:r>
              <a:rPr lang="en-US" sz="2800" dirty="0"/>
              <a:t>e.g. attendance or behaviour or uniform policies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Modifying the </a:t>
            </a:r>
            <a:r>
              <a:rPr lang="en-US" sz="2800" b="1" dirty="0">
                <a:solidFill>
                  <a:srgbClr val="0070C0"/>
                </a:solidFill>
              </a:rPr>
              <a:t>timetable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Extra </a:t>
            </a:r>
            <a:r>
              <a:rPr lang="en-US" sz="2800" b="1" dirty="0">
                <a:solidFill>
                  <a:srgbClr val="0070C0"/>
                </a:solidFill>
              </a:rPr>
              <a:t>staff assistance</a:t>
            </a:r>
            <a:r>
              <a:rPr lang="en-US" sz="2800" dirty="0"/>
              <a:t>, a </a:t>
            </a:r>
            <a:r>
              <a:rPr lang="en-US" sz="2800" b="1" dirty="0">
                <a:solidFill>
                  <a:srgbClr val="0070C0"/>
                </a:solidFill>
              </a:rPr>
              <a:t>lip reader</a:t>
            </a:r>
            <a:r>
              <a:rPr lang="en-US" sz="2800" dirty="0"/>
              <a:t>, a </a:t>
            </a:r>
            <a:r>
              <a:rPr lang="en-US" sz="2800" b="1" dirty="0">
                <a:solidFill>
                  <a:srgbClr val="0070C0"/>
                </a:solidFill>
              </a:rPr>
              <a:t>reader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Changing timings or venues for </a:t>
            </a:r>
            <a:r>
              <a:rPr lang="en-US" sz="2800" b="1" dirty="0">
                <a:solidFill>
                  <a:srgbClr val="0070C0"/>
                </a:solidFill>
              </a:rPr>
              <a:t>school trips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Modifying </a:t>
            </a:r>
            <a:r>
              <a:rPr lang="en-US" sz="2800" b="1" dirty="0">
                <a:solidFill>
                  <a:srgbClr val="0070C0"/>
                </a:solidFill>
              </a:rPr>
              <a:t>lunch </a:t>
            </a:r>
            <a:r>
              <a:rPr lang="en-US" sz="2800" dirty="0"/>
              <a:t>or</a:t>
            </a:r>
            <a:r>
              <a:rPr lang="en-US" sz="2800" b="1" dirty="0">
                <a:solidFill>
                  <a:srgbClr val="0070C0"/>
                </a:solidFill>
              </a:rPr>
              <a:t> break times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Making alterations </a:t>
            </a:r>
            <a:r>
              <a:rPr lang="en-GB" sz="2800" dirty="0"/>
              <a:t>to the </a:t>
            </a:r>
            <a:r>
              <a:rPr lang="en-GB" sz="2800" b="1" dirty="0">
                <a:solidFill>
                  <a:srgbClr val="0070C0"/>
                </a:solidFill>
              </a:rPr>
              <a:t>lay out of a classroom</a:t>
            </a:r>
          </a:p>
          <a:p>
            <a:pPr marL="0" indent="0" algn="just">
              <a:buNone/>
            </a:pPr>
            <a:endParaRPr lang="en-GB" sz="28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90201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534" y="365130"/>
            <a:ext cx="6364817" cy="904872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+mn-lt"/>
              </a:rPr>
              <a:t>Points to Take Away….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890" y="1276361"/>
            <a:ext cx="7755014" cy="4722103"/>
          </a:xfrm>
        </p:spPr>
        <p:txBody>
          <a:bodyPr>
            <a:normAutofit/>
          </a:bodyPr>
          <a:lstStyle/>
          <a:p>
            <a:r>
              <a:rPr lang="en-GB" sz="2800" dirty="0"/>
              <a:t>Think about how </a:t>
            </a:r>
            <a:r>
              <a:rPr lang="en-GB" sz="2800" b="1" dirty="0">
                <a:solidFill>
                  <a:srgbClr val="0070C0"/>
                </a:solidFill>
              </a:rPr>
              <a:t>equality issues </a:t>
            </a:r>
            <a:r>
              <a:rPr lang="en-GB" sz="2800" dirty="0"/>
              <a:t>might arise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dirty="0"/>
              <a:t>in your day to day work and decision making?</a:t>
            </a:r>
          </a:p>
          <a:p>
            <a:r>
              <a:rPr lang="en-GB" sz="2800" dirty="0"/>
              <a:t>Think about </a:t>
            </a:r>
            <a:r>
              <a:rPr lang="en-GB" sz="2800" b="1" dirty="0"/>
              <a:t>stereotyping</a:t>
            </a:r>
            <a:r>
              <a:rPr lang="en-GB" sz="2800" dirty="0"/>
              <a:t> and </a:t>
            </a:r>
            <a:r>
              <a:rPr lang="en-GB" sz="2800" b="1" dirty="0"/>
              <a:t>unconscious bias</a:t>
            </a:r>
            <a:r>
              <a:rPr lang="en-GB" sz="2800" dirty="0"/>
              <a:t>!</a:t>
            </a:r>
          </a:p>
          <a:p>
            <a:r>
              <a:rPr lang="en-GB" sz="2800" dirty="0"/>
              <a:t>If discrimination </a:t>
            </a:r>
            <a:r>
              <a:rPr lang="en-GB" sz="2800" i="1" dirty="0"/>
              <a:t>could </a:t>
            </a:r>
            <a:r>
              <a:rPr lang="en-GB" sz="2800" dirty="0"/>
              <a:t>occur, how might you be able to do things </a:t>
            </a:r>
            <a:r>
              <a:rPr lang="en-GB" sz="2800" b="1" dirty="0">
                <a:solidFill>
                  <a:srgbClr val="0070C0"/>
                </a:solidFill>
              </a:rPr>
              <a:t>differently?</a:t>
            </a:r>
          </a:p>
          <a:p>
            <a:r>
              <a:rPr lang="en-GB" sz="2800" dirty="0"/>
              <a:t>Consider </a:t>
            </a:r>
            <a:r>
              <a:rPr lang="en-GB" sz="2800" b="1" dirty="0">
                <a:solidFill>
                  <a:srgbClr val="0070C0"/>
                </a:solidFill>
              </a:rPr>
              <a:t>equality issues </a:t>
            </a:r>
            <a:r>
              <a:rPr lang="en-GB" sz="2800" dirty="0"/>
              <a:t>relevant to </a:t>
            </a:r>
            <a:r>
              <a:rPr lang="en-GB" sz="2800" b="1" dirty="0"/>
              <a:t>your school…</a:t>
            </a:r>
            <a:r>
              <a:rPr lang="en-GB" sz="2800" b="1" dirty="0">
                <a:solidFill>
                  <a:srgbClr val="0070C0"/>
                </a:solidFill>
              </a:rPr>
              <a:t> get involved!! </a:t>
            </a:r>
          </a:p>
          <a:p>
            <a:r>
              <a:rPr lang="en-GB" sz="2800" dirty="0"/>
              <a:t>Know your school’s </a:t>
            </a:r>
            <a:r>
              <a:rPr lang="en-GB" sz="2800" b="1" dirty="0"/>
              <a:t>Equality Policy </a:t>
            </a:r>
            <a:r>
              <a:rPr lang="en-GB" sz="2800" dirty="0"/>
              <a:t>and </a:t>
            </a:r>
            <a:r>
              <a:rPr lang="en-GB" sz="2800" b="1" dirty="0"/>
              <a:t>Objectives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DON’T IGNORE </a:t>
            </a:r>
            <a:r>
              <a:rPr lang="en-GB" sz="2800" dirty="0"/>
              <a:t>discrimination if you see/hear it!</a:t>
            </a:r>
          </a:p>
          <a:p>
            <a:r>
              <a:rPr lang="en-GB" dirty="0"/>
              <a:t>And finally…….</a:t>
            </a:r>
            <a:endParaRPr lang="en-GB" sz="28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0183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49595" y="1033463"/>
            <a:ext cx="6737581" cy="498475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32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laura.clark@oneeducation.co.uk</a:t>
            </a:r>
            <a:b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07507 546 612 -  Laura</a:t>
            </a:r>
            <a:b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HR and People Helpline 0161 276 0153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 dirty="0">
                <a:solidFill>
                  <a:srgbClr val="373737"/>
                </a:solidFill>
              </a:rPr>
            </a:br>
            <a:r>
              <a:rPr lang="en-GB" sz="2700" b="1" dirty="0">
                <a:solidFill>
                  <a:srgbClr val="373737"/>
                </a:solidFill>
              </a:rPr>
              <a:t>Twitter - @</a:t>
            </a:r>
            <a:r>
              <a:rPr lang="en-GB" sz="2700" b="1" dirty="0" err="1">
                <a:solidFill>
                  <a:srgbClr val="373737"/>
                </a:solidFill>
              </a:rPr>
              <a:t>OneEducationHR</a:t>
            </a:r>
            <a:br>
              <a:rPr lang="en-GB" sz="2700" b="1" dirty="0">
                <a:solidFill>
                  <a:srgbClr val="373737"/>
                </a:solidFill>
              </a:rPr>
            </a:br>
            <a:r>
              <a:rPr lang="en-GB" sz="2700" b="1" dirty="0">
                <a:solidFill>
                  <a:srgbClr val="373737"/>
                </a:solidFill>
              </a:rPr>
              <a:t>@</a:t>
            </a:r>
            <a:r>
              <a:rPr lang="en-GB" sz="2700" b="1" dirty="0" err="1">
                <a:solidFill>
                  <a:srgbClr val="373737"/>
                </a:solidFill>
              </a:rPr>
              <a:t>Laura_OneEd</a:t>
            </a:r>
            <a:br>
              <a:rPr lang="en-GB" sz="2700" b="1" dirty="0">
                <a:solidFill>
                  <a:srgbClr val="373737"/>
                </a:solidFill>
              </a:rPr>
            </a:br>
            <a:br>
              <a:rPr lang="en-GB" sz="3200" b="1" dirty="0">
                <a:solidFill>
                  <a:srgbClr val="373737"/>
                </a:solidFill>
              </a:rPr>
            </a:br>
            <a:r>
              <a:rPr lang="en-GB" sz="3200" b="1" dirty="0">
                <a:solidFill>
                  <a:srgbClr val="373737"/>
                </a:solidFill>
              </a:rPr>
              <a:t>                 </a:t>
            </a:r>
            <a:br>
              <a:rPr lang="en-GB" sz="3200" b="1" dirty="0">
                <a:solidFill>
                  <a:srgbClr val="373737"/>
                </a:solidFill>
              </a:rPr>
            </a:br>
            <a:endParaRPr lang="en-GB" sz="3200" dirty="0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275" y="5060464"/>
            <a:ext cx="1153551" cy="115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6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057" y="365130"/>
            <a:ext cx="5479143" cy="942725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+mn-lt"/>
              </a:rPr>
              <a:t>The Equality Duty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1307855"/>
            <a:ext cx="8164286" cy="4600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Schools </a:t>
            </a:r>
            <a:r>
              <a:rPr lang="en-GB" sz="2800" b="1" u="sng" dirty="0"/>
              <a:t>must</a:t>
            </a:r>
            <a:r>
              <a:rPr lang="en-GB" sz="2800" b="1" dirty="0"/>
              <a:t> have </a:t>
            </a:r>
            <a:r>
              <a:rPr lang="en-GB" sz="2800" b="1" i="1" dirty="0"/>
              <a:t>due regard </a:t>
            </a:r>
            <a:r>
              <a:rPr lang="en-GB" sz="2800" b="1" dirty="0"/>
              <a:t>to the need to: -</a:t>
            </a:r>
            <a:endParaRPr lang="en-GB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prevent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0070C0"/>
                </a:solidFill>
              </a:rPr>
              <a:t>unlawful discrimination</a:t>
            </a:r>
            <a:endParaRPr lang="en-GB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advance equality of opportunity </a:t>
            </a:r>
            <a:r>
              <a:rPr lang="en-GB" sz="2800" dirty="0"/>
              <a:t>(promote equality, remove or minimise disadvantage)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foster good relations </a:t>
            </a:r>
            <a:r>
              <a:rPr lang="en-GB" sz="2800" dirty="0"/>
              <a:t>(tackle prejudice, promote understanding)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AND</a:t>
            </a:r>
            <a:r>
              <a:rPr lang="en-US" sz="2800" dirty="0"/>
              <a:t> </a:t>
            </a:r>
            <a:r>
              <a:rPr lang="en-US" sz="2800" b="1" u="sng" dirty="0"/>
              <a:t>must </a:t>
            </a:r>
            <a:r>
              <a:rPr lang="en-US" sz="2800" b="1" dirty="0"/>
              <a:t>: -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publish </a:t>
            </a:r>
            <a:r>
              <a:rPr lang="en-US" sz="2800" b="1" dirty="0">
                <a:solidFill>
                  <a:srgbClr val="0070C0"/>
                </a:solidFill>
              </a:rPr>
              <a:t>equality information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070C0"/>
                </a:solidFill>
              </a:rPr>
              <a:t>objectives</a:t>
            </a:r>
            <a:r>
              <a:rPr lang="en-GB" sz="2800" i="1" dirty="0"/>
              <a:t>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608143"/>
            <a:ext cx="1865376" cy="11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9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9DF26-D716-4F4A-AF83-F581F9F6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Your School’s Equality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E22DF-8F35-4E95-A74A-810E50A0C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787"/>
            <a:ext cx="7723197" cy="3774426"/>
          </a:xfrm>
        </p:spPr>
        <p:txBody>
          <a:bodyPr>
            <a:normAutofit/>
          </a:bodyPr>
          <a:lstStyle/>
          <a:p>
            <a:r>
              <a:rPr lang="en-GB" sz="3200" dirty="0"/>
              <a:t>Do you know your school’s 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</a:t>
            </a:r>
            <a:r>
              <a:rPr lang="en-GB" sz="3200" b="1" dirty="0">
                <a:solidFill>
                  <a:srgbClr val="0070C0"/>
                </a:solidFill>
              </a:rPr>
              <a:t>equality objectives?</a:t>
            </a:r>
            <a:endParaRPr lang="en-GB" sz="3200" b="1" dirty="0"/>
          </a:p>
          <a:p>
            <a:r>
              <a:rPr lang="en-GB" sz="3200" dirty="0"/>
              <a:t>Could you contribute to 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equality work </a:t>
            </a:r>
            <a:r>
              <a:rPr lang="en-GB" sz="3200" dirty="0"/>
              <a:t>and 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r>
              <a:rPr lang="en-GB" sz="3200" dirty="0"/>
              <a:t> </a:t>
            </a:r>
            <a:r>
              <a:rPr lang="en-GB" sz="3200" b="1" dirty="0">
                <a:solidFill>
                  <a:srgbClr val="0070C0"/>
                </a:solidFill>
              </a:rPr>
              <a:t>objectives?</a:t>
            </a:r>
            <a:endParaRPr lang="en-GB" sz="3200" b="1" dirty="0"/>
          </a:p>
          <a:p>
            <a:r>
              <a:rPr lang="en-GB" sz="3200" dirty="0"/>
              <a:t>Are you familiar with your school’s </a:t>
            </a:r>
            <a:r>
              <a:rPr lang="en-GB" sz="3200" b="1" dirty="0">
                <a:solidFill>
                  <a:srgbClr val="0070C0"/>
                </a:solidFill>
              </a:rPr>
              <a:t>Equality Policy?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3C6B20-5AE1-4B99-B5C5-B914848EA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50688" y="4194537"/>
            <a:ext cx="2469696" cy="16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8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889" y="457200"/>
            <a:ext cx="6697144" cy="722672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How does this apply to me?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42" y="1481329"/>
            <a:ext cx="7801957" cy="4374349"/>
          </a:xfrm>
        </p:spPr>
        <p:txBody>
          <a:bodyPr>
            <a:normAutofit/>
          </a:bodyPr>
          <a:lstStyle/>
          <a:p>
            <a:r>
              <a:rPr lang="en-GB" sz="3200" dirty="0"/>
              <a:t>You </a:t>
            </a:r>
            <a:r>
              <a:rPr lang="en-GB" sz="3200" b="1" dirty="0">
                <a:solidFill>
                  <a:srgbClr val="0070C0"/>
                </a:solidFill>
              </a:rPr>
              <a:t>ALL</a:t>
            </a:r>
            <a:r>
              <a:rPr lang="en-GB" sz="3200" dirty="0"/>
              <a:t> have a role to play</a:t>
            </a:r>
            <a:endParaRPr lang="en-GB" sz="3200" b="1" dirty="0">
              <a:solidFill>
                <a:srgbClr val="0070C0"/>
              </a:solidFill>
            </a:endParaRPr>
          </a:p>
          <a:p>
            <a:r>
              <a:rPr lang="en-GB" sz="3200" dirty="0"/>
              <a:t>You could be </a:t>
            </a:r>
            <a:r>
              <a:rPr lang="en-GB" sz="3200" b="1" dirty="0">
                <a:solidFill>
                  <a:srgbClr val="0070C0"/>
                </a:solidFill>
              </a:rPr>
              <a:t>personally liable </a:t>
            </a:r>
            <a:r>
              <a:rPr lang="en-GB" sz="3200" dirty="0"/>
              <a:t>for your own acts of discrimination if carried out…</a:t>
            </a:r>
            <a:r>
              <a:rPr lang="en-GB" sz="3200" dirty="0">
                <a:solidFill>
                  <a:srgbClr val="0070C0"/>
                </a:solidFill>
              </a:rPr>
              <a:t>“</a:t>
            </a:r>
            <a:r>
              <a:rPr lang="en-GB" sz="3200" b="1" i="1" dirty="0">
                <a:solidFill>
                  <a:srgbClr val="0070C0"/>
                </a:solidFill>
              </a:rPr>
              <a:t>in the course of employment”</a:t>
            </a:r>
          </a:p>
          <a:p>
            <a:r>
              <a:rPr lang="en-GB" sz="3200" b="1" dirty="0"/>
              <a:t>THINK!! </a:t>
            </a:r>
            <a:r>
              <a:rPr lang="en-GB" sz="3200" b="1" dirty="0">
                <a:solidFill>
                  <a:srgbClr val="0070C0"/>
                </a:solidFill>
              </a:rPr>
              <a:t>social events </a:t>
            </a:r>
            <a:r>
              <a:rPr lang="en-GB" sz="3200" dirty="0"/>
              <a:t>and </a:t>
            </a:r>
            <a:r>
              <a:rPr lang="en-GB" sz="3200" b="1" dirty="0">
                <a:solidFill>
                  <a:srgbClr val="0070C0"/>
                </a:solidFill>
              </a:rPr>
              <a:t>social media</a:t>
            </a:r>
          </a:p>
          <a:p>
            <a:r>
              <a:rPr lang="en-GB" sz="3200" dirty="0"/>
              <a:t>Doesn’t matter if you </a:t>
            </a:r>
            <a:r>
              <a:rPr lang="en-GB" sz="3200" b="1" dirty="0"/>
              <a:t>“didn’t mean it”</a:t>
            </a:r>
          </a:p>
          <a:p>
            <a:r>
              <a:rPr lang="en-GB" sz="3200" dirty="0"/>
              <a:t>Could result in </a:t>
            </a:r>
            <a:r>
              <a:rPr lang="en-GB" sz="3200" b="1" dirty="0">
                <a:solidFill>
                  <a:srgbClr val="0070C0"/>
                </a:solidFill>
              </a:rPr>
              <a:t>disciplinary action!!</a:t>
            </a:r>
            <a:endParaRPr lang="en-GB" sz="2400" b="1" dirty="0">
              <a:solidFill>
                <a:srgbClr val="0070C0"/>
              </a:solidFill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51" y="5271222"/>
            <a:ext cx="1822575" cy="849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8B715E-B139-4FD7-90A3-CAFC42DA5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39326" y="5195136"/>
            <a:ext cx="1160000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3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365130"/>
            <a:ext cx="7169150" cy="100647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Protected 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143" y="1371601"/>
            <a:ext cx="8387440" cy="45960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Aspects of a person’s identity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b="1" dirty="0">
                <a:solidFill>
                  <a:srgbClr val="FF0000"/>
                </a:solidFill>
              </a:rPr>
              <a:t>Age,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disability, gender reassignment, </a:t>
            </a:r>
            <a:r>
              <a:rPr lang="en-GB" sz="3200" b="1" dirty="0">
                <a:solidFill>
                  <a:srgbClr val="FF0000"/>
                </a:solidFill>
              </a:rPr>
              <a:t>marriage and civil partnership</a:t>
            </a:r>
            <a:r>
              <a:rPr lang="en-GB" sz="3200" b="1" dirty="0"/>
              <a:t>,</a:t>
            </a:r>
            <a:r>
              <a:rPr lang="en-GB" sz="3200" b="1" dirty="0">
                <a:solidFill>
                  <a:srgbClr val="0070C0"/>
                </a:solidFill>
              </a:rPr>
              <a:t> pregnancy and maternity,</a:t>
            </a:r>
            <a:r>
              <a:rPr lang="en-GB" sz="3200" b="1" dirty="0"/>
              <a:t> </a:t>
            </a:r>
            <a:r>
              <a:rPr lang="en-GB" sz="3200" b="1" dirty="0">
                <a:solidFill>
                  <a:srgbClr val="0070C0"/>
                </a:solidFill>
              </a:rPr>
              <a:t>race, religion or belief, sex, sexual orientation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All </a:t>
            </a:r>
            <a:r>
              <a:rPr lang="en-GB" sz="3200" b="1" dirty="0">
                <a:solidFill>
                  <a:srgbClr val="0070C0"/>
                </a:solidFill>
              </a:rPr>
              <a:t>equal</a:t>
            </a:r>
            <a:r>
              <a:rPr lang="en-GB" sz="3200" dirty="0"/>
              <a:t> </a:t>
            </a:r>
            <a:r>
              <a:rPr lang="en-GB" sz="3200" b="1" dirty="0"/>
              <a:t>BUT</a:t>
            </a:r>
            <a:r>
              <a:rPr lang="en-GB" sz="3200" dirty="0"/>
              <a:t>……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Disability  -  may need to treat </a:t>
            </a:r>
            <a:r>
              <a:rPr lang="en-GB" sz="3200" b="1" dirty="0">
                <a:solidFill>
                  <a:srgbClr val="0070C0"/>
                </a:solidFill>
              </a:rPr>
              <a:t>more favourably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200" b="1" dirty="0">
              <a:solidFill>
                <a:srgbClr val="0070C0"/>
              </a:solidFill>
            </a:endParaRPr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75F62AC-9299-4445-A82B-0FE0C76A2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32" y="4718347"/>
            <a:ext cx="2887433" cy="12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07F2-49AD-42C7-91D4-4399DAAF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Disability (s6 EA)</a:t>
            </a:r>
            <a:br>
              <a:rPr lang="en-GB" sz="4000" b="1" dirty="0"/>
            </a:br>
            <a:endParaRPr lang="en-GB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ED1F2-7234-4B19-B84F-0B52C7976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66" y="1027906"/>
            <a:ext cx="8130339" cy="50092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100" dirty="0"/>
              <a:t>A disability is a </a:t>
            </a:r>
            <a:r>
              <a:rPr lang="en-GB" sz="3100" b="1" dirty="0">
                <a:solidFill>
                  <a:srgbClr val="0070C0"/>
                </a:solidFill>
              </a:rPr>
              <a:t>physical</a:t>
            </a:r>
            <a:r>
              <a:rPr lang="en-GB" sz="3100" dirty="0"/>
              <a:t> or </a:t>
            </a:r>
            <a:r>
              <a:rPr lang="en-GB" sz="3100" b="1" dirty="0">
                <a:solidFill>
                  <a:srgbClr val="0070C0"/>
                </a:solidFill>
              </a:rPr>
              <a:t>mental</a:t>
            </a:r>
            <a:r>
              <a:rPr lang="en-GB" sz="3100" dirty="0"/>
              <a:t> impairment which has a </a:t>
            </a:r>
            <a:r>
              <a:rPr lang="en-GB" sz="3100" b="1" dirty="0">
                <a:solidFill>
                  <a:srgbClr val="0070C0"/>
                </a:solidFill>
              </a:rPr>
              <a:t>long term </a:t>
            </a:r>
            <a:r>
              <a:rPr lang="en-GB" sz="3100" dirty="0"/>
              <a:t>and </a:t>
            </a:r>
            <a:r>
              <a:rPr lang="en-GB" sz="3100" b="1" dirty="0">
                <a:solidFill>
                  <a:srgbClr val="0070C0"/>
                </a:solidFill>
              </a:rPr>
              <a:t>substantial</a:t>
            </a:r>
            <a:r>
              <a:rPr lang="en-GB" sz="3100" dirty="0"/>
              <a:t> adverse effect on someone’s ability to carry out their </a:t>
            </a:r>
            <a:r>
              <a:rPr lang="en-GB" sz="3100" b="1" dirty="0">
                <a:solidFill>
                  <a:srgbClr val="0070C0"/>
                </a:solidFill>
              </a:rPr>
              <a:t>normal day to day activities</a:t>
            </a:r>
            <a:endParaRPr lang="en-GB" sz="31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100" dirty="0"/>
              <a:t>All parts of the definition to be met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100" b="1" dirty="0"/>
              <a:t>Medical diagnosis </a:t>
            </a:r>
            <a:r>
              <a:rPr lang="en-GB" sz="3100" dirty="0"/>
              <a:t>not necessary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100" dirty="0"/>
              <a:t>Recent case  - </a:t>
            </a:r>
            <a:r>
              <a:rPr lang="en-GB" sz="3100" b="1" dirty="0"/>
              <a:t>long </a:t>
            </a:r>
            <a:r>
              <a:rPr lang="en-GB" sz="3100" b="1" dirty="0" err="1"/>
              <a:t>Covid</a:t>
            </a:r>
            <a:r>
              <a:rPr lang="en-GB" sz="3100" b="1" dirty="0"/>
              <a:t> </a:t>
            </a:r>
            <a:r>
              <a:rPr lang="en-GB" sz="3100" i="1" dirty="0"/>
              <a:t>might</a:t>
            </a:r>
            <a:r>
              <a:rPr lang="en-GB" sz="3100" dirty="0"/>
              <a:t> be a disability</a:t>
            </a:r>
          </a:p>
          <a:p>
            <a:r>
              <a:rPr lang="en-GB" sz="3100" dirty="0"/>
              <a:t>Hidden disabilities and </a:t>
            </a:r>
            <a:r>
              <a:rPr lang="en-GB" sz="3100" b="1" dirty="0">
                <a:solidFill>
                  <a:srgbClr val="0070C0"/>
                </a:solidFill>
              </a:rPr>
              <a:t>knowledge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3200" dirty="0"/>
          </a:p>
          <a:p>
            <a:pPr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800" b="1" dirty="0">
              <a:solidFill>
                <a:srgbClr val="0070C0"/>
              </a:solidFill>
            </a:endParaRPr>
          </a:p>
          <a:p>
            <a:endParaRPr lang="en-GB" sz="2400" b="1" dirty="0"/>
          </a:p>
          <a:p>
            <a:pPr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>
              <a:buFont typeface="Arial" panose="020B0604020202020204" pitchFamily="34" charset="0"/>
              <a:buChar char="•"/>
            </a:pPr>
            <a:endParaRPr lang="en-GB" sz="2400" b="1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DCB4B-F635-498B-B847-317C8054F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14179" y="3093601"/>
            <a:ext cx="1849026" cy="113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952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20228</TotalTime>
  <Words>2391</Words>
  <Application>Microsoft Office PowerPoint</Application>
  <PresentationFormat>Widescreen</PresentationFormat>
  <Paragraphs>310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Wingdings</vt:lpstr>
      <vt:lpstr>Custom Design</vt:lpstr>
      <vt:lpstr>1_Custom Design</vt:lpstr>
      <vt:lpstr>2_Custom Design</vt:lpstr>
      <vt:lpstr>3_Custom Design</vt:lpstr>
      <vt:lpstr>                       One Education HR  The Equality Act 2010 Understanding the Basics    </vt:lpstr>
      <vt:lpstr>Aims of Today’s Training </vt:lpstr>
      <vt:lpstr>The meaning of “Equality”</vt:lpstr>
      <vt:lpstr>Purpose of the Equality Act 2010</vt:lpstr>
      <vt:lpstr>The Equality Duty </vt:lpstr>
      <vt:lpstr>Your School’s Equality Information</vt:lpstr>
      <vt:lpstr>How does this apply to me?</vt:lpstr>
      <vt:lpstr>Protected Characteristics </vt:lpstr>
      <vt:lpstr>Disability (s6 EA) </vt:lpstr>
      <vt:lpstr>EHRC Technical Guidance Example</vt:lpstr>
      <vt:lpstr> Gender Reassignment (S7 EA)  </vt:lpstr>
      <vt:lpstr>Religion or Belief  (s10 EA) </vt:lpstr>
      <vt:lpstr>Discriminatory Language/Behaviour </vt:lpstr>
      <vt:lpstr>Unlawful Behaviour</vt:lpstr>
      <vt:lpstr>Some New Concepts</vt:lpstr>
      <vt:lpstr>Association Discrimination</vt:lpstr>
      <vt:lpstr>Perception Discrimination</vt:lpstr>
      <vt:lpstr>Direct Discrimination  </vt:lpstr>
      <vt:lpstr>Direct Discrimination </vt:lpstr>
      <vt:lpstr>Stereotyping</vt:lpstr>
      <vt:lpstr>Unconscious Bias </vt:lpstr>
      <vt:lpstr>Questions….</vt:lpstr>
      <vt:lpstr>Indirect Discrimination </vt:lpstr>
      <vt:lpstr>Example</vt:lpstr>
      <vt:lpstr> Objective Justification? </vt:lpstr>
      <vt:lpstr>Take a few Minutes….</vt:lpstr>
      <vt:lpstr>Example EHRC Technical Guidance</vt:lpstr>
      <vt:lpstr>Hair Policy Case</vt:lpstr>
      <vt:lpstr>Harassment  </vt:lpstr>
      <vt:lpstr>Harassment </vt:lpstr>
      <vt:lpstr>Harassment </vt:lpstr>
      <vt:lpstr>Victimisation </vt:lpstr>
      <vt:lpstr>Discrimination Arising  from a Disability (s15 EA)  </vt:lpstr>
      <vt:lpstr>S15 Scenarios</vt:lpstr>
      <vt:lpstr>Potential Defence??</vt:lpstr>
      <vt:lpstr>Scenario</vt:lpstr>
      <vt:lpstr>Duty to Make Reasonable Adjustments </vt:lpstr>
      <vt:lpstr>Questions</vt:lpstr>
      <vt:lpstr>Example</vt:lpstr>
      <vt:lpstr>Some Examples…..</vt:lpstr>
      <vt:lpstr>Points to Take Away….</vt:lpstr>
      <vt:lpstr>  laura.clark@oneeducation.co.uk  07507 546 612 -  Laura   HR and People Helpline 0161 276 0153  Twitter - @OneEducationHR @Laura_OneEd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Clark</cp:lastModifiedBy>
  <cp:revision>1010</cp:revision>
  <cp:lastPrinted>2019-06-26T10:51:56Z</cp:lastPrinted>
  <dcterms:created xsi:type="dcterms:W3CDTF">2019-05-10T14:02:28Z</dcterms:created>
  <dcterms:modified xsi:type="dcterms:W3CDTF">2023-03-07T18:10:44Z</dcterms:modified>
</cp:coreProperties>
</file>