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5"/>
  </p:notesMasterIdLst>
  <p:sldIdLst>
    <p:sldId id="677" r:id="rId2"/>
    <p:sldId id="656" r:id="rId3"/>
    <p:sldId id="741" r:id="rId4"/>
    <p:sldId id="555" r:id="rId5"/>
    <p:sldId id="537" r:id="rId6"/>
    <p:sldId id="657" r:id="rId7"/>
    <p:sldId id="666" r:id="rId8"/>
    <p:sldId id="667" r:id="rId9"/>
    <p:sldId id="668" r:id="rId10"/>
    <p:sldId id="671" r:id="rId11"/>
    <p:sldId id="672" r:id="rId12"/>
    <p:sldId id="697" r:id="rId13"/>
    <p:sldId id="698" r:id="rId14"/>
    <p:sldId id="699" r:id="rId15"/>
    <p:sldId id="787" r:id="rId16"/>
    <p:sldId id="695" r:id="rId17"/>
    <p:sldId id="702" r:id="rId18"/>
    <p:sldId id="707" r:id="rId19"/>
    <p:sldId id="709" r:id="rId20"/>
    <p:sldId id="788" r:id="rId21"/>
    <p:sldId id="789" r:id="rId22"/>
    <p:sldId id="803" r:id="rId23"/>
    <p:sldId id="790" r:id="rId24"/>
    <p:sldId id="804" r:id="rId25"/>
    <p:sldId id="805" r:id="rId26"/>
    <p:sldId id="827" r:id="rId27"/>
    <p:sldId id="837" r:id="rId28"/>
    <p:sldId id="718" r:id="rId29"/>
    <p:sldId id="670" r:id="rId30"/>
    <p:sldId id="673" r:id="rId31"/>
    <p:sldId id="674" r:id="rId32"/>
    <p:sldId id="801" r:id="rId33"/>
    <p:sldId id="675" r:id="rId34"/>
    <p:sldId id="680" r:id="rId35"/>
    <p:sldId id="681" r:id="rId36"/>
    <p:sldId id="795" r:id="rId37"/>
    <p:sldId id="682" r:id="rId38"/>
    <p:sldId id="683" r:id="rId39"/>
    <p:sldId id="700" r:id="rId40"/>
    <p:sldId id="701" r:id="rId41"/>
    <p:sldId id="794" r:id="rId42"/>
    <p:sldId id="684" r:id="rId43"/>
    <p:sldId id="734" r:id="rId44"/>
    <p:sldId id="736" r:id="rId45"/>
    <p:sldId id="752" r:id="rId46"/>
    <p:sldId id="753" r:id="rId47"/>
    <p:sldId id="755" r:id="rId48"/>
    <p:sldId id="756" r:id="rId49"/>
    <p:sldId id="757" r:id="rId50"/>
    <p:sldId id="791" r:id="rId51"/>
    <p:sldId id="808" r:id="rId52"/>
    <p:sldId id="815" r:id="rId53"/>
    <p:sldId id="834" r:id="rId54"/>
    <p:sldId id="828" r:id="rId55"/>
    <p:sldId id="685" r:id="rId56"/>
    <p:sldId id="706" r:id="rId57"/>
    <p:sldId id="739" r:id="rId58"/>
    <p:sldId id="747" r:id="rId59"/>
    <p:sldId id="792" r:id="rId60"/>
    <p:sldId id="749" r:id="rId61"/>
    <p:sldId id="751" r:id="rId62"/>
    <p:sldId id="754" r:id="rId63"/>
    <p:sldId id="793" r:id="rId64"/>
    <p:sldId id="796" r:id="rId65"/>
    <p:sldId id="825" r:id="rId66"/>
    <p:sldId id="715" r:id="rId67"/>
    <p:sldId id="798" r:id="rId68"/>
    <p:sldId id="799" r:id="rId69"/>
    <p:sldId id="800" r:id="rId70"/>
    <p:sldId id="778" r:id="rId71"/>
    <p:sldId id="802" r:id="rId72"/>
    <p:sldId id="818" r:id="rId73"/>
    <p:sldId id="819" r:id="rId74"/>
    <p:sldId id="820" r:id="rId75"/>
    <p:sldId id="781" r:id="rId76"/>
    <p:sldId id="783" r:id="rId77"/>
    <p:sldId id="784" r:id="rId78"/>
    <p:sldId id="782" r:id="rId79"/>
    <p:sldId id="785" r:id="rId80"/>
    <p:sldId id="813" r:id="rId81"/>
    <p:sldId id="814" r:id="rId82"/>
    <p:sldId id="835" r:id="rId83"/>
    <p:sldId id="836" r:id="rId84"/>
    <p:sldId id="762" r:id="rId85"/>
    <p:sldId id="686" r:id="rId86"/>
    <p:sldId id="687" r:id="rId87"/>
    <p:sldId id="688" r:id="rId88"/>
    <p:sldId id="689" r:id="rId89"/>
    <p:sldId id="690" r:id="rId90"/>
    <p:sldId id="691" r:id="rId91"/>
    <p:sldId id="693" r:id="rId92"/>
    <p:sldId id="694" r:id="rId93"/>
    <p:sldId id="692" r:id="rId94"/>
    <p:sldId id="777" r:id="rId95"/>
    <p:sldId id="786" r:id="rId96"/>
    <p:sldId id="728" r:id="rId97"/>
    <p:sldId id="760" r:id="rId98"/>
    <p:sldId id="761" r:id="rId99"/>
    <p:sldId id="727" r:id="rId100"/>
    <p:sldId id="821" r:id="rId101"/>
    <p:sldId id="822" r:id="rId102"/>
    <p:sldId id="824" r:id="rId103"/>
    <p:sldId id="743" r:id="rId104"/>
    <p:sldId id="765" r:id="rId105"/>
    <p:sldId id="768" r:id="rId106"/>
    <p:sldId id="766" r:id="rId107"/>
    <p:sldId id="775" r:id="rId108"/>
    <p:sldId id="829" r:id="rId109"/>
    <p:sldId id="830" r:id="rId110"/>
    <p:sldId id="831" r:id="rId111"/>
    <p:sldId id="832" r:id="rId112"/>
    <p:sldId id="533" r:id="rId113"/>
    <p:sldId id="817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AF"/>
    <a:srgbClr val="9E7348"/>
    <a:srgbClr val="9900CC"/>
    <a:srgbClr val="CC99FF"/>
    <a:srgbClr val="FF00FF"/>
    <a:srgbClr val="CC66FF"/>
    <a:srgbClr val="CC00FF"/>
    <a:srgbClr val="9900FF"/>
    <a:srgbClr val="99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93" autoAdjust="0"/>
    <p:restoredTop sz="86470" autoAdjust="0"/>
  </p:normalViewPr>
  <p:slideViewPr>
    <p:cSldViewPr snapToGrid="0">
      <p:cViewPr varScale="1">
        <p:scale>
          <a:sx n="74" d="100"/>
          <a:sy n="74" d="100"/>
        </p:scale>
        <p:origin x="1176" y="91"/>
      </p:cViewPr>
      <p:guideLst/>
    </p:cSldViewPr>
  </p:slideViewPr>
  <p:outlineViewPr>
    <p:cViewPr>
      <p:scale>
        <a:sx n="33" d="100"/>
        <a:sy n="33" d="100"/>
      </p:scale>
      <p:origin x="0" y="-149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7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" userId="654141fd313dc2df" providerId="LiveId" clId="{3C44F08A-1223-43F7-925F-1DAF9A6F3CB9}"/>
    <pc:docChg chg="undo custSel addSld delSld modSld">
      <pc:chgData name="Andrew" userId="654141fd313dc2df" providerId="LiveId" clId="{3C44F08A-1223-43F7-925F-1DAF9A6F3CB9}" dt="2020-07-13T10:45:35.597" v="56" actId="20577"/>
      <pc:docMkLst>
        <pc:docMk/>
      </pc:docMkLst>
      <pc:sldChg chg="modSp mod">
        <pc:chgData name="Andrew" userId="654141fd313dc2df" providerId="LiveId" clId="{3C44F08A-1223-43F7-925F-1DAF9A6F3CB9}" dt="2020-07-13T10:44:30.799" v="13" actId="20577"/>
        <pc:sldMkLst>
          <pc:docMk/>
          <pc:sldMk cId="3274061882" sldId="682"/>
        </pc:sldMkLst>
        <pc:spChg chg="mod">
          <ac:chgData name="Andrew" userId="654141fd313dc2df" providerId="LiveId" clId="{3C44F08A-1223-43F7-925F-1DAF9A6F3CB9}" dt="2020-07-13T10:44:30.799" v="13" actId="20577"/>
          <ac:spMkLst>
            <pc:docMk/>
            <pc:sldMk cId="3274061882" sldId="682"/>
            <ac:spMk id="36" creationId="{00000000-0000-0000-0000-000000000000}"/>
          </ac:spMkLst>
        </pc:spChg>
      </pc:sldChg>
      <pc:sldChg chg="modSp mod">
        <pc:chgData name="Andrew" userId="654141fd313dc2df" providerId="LiveId" clId="{3C44F08A-1223-43F7-925F-1DAF9A6F3CB9}" dt="2020-07-13T10:44:29.954" v="11" actId="20577"/>
        <pc:sldMkLst>
          <pc:docMk/>
          <pc:sldMk cId="678090864" sldId="683"/>
        </pc:sldMkLst>
        <pc:spChg chg="mod">
          <ac:chgData name="Andrew" userId="654141fd313dc2df" providerId="LiveId" clId="{3C44F08A-1223-43F7-925F-1DAF9A6F3CB9}" dt="2020-07-13T10:44:29.954" v="11" actId="20577"/>
          <ac:spMkLst>
            <pc:docMk/>
            <pc:sldMk cId="678090864" sldId="683"/>
            <ac:spMk id="36" creationId="{00000000-0000-0000-0000-000000000000}"/>
          </ac:spMkLst>
        </pc:spChg>
      </pc:sldChg>
      <pc:sldChg chg="modSp mod">
        <pc:chgData name="Andrew" userId="654141fd313dc2df" providerId="LiveId" clId="{3C44F08A-1223-43F7-925F-1DAF9A6F3CB9}" dt="2020-07-13T10:44:29.037" v="9" actId="20577"/>
        <pc:sldMkLst>
          <pc:docMk/>
          <pc:sldMk cId="2810915852" sldId="700"/>
        </pc:sldMkLst>
        <pc:spChg chg="mod">
          <ac:chgData name="Andrew" userId="654141fd313dc2df" providerId="LiveId" clId="{3C44F08A-1223-43F7-925F-1DAF9A6F3CB9}" dt="2020-07-13T10:44:29.037" v="9" actId="20577"/>
          <ac:spMkLst>
            <pc:docMk/>
            <pc:sldMk cId="2810915852" sldId="700"/>
            <ac:spMk id="36" creationId="{00000000-0000-0000-0000-000000000000}"/>
          </ac:spMkLst>
        </pc:spChg>
      </pc:sldChg>
      <pc:sldChg chg="modSp add del mod">
        <pc:chgData name="Andrew" userId="654141fd313dc2df" providerId="LiveId" clId="{3C44F08A-1223-43F7-925F-1DAF9A6F3CB9}" dt="2020-07-13T10:45:35.597" v="56" actId="20577"/>
        <pc:sldMkLst>
          <pc:docMk/>
          <pc:sldMk cId="4276518468" sldId="795"/>
        </pc:sldMkLst>
        <pc:spChg chg="mod">
          <ac:chgData name="Andrew" userId="654141fd313dc2df" providerId="LiveId" clId="{3C44F08A-1223-43F7-925F-1DAF9A6F3CB9}" dt="2020-07-13T10:45:35.597" v="56" actId="20577"/>
          <ac:spMkLst>
            <pc:docMk/>
            <pc:sldMk cId="4276518468" sldId="795"/>
            <ac:spMk id="36" creationId="{00000000-0000-0000-0000-000000000000}"/>
          </ac:spMkLst>
        </pc:spChg>
      </pc:sldChg>
      <pc:sldChg chg="del">
        <pc:chgData name="Andrew" userId="654141fd313dc2df" providerId="LiveId" clId="{3C44F08A-1223-43F7-925F-1DAF9A6F3CB9}" dt="2020-07-13T10:38:38.498" v="0" actId="47"/>
        <pc:sldMkLst>
          <pc:docMk/>
          <pc:sldMk cId="4214113881" sldId="8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06E9B-8D59-4AB2-8701-08B053871A58}" type="datetimeFigureOut">
              <a:rPr lang="en-GB" smtClean="0"/>
              <a:t>13/07/2020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CF131-DD0E-4CA8-915B-D021F6C66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62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2746515@N02/2498232281" TargetMode="External"/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areth1953/36334269871/sizes/l" TargetMode="External"/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Royal_Academy_Summer_Exhibition_-_Aug_2017.jpg" TargetMode="External"/></Relationships>
</file>

<file path=ppt/notesSlides/_rels/notes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2746515@N02/2498232281" TargetMode="External"/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outh-african-tourism/3609949385" TargetMode="External"/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4434277@N06/8136102013/sizes/l" TargetMode="External"/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Flag_of_Antigua_and_Barbuda.svg" TargetMode="External"/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Flag_of_the_Philippines.svg" TargetMode="External"/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Flag_of_Kurdistan.svg" TargetMode="External"/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rcus_Rashford_2018-06-28_1.jp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ockdown.sv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8443584@N05/32570819444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arnard_Castle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arasite_(film)_director_and_cast_in_2019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paceX_In-flight_Abort_Illustration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ohastadiumplusqatar/6770966823/sizes/l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._K._Rowling_04-2010.jpg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3893852@N08/8645746456/sizes/o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3797600@N04/6849935334/sizes/l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gerner/13919810553/sizes/l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olta_River#/media/File:Volta_River_basin_map.svg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apswire.com/maps/africa/africa-physical-map-large.jpg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kilby/23782201169/sizes/l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Swordfish-0046.jpg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27799862318/sizes/l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riana_Grande_(33269922295)_(cropped)_(cropped)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ua_Lipa-0779.jpg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1483302@N02/13473480295/sizes/l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enres_on_Justori.jpg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disneyabc/33013619801" TargetMode="Externa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rake_at_the_Velvet_Underground_-_2017_(35986086223)_(cropped_2)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olkien_1916-2.jpg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gageskidmore/9360223361/sizes/l" TargetMode="Externa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unchboxstudios/5037142224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ntdude3001/27886986784/sizes/o/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rookebida/20369345499/sizes/o/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ketchport.com/drawing/6353855952453632/the-lion-king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eghan_Markle_-_2018_(cropped)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mila_Cabello_2018.png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irbeat_One_2015_Oliver_Heldens_by_Denis_Apel-1648.jpg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perolofforsberg/27447632333/sizes/l" TargetMode="Externa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mila_Cabello_Accepts_Best_Artist_Award_EMA_2018.png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rofile/17822" TargetMode="External"/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creativecommons.org/licenses/by-sa/2.0/" TargetMode="External"/><Relationship Id="rId4" Type="http://schemas.openxmlformats.org/officeDocument/2006/relationships/hyperlink" Target="http://www.geograph.org.uk/reuse.php?id=2528821" TargetMode="Externa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iazzale_Quadrato_Castel_Gandolfo_III_20141006.jpg" TargetMode="External"/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37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Di Кирилл Венедиктов - https://www.soccer0010.com/galery/996610/photo/654429, CC BY-SA 3.0, https://commons.wikimedia.org/w/index.php?curid=60641099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5121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https://www.flickr.com/photos/22746515@N02/2498232281</a:t>
            </a:r>
            <a:endParaRPr lang="en-GB" dirty="0"/>
          </a:p>
          <a:p>
            <a:r>
              <a:rPr lang="en-GB" dirty="0"/>
              <a:t>https://commons.wikimedia.org/wiki/File:HM_Queen_Elizabeth_II.jpg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2027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https://www.flickr.com/photos/gareth1953/36334269871/sizes/l</a:t>
            </a:r>
            <a:endParaRPr lang="en-GB" dirty="0"/>
          </a:p>
          <a:p>
            <a:r>
              <a:rPr lang="en-GB" dirty="0">
                <a:hlinkClick r:id="rId4"/>
              </a:rPr>
              <a:t>https://commons.wikimedia.org/wiki/File:Royal_Academy_Summer_Exhibition_-_Aug_2017.jpg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1770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https://www.flickr.com/photos/22746515@N02/2498232281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975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3069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7614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https://www.flickr.com/photos/south-african-tourism/3609949385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7629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https://www.flickr.com/photos/74434277@N06/8136102013/sizes/l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5470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https://commons.wikimedia.org/wiki/File:Flag_of_Uruguay.svg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5816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https://en.wikipedia.org/wiki/File:Flag_of_Antigua_and_Barbuda.svg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5475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https://en.wikipedia.org/wiki/File:Flag_of_Argentina.svg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109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6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https://commons.wikimedia.org/wiki/File:Bruno_Mars_portrait.jpg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5816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https://en.wikipedia.org/wiki/File:Flag_of_the_Philippines.svg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2459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https://en.wikipedia.org/wiki/File:Flag_of_Kurdistan.svg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https://en.wikipedia.org/wiki/File:Billie_Eilish_at_Pukkelpop_(48590443381)_(cropped)_square.jpg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2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https://commons.wikimedia.org/wiki/File:Rihanna_Fenty_2018.png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31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https://commons.wikimedia.org/wiki/File:Prince_Harry_at_the_2016_Invictus_Games_Symposium_on_Invisible_Wounds_(26292600724)_(cropped).jpg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19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https://commons.wikimedia.org/wiki/File:Rami_Malek_in_2015_(portrait_crop).jpg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21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72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https://www.flickr.com/photos/brightdrops/27647057892/sizes/o/</a:t>
            </a:r>
          </a:p>
          <a:p>
            <a:r>
              <a:rPr lang="fr-FR" dirty="0"/>
              <a:t>https://www.flickr.com/photos/124561666@N02/14404641675/sizes/l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47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https://commons.wikimedia.org/wiki/File:Marcus_Rashford_2018-06-28_1.jpg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08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https://commons.wikimedia.org/wiki/File:Lockdown.svg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76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14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https://upload.wikimedia.org/wikipedia/commons/a/aa/Prince_Harry_and_Meghan_Markle.jpg</a:t>
            </a:r>
          </a:p>
          <a:p>
            <a:r>
              <a:rPr lang="en-GB" dirty="0">
                <a:hlinkClick r:id="rId3"/>
              </a:rPr>
              <a:t>https://www.flickr.com/photos/148443584@N05/32570819444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29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https://commons.wikimedia.org/wiki/File:Barnard_Castle.jpg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07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32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https://commons.wikimedia.org/wiki/File:Parasite_(film)_director_and_cast_in_2019.jpg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13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https://commons.wikimedia.org/wiki/File:SpaceX_In-flight_Abort_Illustration.jpg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https://www.flickr.com/photos/dohastadiumplusqatar/6770966823/sizes/l/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32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https://commons.wikimedia.org/wiki/File:J._K._Rowling_04-2010.jpg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52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https://www.flickr.com/photos/93893852@N08/8645746456/sizes/o/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94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000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https://www.flickr.com/photos/53797600@N04/6849935334/sizes/l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29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44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56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https://commons.wikimedia.org/wiki/File:Periodic_table-metals.svg</a:t>
            </a:r>
          </a:p>
          <a:p>
            <a:r>
              <a:rPr lang="en-GB" dirty="0"/>
              <a:t>https://en.wikipedia.org/wiki/File:Lead_electrolytic_and_1cm3_cube.jpg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19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https://www.flickr.com/photos/sgerner/13919810553/sizes/l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38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Lion image https://commons.wikimedia.org/wiki/File:Serengeti_Lion_Running_saturated.jpg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47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Lion image https://commons.wikimedia.org/wiki/File:Serengeti_Lion_Running_saturated.jpg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086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Lion image https://commons.wikimedia.org/wiki/File:Serengeti_Lion_Running_saturated.jpg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046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https://en.wikipedia.org/wiki/Volta_River#/media/File:Volta_River_basin_map.svg</a:t>
            </a:r>
            <a:endParaRPr lang="en-GB" dirty="0"/>
          </a:p>
          <a:p>
            <a:r>
              <a:rPr lang="en-GB" dirty="0">
                <a:hlinkClick r:id="rId4"/>
              </a:rPr>
              <a:t>https://mapswire.com/maps/africa/africa-physical-map-large.jpg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897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https://commons.wikimedia.org/wiki/File:Mercury_god_card.jpg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920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https://www.flickr.com/photos/ekilby/23782201169/sizes/l</a:t>
            </a:r>
            <a:endParaRPr lang="en-GB" dirty="0"/>
          </a:p>
          <a:p>
            <a:r>
              <a:rPr lang="en-GB" dirty="0">
                <a:hlinkClick r:id="rId4"/>
              </a:rPr>
              <a:t>https://commons.wikimedia.org/wiki/File:Swordfish-0046.jpg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033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https://commons.wikimedia.org/wiki/File:Etymology_of_Diabetes_Mellitus.svg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83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533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https://commons.wikimedia.org/wiki/File:Igneous_rock_eng_text.jpg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48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https://commons.wikimedia.org/wiki/File:Igneous_rock_eng_text.jpg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613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577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</a:t>
            </a:r>
            <a:r>
              <a:rPr lang="en-GB" dirty="0" err="1"/>
              <a:t>DerHexer</a:t>
            </a:r>
            <a:r>
              <a:rPr lang="en-GB" dirty="0"/>
              <a:t>, Wikimedia Commons, CC-by-</a:t>
            </a:r>
            <a:r>
              <a:rPr lang="en-GB" dirty="0" err="1"/>
              <a:t>sa</a:t>
            </a:r>
            <a:r>
              <a:rPr lang="en-GB" dirty="0"/>
              <a:t> 4.0, CC BY-SA 4.0, https://commons.wikimedia.org/w/index.php?curid=19363739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758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Dirk Ingo Franke - Own work, CC BY 3.0, https://commons.wikimedia.org/w/index.php?curid=25196419</a:t>
            </a:r>
          </a:p>
          <a:p>
            <a:r>
              <a:rPr lang="en-GB" dirty="0">
                <a:hlinkClick r:id="rId3"/>
              </a:rPr>
              <a:t>https://www.flickr.com/photos/149561324@N03/27799862318/sizes/l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884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Dirk Ingo Franke - Own work, CC BY 3.0, https://commons.wikimedia.org/w/index.php?curid=25196419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98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https://commons.wikimedia.org/wiki/File:Cow_on_the_Corner,_Brunswick,_Western_Australia.jpg</a:t>
            </a:r>
          </a:p>
          <a:p>
            <a:r>
              <a:rPr lang="en-GB" dirty="0"/>
              <a:t>https://en.wikipedia.org/wiki/Fielding_(cricket)#/media/File:Cricketfieldingpositions.jpg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562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951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Steve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Boulton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Flickr: God, CC BY 2.0, https://commons.wikimedia.org/w/index.php?curid=27609758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195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Mohan Doha Stadium Plus Qatar - Ma Lin, CC BY 2.0, https://commons.wikimedia.org/w/index.php?curid=19072593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1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https://commons.wikimedia.org/wiki/File:Ariana_Grande_(33269922295)_(cropped)_(cropped).jpg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086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https://commons.wikimedia.org/wiki/File:Wimbledon_trophies.jpg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25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998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472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https://commons.wikimedia.org/wiki/File:Dua_Lipa-0779.jpg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367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https://www.flickr.com/photos/121483302@N02/13473480295/sizes/l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061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https://en.wikipedia.org/wiki/File:Donaustadtbruecke-Praterbruecke-DSC_0024w.jpg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881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Gage Skidmore, CC BY-SA 3.0, https://commons.wikimedia.org/w/index.php?curid=50404093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290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https://commons.wikimedia.org/wiki/File:Genres_on_Justori.jpg</a:t>
            </a:r>
            <a:endParaRPr lang="en-GB" dirty="0"/>
          </a:p>
          <a:p>
            <a:r>
              <a:rPr lang="en-GB" dirty="0">
                <a:hlinkClick r:id="rId4"/>
              </a:rPr>
              <a:t>https://www.flickr.com/photos/disneyabc/33013619801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598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https://commons.wikimedia.org/wiki/File:Anniversery_of_the_making_of_Toy_Story_(26212573580).jpg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075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https://commons.wikimedia.org/wiki/File:Beyonc%C3%A9_at_Super_Bowl_XLVII_halftime_show_(7).jpg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59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0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https://commons.wikimedia.org/wiki/File:Drake_at_the_Velvet_Underground_-_2017_(35986086223)_(cropped_2).jpg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857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https://www.flickr.com/photos/gageskidmore/14800476884/sizes/l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600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https://commons.wikimedia.org/wiki/File:Tolkien_1916-2.jpg</a:t>
            </a:r>
            <a:endParaRPr lang="en-GB" dirty="0"/>
          </a:p>
          <a:p>
            <a:r>
              <a:rPr lang="en-GB" dirty="0">
                <a:hlinkClick r:id="rId4"/>
              </a:rPr>
              <a:t>https://www.flickr.com/photos/gageskidmore/9360223361/sizes/l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754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https://commons.wikimedia.org/wiki/File:Bank_Forrest_Gump_(21628053603).jpg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834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</a:t>
            </a:r>
            <a:r>
              <a:rPr lang="en-GB" dirty="0" err="1"/>
              <a:t>melika</a:t>
            </a:r>
            <a:r>
              <a:rPr lang="en-GB" dirty="0"/>
              <a:t> - originally posted to Flickr as destiny's child..., CC BY 2.0, https://commons.wikimedia.org/w/index.php?curid=10902355</a:t>
            </a:r>
          </a:p>
          <a:p>
            <a:r>
              <a:rPr lang="en-GB" dirty="0">
                <a:hlinkClick r:id="rId3"/>
              </a:rPr>
              <a:t>https://www.flickr.com/photos/lunchboxstudios/5037142224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17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https://commons.wikimedia.org/wiki/File:Brie_Larson_2018.jpg</a:t>
            </a:r>
          </a:p>
          <a:p>
            <a:r>
              <a:rPr lang="en-GB" dirty="0">
                <a:hlinkClick r:id="rId3"/>
              </a:rPr>
              <a:t>https://www.flickr.com/photos/antdude3001/27886986784/sizes/o/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783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https://www.flickr.com/photos/wicker-furniture/7438246422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052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166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</a:t>
            </a:r>
            <a:r>
              <a:rPr lang="en-GB" dirty="0" err="1"/>
              <a:t>Toglenn</a:t>
            </a:r>
            <a:r>
              <a:rPr lang="en-GB" dirty="0"/>
              <a:t> - Own work, CC BY-SA 4.0, https://commons.wikimedia.org/w/index.php?curid=86396007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466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https://www.flickr.com/photos/slgc/23499426448/sizes/l</a:t>
            </a:r>
          </a:p>
          <a:p>
            <a:r>
              <a:rPr lang="en-GB" dirty="0"/>
              <a:t>https://commons.wikimedia.org/w/index.php?curid=12955417</a:t>
            </a:r>
          </a:p>
          <a:p>
            <a:r>
              <a:rPr lang="en-GB" dirty="0"/>
              <a:t>By Brothers Le - Bruno Mars, CC BY 2.0, https://commons.wikimedia.org/w/index.php?curid=17679582</a:t>
            </a:r>
          </a:p>
          <a:p>
            <a:r>
              <a:rPr lang="en-GB" dirty="0"/>
              <a:t>By </a:t>
            </a:r>
            <a:r>
              <a:rPr lang="en-GB" dirty="0" err="1"/>
              <a:t>Dmileson</a:t>
            </a:r>
            <a:r>
              <a:rPr lang="en-GB" dirty="0"/>
              <a:t> - Own work, CC BY-SA 4.0, https://commons.wikimedia.org/w/index.php?curid=34983023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670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https://www.flickr.com/photos/brookebida/20369345499/sizes/o/</a:t>
            </a:r>
            <a:endParaRPr lang="en-GB" dirty="0"/>
          </a:p>
          <a:p>
            <a:r>
              <a:rPr lang="en-GB" dirty="0">
                <a:hlinkClick r:id="rId4"/>
              </a:rPr>
              <a:t>https://www.sketchport.com/drawing/6353855952453632/the-lion-king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69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36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https://commons.wikimedia.org/wiki/File:Meghan_Markle_-_2018_(cropped).jpg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739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https://commons.wikimedia.org/wiki/File:UK_singles_chart.jpg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690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https://en.wikipedia.org/wiki/Antonio_Vivaldi#/media/File:Vivaldi.jpg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590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https://www.flickr.com/photos/jametiks/7395505238/sizes/l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109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https://commons.wikimedia.org/wiki/File:Lovin_Spoonful_1965.jpg</a:t>
            </a:r>
          </a:p>
          <a:p>
            <a:r>
              <a:rPr lang="en-GB" dirty="0"/>
              <a:t>https://www.geograph.org.uk/photo/3055472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141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https://en.wikipedia.org/wiki/File:Televisie-optreden_van_The_Beatles_in_Treslong_te_Hillegom_vlnr._Paul_McCartney,_Bestanddeelnr_916-5099.jpg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851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https://commons.wikimedia.org/wiki/File:Shawn_Mendes_Live_in_Concert_(cropped).jpg</a:t>
            </a:r>
          </a:p>
          <a:p>
            <a:r>
              <a:rPr lang="en-GB" dirty="0">
                <a:hlinkClick r:id="rId3"/>
              </a:rPr>
              <a:t>https://commons.wikimedia.org/wiki/File:Camila_Cabello_2018.png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16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https://www.flickr.com/photos/kjnf/2766896566/sizes/o/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729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https://commons.wikimedia.org/wiki/File:Airbeat_One_2015_Oliver_Heldens_by_Denis_Apel-1648.jpg</a:t>
            </a:r>
            <a:endParaRPr lang="en-GB" dirty="0"/>
          </a:p>
          <a:p>
            <a:r>
              <a:rPr lang="en-GB" dirty="0">
                <a:hlinkClick r:id="rId4"/>
              </a:rPr>
              <a:t>https://www.flickr.com/photos/perolofforsberg/27447632333/sizes/l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821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Jasper K - Own work, CC BY-SA 3.0, https://commons.wikimedia.org/w/index.php?curid=27692878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712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https://commons.wikimedia.org/wiki/File:Mark_Ronson_(3596316314).jpg</a:t>
            </a:r>
          </a:p>
          <a:p>
            <a:r>
              <a:rPr lang="en-GB" dirty="0">
                <a:hlinkClick r:id="rId3"/>
              </a:rPr>
              <a:t>https://commons.wikimedia.org/wiki/File:Camila_Cabello_Accepts_Best_Artist_Award_EMA_2018.png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79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28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https://commons.wikimedia.org/wiki/File:Michael_Bubl%C3%A9.jpg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196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https://commons.wikimedia.org/wiki/File:Lil_Nas_X_(cropped).jpg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918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https://www.flickr.com/photos/evarinaldiphotography/ - https://www.flickr.com/photos/evarinaldiphotography/35688394755/, CC BY 2.0, https://commons.wikimedia.org/w/index.php?curid=61024681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3233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Kim Metso - Own work, CC BY-SA 3.0, https://commons.wikimedia.org/w/index.php?curid=28337666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5191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Cosmopolitan UK - YouTube: Best dressed celebrities at the 2020 Grammys | Cosmopolitan UK – View/save archived versions on archive.org and </a:t>
            </a:r>
            <a:r>
              <a:rPr lang="en-GB" dirty="0" err="1"/>
              <a:t>archive.today</a:t>
            </a:r>
            <a:r>
              <a:rPr lang="en-GB" dirty="0"/>
              <a:t> (see specific archived version or its text-only cache, for slow loading), CC BY 3.0, https://commons.wikimedia.org/w/index.php?curid=87842465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489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0916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https://commons.wikimedia.org/wiki/File:Cricau_Festival_2013_-_Sanziene_-_24.jpg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49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https://commons.wikimedia.org/wiki/File:Cricau_Festival_2013_-_Sanziene_-_24.jpg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06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https://www.flickr.com/photos/104346167@N06/30692459341/sizes/l</a:t>
            </a:r>
          </a:p>
          <a:p>
            <a:r>
              <a:rPr lang="en-GB"/>
              <a:t>https://commons.wikimedia.org/wiki/File:Scotland,_map_for_%22Lijst_van_golfbanen_in_Scholtand%22.jpg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9792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https://www.flickr.com/photos/adactio/38733629/sizes/l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933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Mr M </a:t>
            </a:r>
            <a:r>
              <a:rPr lang="en-GB" dirty="0" err="1"/>
              <a:t>Evison</a:t>
            </a:r>
            <a:r>
              <a:rPr lang="en-GB" dirty="0"/>
              <a:t>, Stuart Jamieson, CC BY-SA 2.0, https://commons.wikimedia.org/w/index.php?curid=14981869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89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2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Gage Skidmore, CC BY-SA 3.0, https://commons.wikimedia.org/w/index.php?curid=71079716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7685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http://internetshakespeare.uvic.ca/Library/SLT/ideas/folklore.htmlOriginally uploaded on </a:t>
            </a:r>
            <a:r>
              <a:rPr lang="en-GB" dirty="0" err="1"/>
              <a:t>en.wikipedia</a:t>
            </a:r>
            <a:r>
              <a:rPr lang="en-GB" dirty="0"/>
              <a:t> (Transferred by Andrew Dalby), Public Domain, https://commons.wikimedia.org/w/index.php?curid=16878914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586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https://en.wikipedia.org/wiki/File:Port_Sunlight_buildings_8.jpg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267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Bathing machine  © Copyright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View profile"/>
              </a:rPr>
              <a:t>Basher Eyre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licensed for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reuse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under this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reative Commons Attribution-Share Alike 2.0 Licence"/>
              </a:rPr>
              <a:t>Creative Commons Licence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dirty="0"/>
              <a:t>Osborne house</a:t>
            </a:r>
            <a:r>
              <a:rPr lang="pl-PL" dirty="0"/>
              <a:t>By WyrdLight.com, CC BY-SA 3.0, https://commons.wikimedia.org/w/index.php?curid=12766661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5490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https://commons.wikimedia.org/wiki/File:Cliff_Richard_913-7393.jpg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3731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https://en.wikipedia.org/wiki/Uranus#/media/File:Uranus2.jpg</a:t>
            </a:r>
          </a:p>
          <a:p>
            <a:r>
              <a:rPr lang="en-GB"/>
              <a:t>https://www.flickr.com/photos/11304375@N07/2818891443/sizes/l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7207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William Shakespeare - http://luna.folger.edu/luna/servlet/s/by2g21, CC BY-SA 4.0, https://commons.wikimedia.org/w/index.php?curid=47881412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7570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Zhangzhe0101 - Own work, CC BY-SA 3.0, https://commons.wikimedia.org/w/index.php?curid=7259894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1632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https://www.geograph.org.uk/photo/5862237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1725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8780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https://commons.wikimedia.org/wiki/File:Piazzale_Quadrato_Castel_Gandolfo_III_20141006.jpg</a:t>
            </a:r>
            <a:endParaRPr lang="en-GB" dirty="0"/>
          </a:p>
          <a:p>
            <a:r>
              <a:rPr lang="en-GB" dirty="0"/>
              <a:t>https://commons.wikimedia.org/wiki/File:Canonization_2014-_The_Canonization_of_Saint_John_XXIII_and_Saint_John_Paul_II_(14036966125).jpg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CBA86-4973-4DD6-B627-ED370368FE03}" type="slidenum">
              <a:rPr lang="en-GB" smtClean="0">
                <a:solidFill>
                  <a:prstClr val="black"/>
                </a:solidFill>
              </a:rPr>
              <a:pPr/>
              <a:t>99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07917-9428-4C6C-9824-376CAB0FF1B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388AB-B869-425B-8CE5-227D51760F9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8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9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199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7.jp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slide" Target="slide66.xml"/><Relationship Id="rId18" Type="http://schemas.openxmlformats.org/officeDocument/2006/relationships/image" Target="../media/image11.png"/><Relationship Id="rId3" Type="http://schemas.openxmlformats.org/officeDocument/2006/relationships/slide" Target="slide4.xml"/><Relationship Id="rId7" Type="http://schemas.openxmlformats.org/officeDocument/2006/relationships/slide" Target="slide28.xml"/><Relationship Id="rId12" Type="http://schemas.openxmlformats.org/officeDocument/2006/relationships/image" Target="../media/image8.jpeg"/><Relationship Id="rId17" Type="http://schemas.openxmlformats.org/officeDocument/2006/relationships/slide" Target="slide10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slide" Target="slide52.xml"/><Relationship Id="rId5" Type="http://schemas.openxmlformats.org/officeDocument/2006/relationships/slide" Target="slide16.xml"/><Relationship Id="rId15" Type="http://schemas.openxmlformats.org/officeDocument/2006/relationships/slide" Target="slide84.xml"/><Relationship Id="rId10" Type="http://schemas.openxmlformats.org/officeDocument/2006/relationships/image" Target="../media/image7.jpeg"/><Relationship Id="rId19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slide" Target="slide42.xml"/><Relationship Id="rId1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slide" Target="slide3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8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slide" Target="slid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2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1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2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slide" Target="slide3.xml"/><Relationship Id="rId4" Type="http://schemas.openxmlformats.org/officeDocument/2006/relationships/image" Target="../media/image12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2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1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40.png"/><Relationship Id="rId4" Type="http://schemas.openxmlformats.org/officeDocument/2006/relationships/image" Target="../media/image1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eg"/><Relationship Id="rId4" Type="http://schemas.openxmlformats.org/officeDocument/2006/relationships/image" Target="../media/image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eg"/><Relationship Id="rId4" Type="http://schemas.openxmlformats.org/officeDocument/2006/relationships/image" Target="../media/image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jpeg"/><Relationship Id="rId4" Type="http://schemas.openxmlformats.org/officeDocument/2006/relationships/image" Target="../media/image1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53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gif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6.gif"/><Relationship Id="rId4" Type="http://schemas.openxmlformats.org/officeDocument/2006/relationships/image" Target="../media/image16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7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7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75.jpeg"/><Relationship Id="rId9" Type="http://schemas.openxmlformats.org/officeDocument/2006/relationships/image" Target="../media/image18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aster, Easter Eggs, Funny, Colorful, Happy Easter, Eg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83" y="3607174"/>
            <a:ext cx="3668629" cy="3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0" y="273230"/>
            <a:ext cx="11428219" cy="15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lexis SÃ¡nchez 2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89" y="1457759"/>
            <a:ext cx="3716161" cy="52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44870" y="169286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6.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0680" y="1725417"/>
            <a:ext cx="3600000" cy="972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93734" y="76105"/>
              <a:ext cx="74346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Nicolás</a:t>
              </a:r>
              <a:r>
                <a:rPr lang="en-GB" sz="3200" dirty="0">
                  <a:solidFill>
                    <a:prstClr val="black"/>
                  </a:solidFill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</a:rPr>
                <a:t>Otamendi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196171"/>
            <a:ext cx="3600000" cy="972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93732" y="76105"/>
              <a:ext cx="743462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Marcos </a:t>
              </a:r>
              <a:r>
                <a:rPr lang="en-GB" sz="3200" dirty="0" err="1">
                  <a:solidFill>
                    <a:prstClr val="black"/>
                  </a:solidFill>
                </a:rPr>
                <a:t>Rojo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50583" y="4666925"/>
            <a:ext cx="3600000" cy="972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93734" y="76105"/>
              <a:ext cx="743462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Alexis Sánchez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50" y="1579750"/>
            <a:ext cx="3798589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1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 </a:t>
              </a:r>
              <a:r>
                <a:rPr lang="en-GB" sz="3200" dirty="0">
                  <a:solidFill>
                    <a:prstClr val="black"/>
                  </a:solidFill>
                </a:rPr>
                <a:t>90. Where does Queen Elizabeth II usually spend summer?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98407" y="1707815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Sandringham House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1510" y="3159585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105883" y="76105"/>
              <a:ext cx="774519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Holyroodhouse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8920" y="4587000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Balmoral Castle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https://live.staticflickr.com/2181/2498232281_db86bc08fa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87" y="1653955"/>
            <a:ext cx="6716038" cy="491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File:HM Queen Elizabeth 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9" y="1548158"/>
            <a:ext cx="4104454" cy="51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8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 </a:t>
              </a:r>
              <a:r>
                <a:rPr lang="en-GB" sz="3200" dirty="0">
                  <a:solidFill>
                    <a:prstClr val="black"/>
                  </a:solidFill>
                </a:rPr>
                <a:t>91. Which London art gallery hosts the annual Summer Exhibition?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17189" y="1707815"/>
            <a:ext cx="378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Tate Modern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23973" y="3159585"/>
            <a:ext cx="378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105883" y="76105"/>
              <a:ext cx="774519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The Royal Academy of Arts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98358" y="4635292"/>
            <a:ext cx="378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Saatchi Gallery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https://live.staticflickr.com/4342/36334269871_4990506627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78" y="1500202"/>
            <a:ext cx="4596951" cy="51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8" name="Picture 8" descr="File:Royal Academy Summer Exhibition - Aug 2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86" y="1757021"/>
            <a:ext cx="6671634" cy="444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92. What was the top overseas summer holiday destination for Brits in 2019?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98407" y="1707815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Greece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1510" y="3159585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105883" y="76105"/>
              <a:ext cx="774519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Turkey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8920" y="4587000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Spain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Luggage, Vacations, Travel, Summer, Sea, Sun, Recov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8" y="1548267"/>
            <a:ext cx="7402468" cy="49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Travel, Poster, Spain, Bulls, Fireworks, Spani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01" y="1440663"/>
            <a:ext cx="3326161" cy="51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un, Happy, Sunshine, Golden, Yellow, Rays, Ligh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5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aster, Easter Eggs, Funny, Colorful, Happy Easter, 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36963"/>
            <a:ext cx="9135314" cy="58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34" y="557133"/>
            <a:ext cx="5358848" cy="1621677"/>
          </a:xfrm>
          <a:prstGeom prst="rect">
            <a:avLst/>
          </a:prstGeom>
        </p:spPr>
      </p:pic>
      <p:pic>
        <p:nvPicPr>
          <p:cNvPr id="9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3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90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93. Where is this?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3357" y="1839990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9046" y="76105"/>
              <a:ext cx="740253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Skegness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60193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6" y="76105"/>
              <a:ext cx="733322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Southport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9514" y="4716750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Blackpool</a:t>
              </a:r>
            </a:p>
          </p:txBody>
        </p:sp>
      </p:grpSp>
      <p:pic>
        <p:nvPicPr>
          <p:cNvPr id="22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live.staticflickr.com/1447/25811597323_a7888aca87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9" y="1710860"/>
            <a:ext cx="7344411" cy="48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114152"/>
            <a:chOff x="-1" y="3469"/>
            <a:chExt cx="7828760" cy="1391663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-1" y="3469"/>
              <a:ext cx="7828760" cy="1349004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94. Where in the world would you be if you were on this beach?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8242" y="1835509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9046" y="76105"/>
              <a:ext cx="740253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Sydney, Australia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8242" y="3247520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6" y="76105"/>
              <a:ext cx="733322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Blouberg</a:t>
              </a:r>
              <a:r>
                <a:rPr lang="en-GB" sz="3200" dirty="0">
                  <a:solidFill>
                    <a:prstClr val="black"/>
                  </a:solidFill>
                </a:rPr>
                <a:t>, South Africa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1726" y="4685896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Auckland, New Zealand</a:t>
              </a: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live.staticflickr.com/2437/3609949385_c1f05f79ae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8" y="1627381"/>
            <a:ext cx="7424987" cy="495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3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95. Where in the world would you be if you were on this beach?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6896" y="1846738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691520" y="76105"/>
              <a:ext cx="6977580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Phuket, Thailand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7323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767623" y="76105"/>
              <a:ext cx="697758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Goa, India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699734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Rio-De-Janeiro, Brazil</a:t>
              </a:r>
            </a:p>
          </p:txBody>
        </p:sp>
      </p:grpSp>
      <p:pic>
        <p:nvPicPr>
          <p:cNvPr id="22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live.staticflickr.com/8466/8136102013_8c9704960e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8" y="1608530"/>
            <a:ext cx="7441752" cy="465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2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64" y="1394823"/>
            <a:ext cx="7620000" cy="507682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77190" y="184045"/>
            <a:ext cx="11437067" cy="1004675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96. Which country is this the flag of?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75177" y="1625600"/>
            <a:ext cx="3600000" cy="888601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5870" y="76105"/>
              <a:ext cx="74025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Tunisia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10836" y="3135776"/>
            <a:ext cx="3600000" cy="888601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4104" y="76105"/>
              <a:ext cx="754519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China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10836" y="4645952"/>
            <a:ext cx="3600000" cy="888601"/>
            <a:chOff x="88604" y="0"/>
            <a:chExt cx="8039394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88604" y="0"/>
              <a:ext cx="8039394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Uruguay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1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90" y="184045"/>
            <a:ext cx="11437067" cy="1004675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97. Which country is this the flag of?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75177" y="1625600"/>
            <a:ext cx="3600000" cy="888601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5870" y="76105"/>
              <a:ext cx="74025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Antigua and Barbuda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10836" y="3135776"/>
            <a:ext cx="3600000" cy="888601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4104" y="76105"/>
              <a:ext cx="754519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Japan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10836" y="4645952"/>
            <a:ext cx="3600000" cy="888601"/>
            <a:chOff x="88604" y="0"/>
            <a:chExt cx="8039394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88604" y="0"/>
              <a:ext cx="8039394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Brazil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Flag of Antigua and Barbuda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" y="1496464"/>
            <a:ext cx="7453605" cy="49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3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90" y="184045"/>
            <a:ext cx="11437067" cy="1004675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98. Which country is this the flag of?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75177" y="1625600"/>
            <a:ext cx="3600000" cy="888601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5870" y="76105"/>
              <a:ext cx="74025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Barbados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10836" y="3135776"/>
            <a:ext cx="3600000" cy="888601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4104" y="76105"/>
              <a:ext cx="754519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Argentina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10836" y="4645952"/>
            <a:ext cx="3600000" cy="888601"/>
            <a:chOff x="88604" y="0"/>
            <a:chExt cx="8039394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88604" y="0"/>
              <a:ext cx="8039394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Cyprus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5" y="1497126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le:Bruno Mars portra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90" y="1441114"/>
            <a:ext cx="4127466" cy="52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26896" y="178900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7.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73140" y="1779393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88034" y="76105"/>
              <a:ext cx="739293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Jason </a:t>
              </a:r>
              <a:r>
                <a:rPr lang="en-GB" sz="3200" dirty="0" err="1">
                  <a:solidFill>
                    <a:prstClr val="black"/>
                  </a:solidFill>
                </a:rPr>
                <a:t>Derulo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0583" y="3227677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8032" y="76105"/>
              <a:ext cx="739293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Bruno Mars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59662" y="4675961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88034" y="76105"/>
              <a:ext cx="73929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Drake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70" y="2310897"/>
            <a:ext cx="4639756" cy="39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78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90" y="184045"/>
            <a:ext cx="11437067" cy="1004675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99. Which country is this the flag of?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75177" y="1625600"/>
            <a:ext cx="3600000" cy="888601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5870" y="76105"/>
              <a:ext cx="74025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Mexico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10836" y="3135776"/>
            <a:ext cx="3600000" cy="888601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4104" y="76105"/>
              <a:ext cx="754519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Philippines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10836" y="4645952"/>
            <a:ext cx="3600000" cy="888601"/>
            <a:chOff x="88604" y="0"/>
            <a:chExt cx="8039394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88604" y="0"/>
              <a:ext cx="8039394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Algeria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ile:Flag of the Philippine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2" y="1810802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90" y="184045"/>
            <a:ext cx="11437067" cy="1004675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100. Which country is this the flag of?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75177" y="1625600"/>
            <a:ext cx="3600000" cy="888601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5870" y="76105"/>
              <a:ext cx="74025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Papua New Guinea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10836" y="3135776"/>
            <a:ext cx="3600000" cy="888601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4104" y="76105"/>
              <a:ext cx="754519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Maldives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10836" y="4645952"/>
            <a:ext cx="3600000" cy="888601"/>
            <a:chOff x="88604" y="0"/>
            <a:chExt cx="8039394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88604" y="0"/>
              <a:ext cx="8039394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Kurdistan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ile:Flag of Kurdistan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5" y="1442587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5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3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Quiz Answer Sheet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24815" y="121491"/>
            <a:ext cx="461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prstClr val="black"/>
                </a:solidFill>
              </a:rPr>
              <a:t>Name(s)___________________________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7170" y="720086"/>
          <a:ext cx="11647170" cy="5955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9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9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9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31,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42.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46.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47.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48.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49.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5810" y="121491"/>
            <a:ext cx="3806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prstClr val="black"/>
                </a:solidFill>
              </a:rPr>
              <a:t>Score_______________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970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Quiz Answer Sheet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24815" y="121491"/>
            <a:ext cx="461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prstClr val="black"/>
                </a:solidFill>
              </a:rPr>
              <a:t>Name(s)___________________________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7170" y="720086"/>
          <a:ext cx="11647170" cy="5955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9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9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9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92.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96.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97.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98.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59.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5503">
                <a:tc>
                  <a:txBody>
                    <a:bodyPr/>
                    <a:lstStyle/>
                    <a:p>
                      <a:r>
                        <a:rPr lang="en-GB" sz="1200" dirty="0"/>
                        <a:t>60.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100.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5810" y="121491"/>
            <a:ext cx="3806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prstClr val="black"/>
                </a:solidFill>
              </a:rPr>
              <a:t>Score_______________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6414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Billie Eilish at Pukkelpop (48590443381) (cropped) squ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62" y="1303180"/>
            <a:ext cx="5331781" cy="533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68490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8.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31987" y="1808321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06791" y="76105"/>
              <a:ext cx="768099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Cara </a:t>
              </a:r>
              <a:r>
                <a:rPr lang="en-GB" sz="3200" dirty="0" err="1">
                  <a:solidFill>
                    <a:prstClr val="black"/>
                  </a:solidFill>
                </a:rPr>
                <a:t>Delevingne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8876" y="3238150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44709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Claudia </a:t>
              </a:r>
              <a:r>
                <a:rPr lang="en-GB" sz="3200" dirty="0" err="1">
                  <a:solidFill>
                    <a:prstClr val="black"/>
                  </a:solidFill>
                </a:rPr>
                <a:t>Sulewski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676319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44709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Billie </a:t>
              </a:r>
              <a:r>
                <a:rPr lang="en-GB" sz="3200" dirty="0" err="1">
                  <a:solidFill>
                    <a:prstClr val="black"/>
                  </a:solidFill>
                </a:rPr>
                <a:t>Eilish</a:t>
              </a:r>
              <a:r>
                <a:rPr lang="en-GB" sz="3200" dirty="0">
                  <a:solidFill>
                    <a:prstClr val="black"/>
                  </a:solidFill>
                </a:rPr>
                <a:t> </a:t>
              </a: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03" y="1788532"/>
            <a:ext cx="4997498" cy="425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0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484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406446" y="74891"/>
              <a:ext cx="7046546" cy="132024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9.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31988" y="1645694"/>
            <a:ext cx="3600000" cy="972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79712" y="76105"/>
              <a:ext cx="750125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Beyoncé Knowles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74842" y="3137188"/>
            <a:ext cx="3600000" cy="972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79711" y="76105"/>
              <a:ext cx="750125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Rihanna </a:t>
              </a:r>
              <a:r>
                <a:rPr lang="en-GB" sz="3200" dirty="0" err="1">
                  <a:solidFill>
                    <a:prstClr val="black"/>
                  </a:solidFill>
                </a:rPr>
                <a:t>Fenty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74842" y="4618912"/>
            <a:ext cx="3600000" cy="972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79713" y="76105"/>
              <a:ext cx="750125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Donna Summer</a:t>
              </a: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File:Rihanna Fenty 20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75" y="1427478"/>
            <a:ext cx="4012167" cy="501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72" y="1427478"/>
            <a:ext cx="5372972" cy="457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0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26895" y="169272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10.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3969" y="1828610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06791" y="76105"/>
              <a:ext cx="768147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Prince Harry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00964" y="3238150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68147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Ed Sheeran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3969" y="4647690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68147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Rupert </a:t>
              </a:r>
              <a:r>
                <a:rPr lang="en-GB" sz="3200" dirty="0" err="1">
                  <a:solidFill>
                    <a:prstClr val="black"/>
                  </a:solidFill>
                </a:rPr>
                <a:t>Grint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le:Prince Harry at the 2016 Invictus Games Symposium on Invisible Wounds (26292600724) (cropped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798912"/>
            <a:ext cx="4678476" cy="46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05" y="1665663"/>
            <a:ext cx="3798589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le:Rami Malek in 2015 (portrait crop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156" y="1495143"/>
            <a:ext cx="3893037" cy="51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95783" y="184746"/>
            <a:ext cx="11520000" cy="1079999"/>
            <a:chOff x="-1" y="3469"/>
            <a:chExt cx="7819158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-1" y="3469"/>
              <a:ext cx="7819158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196847" y="74889"/>
              <a:ext cx="7350772" cy="122716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11.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37982" y="1862469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06791" y="76105"/>
              <a:ext cx="747417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Rami </a:t>
              </a:r>
              <a:r>
                <a:rPr lang="en-GB" sz="3200" dirty="0" err="1">
                  <a:solidFill>
                    <a:prstClr val="black"/>
                  </a:solidFill>
                </a:rPr>
                <a:t>Malek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5" y="323443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47417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Pete Davidson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54646" y="4598932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47417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Tom Holland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62" y="1891864"/>
            <a:ext cx="3950550" cy="336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898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1" y="400050"/>
            <a:ext cx="9108536" cy="6015037"/>
            <a:chOff x="2946464" y="1608551"/>
            <a:chExt cx="6452940" cy="4362457"/>
          </a:xfrm>
        </p:grpSpPr>
        <p:grpSp>
          <p:nvGrpSpPr>
            <p:cNvPr id="3" name="Group 2"/>
            <p:cNvGrpSpPr/>
            <p:nvPr/>
          </p:nvGrpSpPr>
          <p:grpSpPr>
            <a:xfrm>
              <a:off x="2946464" y="1608551"/>
              <a:ext cx="6452940" cy="4362457"/>
              <a:chOff x="2946464" y="1608551"/>
              <a:chExt cx="6452940" cy="4362457"/>
            </a:xfrm>
          </p:grpSpPr>
          <p:pic>
            <p:nvPicPr>
              <p:cNvPr id="5" name="Picture 2" descr="Easter, Easter Eggs, Funny, Colorful, Happy Easter, Eg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6464" y="1608551"/>
                <a:ext cx="6452940" cy="43624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hlinkClick r:id="rId4" action="ppaction://hlinksldjump"/>
              </p:cNvPr>
              <p:cNvSpPr/>
              <p:nvPr/>
            </p:nvSpPr>
            <p:spPr>
              <a:xfrm>
                <a:off x="2946464" y="1837660"/>
                <a:ext cx="632601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GB" sz="96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5" t="8986" r="20714" b="44448"/>
            <a:stretch/>
          </p:blipFill>
          <p:spPr>
            <a:xfrm>
              <a:off x="4261247" y="1735384"/>
              <a:ext cx="4271750" cy="887105"/>
            </a:xfrm>
            <a:prstGeom prst="rect">
              <a:avLst/>
            </a:prstGeom>
          </p:spPr>
        </p:pic>
      </p:grpSp>
      <p:pic>
        <p:nvPicPr>
          <p:cNvPr id="7" name="Picture 2" descr="Sun, Happy, Sunshine, Golden, Yellow, Rays, Ligh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2.staticflickr.com/8/7347/27647057892_e4775b65c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 bwMode="auto">
          <a:xfrm>
            <a:off x="1359877" y="1433505"/>
            <a:ext cx="5583359" cy="52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279514" y="175760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12. The Forbes Rich list for 2020 places Jeff Bezos at the top of the list. Who is in second place?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43850" y="1697282"/>
            <a:ext cx="3893925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53523" y="76105"/>
              <a:ext cx="740036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Bill Gates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943850" y="3171259"/>
            <a:ext cx="3898486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53521" y="76105"/>
              <a:ext cx="740036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Warren Buffett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43850" y="4534750"/>
            <a:ext cx="3903046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53523" y="76105"/>
              <a:ext cx="740036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Bernard </a:t>
              </a:r>
              <a:r>
                <a:rPr lang="en-GB" sz="3200" dirty="0" err="1">
                  <a:solidFill>
                    <a:prstClr val="black"/>
                  </a:solidFill>
                </a:rPr>
                <a:t>Arnault</a:t>
              </a:r>
              <a:r>
                <a:rPr lang="en-GB" sz="3200" dirty="0">
                  <a:solidFill>
                    <a:prstClr val="black"/>
                  </a:solidFill>
                </a:rPr>
                <a:t> &amp; family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https://live.staticflickr.com/3903/14404641675_cc83eff49a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3" y="1697282"/>
            <a:ext cx="6943236" cy="46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8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405" t="46724" r="13938"/>
          <a:stretch/>
        </p:blipFill>
        <p:spPr>
          <a:xfrm>
            <a:off x="1766158" y="1504978"/>
            <a:ext cx="4825710" cy="512049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44966" y="158764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13. Which England footballer wrote a letter to the government asking for an extension for free school meals in the holidays?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4918" y="1837194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60953" y="76105"/>
              <a:ext cx="736585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Raheem Sterling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6007" y="3209161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1072" y="76105"/>
              <a:ext cx="736585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Marcus </a:t>
              </a:r>
              <a:r>
                <a:rPr lang="en-GB" sz="3200" dirty="0" err="1">
                  <a:solidFill>
                    <a:prstClr val="black"/>
                  </a:solidFill>
                </a:rPr>
                <a:t>Rashford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4918" y="4614152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60953" y="76105"/>
              <a:ext cx="736585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Jesse Lingard</a:t>
              </a: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le:Marcus Rashford 2018-06-28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82" y="1543130"/>
            <a:ext cx="3813411" cy="50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246896" y="1703659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47413" y="76105"/>
              <a:ext cx="757787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19</a:t>
              </a:r>
              <a:r>
                <a:rPr lang="en-GB" sz="3200" baseline="30000" dirty="0">
                  <a:solidFill>
                    <a:prstClr val="black"/>
                  </a:solidFill>
                </a:rPr>
                <a:t>th</a:t>
              </a:r>
              <a:r>
                <a:rPr lang="en-GB" sz="3200" dirty="0">
                  <a:solidFill>
                    <a:prstClr val="black"/>
                  </a:solidFill>
                </a:rPr>
                <a:t> March 2020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79158" y="3153364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47407" y="76105"/>
              <a:ext cx="757788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21</a:t>
              </a:r>
              <a:r>
                <a:rPr lang="en-GB" sz="3200" baseline="30000" dirty="0">
                  <a:solidFill>
                    <a:prstClr val="black"/>
                  </a:solidFill>
                </a:rPr>
                <a:t>st</a:t>
              </a:r>
              <a:r>
                <a:rPr lang="en-GB" sz="3200" dirty="0">
                  <a:solidFill>
                    <a:prstClr val="black"/>
                  </a:solidFill>
                </a:rPr>
                <a:t> March 2020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79158" y="4603069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47409" y="76105"/>
              <a:ext cx="757788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23</a:t>
              </a:r>
              <a:r>
                <a:rPr lang="en-GB" sz="3200" baseline="30000" dirty="0">
                  <a:solidFill>
                    <a:prstClr val="black"/>
                  </a:solidFill>
                </a:rPr>
                <a:t>rd</a:t>
              </a:r>
              <a:r>
                <a:rPr lang="en-GB" sz="3200" dirty="0">
                  <a:solidFill>
                    <a:prstClr val="black"/>
                  </a:solidFill>
                </a:rPr>
                <a:t> March 2020</a:t>
              </a:r>
            </a:p>
          </p:txBody>
        </p:sp>
      </p:grpSp>
      <p:pic>
        <p:nvPicPr>
          <p:cNvPr id="11266" name="Picture 2" descr="File:Lockdown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131" y="1315118"/>
            <a:ext cx="3639709" cy="5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54841" y="141593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63415" y="227744"/>
              <a:ext cx="7629556" cy="114351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14. What date did the UK go into lockdown because of the </a:t>
              </a:r>
              <a:r>
                <a:rPr lang="en-GB" sz="3200" dirty="0" err="1">
                  <a:solidFill>
                    <a:prstClr val="black"/>
                  </a:solidFill>
                </a:rPr>
                <a:t>coronavrius</a:t>
              </a:r>
              <a:r>
                <a:rPr lang="en-GB" sz="32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181" y="1597908"/>
            <a:ext cx="5973608" cy="4661718"/>
          </a:xfrm>
          <a:prstGeom prst="rect">
            <a:avLst/>
          </a:prstGeom>
        </p:spPr>
      </p:pic>
      <p:pic>
        <p:nvPicPr>
          <p:cNvPr id="22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05939" y="170459"/>
            <a:ext cx="8572501" cy="1171332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dirty="0">
                  <a:solidFill>
                    <a:prstClr val="black"/>
                  </a:solidFill>
                </a:rPr>
                <a:t>Instructions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040" y="1561279"/>
            <a:ext cx="3612110" cy="4901305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626610" y="76105"/>
              <a:ext cx="6809185" cy="14068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The quiz can be used for individuals or teams. There is a sheet for individuals / teams to record answers.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33358" y="1561279"/>
            <a:ext cx="3711252" cy="4901305"/>
            <a:chOff x="0" y="-71592"/>
            <a:chExt cx="8128000" cy="1630617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0" y="-71592"/>
              <a:ext cx="8128000" cy="1630617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54325" y="76106"/>
              <a:ext cx="7219349" cy="14068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200" dirty="0">
                <a:solidFill>
                  <a:prstClr val="black"/>
                </a:solidFill>
              </a:endParaRPr>
            </a:p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The answers to the questions can be found by clicking  on the sun image on the bottom right-hand corner of each slide.</a:t>
              </a:r>
            </a:p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52228" y="1561279"/>
            <a:ext cx="3574473" cy="4901306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23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476612" y="76105"/>
              <a:ext cx="7260891" cy="14068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To return to the category slide, click on the sun image, on the bottom left-hand corner of the slide at the end of the category and on the category slides.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3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15. On which social media platform did Prince Harry and Meghan </a:t>
              </a:r>
              <a:r>
                <a:rPr lang="en-GB" sz="3200" dirty="0" err="1">
                  <a:solidFill>
                    <a:prstClr val="black"/>
                  </a:solidFill>
                </a:rPr>
                <a:t>Markle</a:t>
              </a:r>
              <a:r>
                <a:rPr lang="en-GB" sz="3200" dirty="0">
                  <a:solidFill>
                    <a:prstClr val="black"/>
                  </a:solidFill>
                </a:rPr>
                <a:t> announce they were stepping down as senior royals?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6896" y="1807713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5113" y="76105"/>
              <a:ext cx="731169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WhatsApp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03368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5111" y="76105"/>
              <a:ext cx="731169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Instagram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75965" y="4668836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5113" y="76105"/>
              <a:ext cx="731169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Twitter</a:t>
              </a:r>
            </a:p>
          </p:txBody>
        </p:sp>
      </p:grpSp>
      <p:pic>
        <p:nvPicPr>
          <p:cNvPr id="3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upload.wikimedia.org/wikipedia/commons/a/aa/Prince_Harry_and_Meghan_Mark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79" y="1514126"/>
            <a:ext cx="5090615" cy="50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ive.staticflickr.com/3692/32570819444_ba7cd3a365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8" y="1685955"/>
            <a:ext cx="7116956" cy="47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1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76110" y="226687"/>
            <a:ext cx="11750561" cy="1080000"/>
          </a:xfrm>
          <a:prstGeom prst="roundRect">
            <a:avLst/>
          </a:prstGeo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16. Which town was Dominic Cummings driving to test his eyesight after being infected with coronavirus?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292378" y="1723456"/>
            <a:ext cx="3600000" cy="108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3872" y="76105"/>
              <a:ext cx="742001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Barnard Castle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26671" y="3255230"/>
            <a:ext cx="3600000" cy="108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3871" y="76105"/>
              <a:ext cx="742001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Durham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10201" y="4716995"/>
            <a:ext cx="3600000" cy="108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33873" y="76105"/>
              <a:ext cx="742001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Littletown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ile:Barnard Cast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535855"/>
            <a:ext cx="4725344" cy="499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ight man glasses test ophthalmologist happy eye characters reading chart vision medical optical examination health medicine care hand face cartoon forehead illustration font calendar clip art jo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1" y="1776177"/>
            <a:ext cx="6628192" cy="42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pidemi, Coronavirus, Covid-19, Pandemi, Wuhan, Infek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37" y="1534758"/>
            <a:ext cx="6634251" cy="48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046046" y="1856386"/>
            <a:ext cx="3816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3872" y="76105"/>
              <a:ext cx="742001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Wuhai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30622" y="3255585"/>
            <a:ext cx="3816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3871" y="76105"/>
              <a:ext cx="742001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Wuzhong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46046" y="4724214"/>
            <a:ext cx="3816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33873" y="76105"/>
              <a:ext cx="742001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Wuhan</a:t>
              </a:r>
            </a:p>
          </p:txBody>
        </p:sp>
      </p:grpSp>
      <p:pic>
        <p:nvPicPr>
          <p:cNvPr id="2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76110" y="226687"/>
            <a:ext cx="11750561" cy="1080000"/>
          </a:xfrm>
          <a:prstGeom prst="roundRect">
            <a:avLst/>
          </a:prstGeo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17. In which Chinese city did the coronavirus start?</a:t>
            </a:r>
          </a:p>
        </p:txBody>
      </p:sp>
      <p:pic>
        <p:nvPicPr>
          <p:cNvPr id="14338" name="Picture 2" descr="Coronavirus, Virus, Pandemi, Cina, Penyakit, Kebersih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69" y="1723164"/>
            <a:ext cx="6572771" cy="438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File:Parasite (film) director and cast in 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20" y="1792204"/>
            <a:ext cx="6609925" cy="44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51692" y="123564"/>
            <a:ext cx="11495204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18. Which film won best international feature film at the Oscars?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3969" y="1961300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06791" y="76105"/>
              <a:ext cx="768069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rgbClr val="333333"/>
                  </a:solidFill>
                </a:rPr>
                <a:t>Parasite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366164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68069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Pain and Glory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9390" y="4730479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68069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Honeyland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Oscar, Oscars, Penghargaan, Studio, Tampilkan, Hit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/>
          <a:stretch/>
        </p:blipFill>
        <p:spPr bwMode="auto">
          <a:xfrm>
            <a:off x="1104842" y="1527735"/>
            <a:ext cx="6687403" cy="468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9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eluncuran Roket, Spacex, Peluncuran, Api, Propul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" y="1314483"/>
            <a:ext cx="7417713" cy="49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51692" y="123565"/>
            <a:ext cx="11556000" cy="1044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3359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19. Which private company became the first to launch a rocket into space?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8283719" y="1617561"/>
            <a:ext cx="3600000" cy="1080000"/>
          </a:xfrm>
          <a:prstGeom prst="roundRect">
            <a:avLst/>
          </a:prstGeo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SpaceX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269390" y="3115672"/>
            <a:ext cx="3600000" cy="108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68069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SpaceY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9390" y="4687100"/>
            <a:ext cx="3600000" cy="108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68069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SpaceZ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ile:SpaceX In-flight Abort Illustr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472657"/>
            <a:ext cx="7294046" cy="456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8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live.staticflickr.com/7018/6770966823_774e3637de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11" y="1655006"/>
            <a:ext cx="6869901" cy="43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51692" y="123564"/>
            <a:ext cx="11520000" cy="1080001"/>
            <a:chOff x="0" y="3469"/>
            <a:chExt cx="7772400" cy="1093216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09321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94745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20. Which tennis player was top of the 2020 Forbes magazine list of highest-paid athletes?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9390" y="1827214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06791" y="76105"/>
              <a:ext cx="768069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Rafael Nadal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21553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68069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Roger Federer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9390" y="4687100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68069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Novak Djokovic</a:t>
              </a: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4498"/>
          <a:stretch/>
        </p:blipFill>
        <p:spPr>
          <a:xfrm>
            <a:off x="1279462" y="1567370"/>
            <a:ext cx="6471000" cy="45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23564"/>
            <a:ext cx="11520000" cy="1080001"/>
            <a:chOff x="0" y="3469"/>
            <a:chExt cx="7772400" cy="1093216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09321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94745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21. Which children’s author caused </a:t>
              </a:r>
              <a:r>
                <a:rPr lang="en-GB" sz="3200">
                  <a:solidFill>
                    <a:prstClr val="black"/>
                  </a:solidFill>
                </a:rPr>
                <a:t>outrage and controversy </a:t>
              </a:r>
              <a:r>
                <a:rPr lang="en-GB" sz="3200" dirty="0">
                  <a:solidFill>
                    <a:prstClr val="black"/>
                  </a:solidFill>
                </a:rPr>
                <a:t>with her tweets on twitter?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9390" y="1827214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06791" y="76105"/>
              <a:ext cx="768069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J.K. Rowling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21553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68069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>
                  <a:solidFill>
                    <a:prstClr val="black"/>
                  </a:solidFill>
                </a:rPr>
                <a:t>Jacqueline Wilson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9390" y="4687100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68069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Julia Donaldson</a:t>
              </a: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Smartphone, Twitter, Ponsel, Sosial Media Ik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1" y="1650989"/>
            <a:ext cx="7389912" cy="414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ile:J. K. Rowling 04-2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24" y="1338084"/>
            <a:ext cx="4106373" cy="51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1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Man Wearing Nike Shoes Sitting on Wooden Bench, air jordan, fashion, HD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97" y="1350032"/>
            <a:ext cx="5260540" cy="52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51692" y="123564"/>
            <a:ext cx="11520000" cy="1080001"/>
            <a:chOff x="0" y="3469"/>
            <a:chExt cx="7772400" cy="1093216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09321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94745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22. Which sportsman broke a world record when a pair of his trainers sold for $560,000?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9390" y="1827214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06791" y="76105"/>
              <a:ext cx="768069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Michael Jordan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21553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68069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Usain Bolt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9390" y="4687100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68069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David Beckham</a:t>
              </a:r>
            </a:p>
          </p:txBody>
        </p:sp>
      </p:grpSp>
      <p:pic>
        <p:nvPicPr>
          <p:cNvPr id="24" name="Picture 2" descr="Sun, Happy, Sunshine, Golden, Yellow, Rays, Ligh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6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live.staticflickr.com/8119/8645746456_450be528fa_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02" y="1525611"/>
            <a:ext cx="7039814" cy="439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14513" y="508413"/>
            <a:ext cx="8543811" cy="5863812"/>
            <a:chOff x="2819534" y="1179926"/>
            <a:chExt cx="6452940" cy="4362457"/>
          </a:xfrm>
        </p:grpSpPr>
        <p:pic>
          <p:nvPicPr>
            <p:cNvPr id="5" name="Picture 2" descr="Easter, Easter Eggs, Funny, Colorful, Happy Easter, Eg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534" y="1179926"/>
              <a:ext cx="6452940" cy="4362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53" b="12060"/>
            <a:stretch/>
          </p:blipFill>
          <p:spPr>
            <a:xfrm>
              <a:off x="3286192" y="1360170"/>
              <a:ext cx="5519624" cy="880110"/>
            </a:xfrm>
            <a:prstGeom prst="rect">
              <a:avLst/>
            </a:prstGeom>
          </p:spPr>
        </p:pic>
      </p:grpSp>
      <p:pic>
        <p:nvPicPr>
          <p:cNvPr id="6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3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62361" y="18790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23. What is Boris Johnson’s real name?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72363" y="1640284"/>
            <a:ext cx="4379926" cy="108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94656" y="76105"/>
              <a:ext cx="732181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Alexander Boris Johnson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08399" y="3172832"/>
            <a:ext cx="4377563" cy="108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94658" y="76105"/>
              <a:ext cx="732181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Boris Alexander de </a:t>
              </a:r>
              <a:r>
                <a:rPr lang="en-GB" sz="3200" dirty="0" err="1">
                  <a:solidFill>
                    <a:prstClr val="black"/>
                  </a:solidFill>
                </a:rPr>
                <a:t>Pfeffel</a:t>
              </a:r>
              <a:r>
                <a:rPr lang="en-GB" sz="3200" dirty="0">
                  <a:solidFill>
                    <a:prstClr val="black"/>
                  </a:solidFill>
                </a:rPr>
                <a:t> Johnson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516845" y="4692520"/>
            <a:ext cx="4365516" cy="108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94656" y="76105"/>
              <a:ext cx="732181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Alexander Boris de </a:t>
              </a:r>
              <a:r>
                <a:rPr lang="en-GB" sz="3200" dirty="0" err="1">
                  <a:solidFill>
                    <a:prstClr val="black"/>
                  </a:solidFill>
                </a:rPr>
                <a:t>Pfeffel</a:t>
              </a:r>
              <a:r>
                <a:rPr lang="en-GB" sz="3200" dirty="0">
                  <a:solidFill>
                    <a:prstClr val="black"/>
                  </a:solidFill>
                </a:rPr>
                <a:t> Johnson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live.staticflickr.com/6120/6849935334_26da2325b9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620" y="1363079"/>
            <a:ext cx="4356983" cy="54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71450" y="1640284"/>
            <a:ext cx="3319873" cy="1974454"/>
          </a:xfrm>
          <a:prstGeom prst="wedgeRoundRectCallout">
            <a:avLst>
              <a:gd name="adj1" fmla="val 55760"/>
              <a:gd name="adj2" fmla="val 78383"/>
              <a:gd name="adj3" fmla="val 16667"/>
            </a:avLst>
          </a:prstGeom>
          <a:solidFill>
            <a:srgbClr val="CC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My real name is a bit of a mouthful! It’s Alexander Boris de </a:t>
            </a:r>
            <a:r>
              <a:rPr lang="en-GB" sz="2800" dirty="0" err="1">
                <a:solidFill>
                  <a:schemeClr val="tx1"/>
                </a:solidFill>
              </a:rPr>
              <a:t>Pfeffel</a:t>
            </a:r>
            <a:r>
              <a:rPr lang="en-GB" sz="2800" dirty="0">
                <a:solidFill>
                  <a:schemeClr val="tx1"/>
                </a:solidFill>
              </a:rPr>
              <a:t> Johnson</a:t>
            </a:r>
          </a:p>
        </p:txBody>
      </p:sp>
    </p:spTree>
    <p:extLst>
      <p:ext uri="{BB962C8B-B14F-4D97-AF65-F5344CB8AC3E}">
        <p14:creationId xmlns:p14="http://schemas.microsoft.com/office/powerpoint/2010/main" val="288355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aster, Easter Eggs, Funny, Colorful, Happy Easter, Eg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5" y="551692"/>
            <a:ext cx="2353768" cy="15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17883" y="551691"/>
            <a:ext cx="2353768" cy="1591245"/>
            <a:chOff x="966118" y="2549588"/>
            <a:chExt cx="2353768" cy="1591245"/>
          </a:xfrm>
        </p:grpSpPr>
        <p:pic>
          <p:nvPicPr>
            <p:cNvPr id="24" name="Picture 2" descr="Easter, Easter Eggs, Funny, Colorful, Happy Easter, Eg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118" y="2549588"/>
              <a:ext cx="2353768" cy="159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5" t="13718" r="20714" b="44448"/>
            <a:stretch/>
          </p:blipFill>
          <p:spPr>
            <a:xfrm>
              <a:off x="1237334" y="2637683"/>
              <a:ext cx="1807762" cy="33726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522792" y="431675"/>
            <a:ext cx="2353768" cy="1591245"/>
            <a:chOff x="966118" y="4778462"/>
            <a:chExt cx="2353768" cy="1591245"/>
          </a:xfrm>
        </p:grpSpPr>
        <p:pic>
          <p:nvPicPr>
            <p:cNvPr id="23" name="Picture 2" descr="Easter, Easter Eggs, Funny, Colorful, Happy Easter, Eg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118" y="4778462"/>
              <a:ext cx="2353768" cy="159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53" b="12060"/>
            <a:stretch/>
          </p:blipFill>
          <p:spPr>
            <a:xfrm>
              <a:off x="1101726" y="4880870"/>
              <a:ext cx="2078978" cy="33149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64115" y="2536794"/>
            <a:ext cx="2353768" cy="1591245"/>
            <a:chOff x="5034702" y="538629"/>
            <a:chExt cx="2353768" cy="1591245"/>
          </a:xfrm>
        </p:grpSpPr>
        <p:pic>
          <p:nvPicPr>
            <p:cNvPr id="33" name="Picture 2" descr="Easter, Easter Eggs, Funny, Colorful, Happy Easter, Eg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702" y="538629"/>
              <a:ext cx="2353768" cy="159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5" t="10113" r="23215" b="17774"/>
            <a:stretch/>
          </p:blipFill>
          <p:spPr>
            <a:xfrm>
              <a:off x="5549453" y="610104"/>
              <a:ext cx="1449096" cy="37091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304632" y="2549586"/>
            <a:ext cx="2353768" cy="1591245"/>
            <a:chOff x="4945615" y="2549586"/>
            <a:chExt cx="2353768" cy="1591245"/>
          </a:xfrm>
        </p:grpSpPr>
        <p:pic>
          <p:nvPicPr>
            <p:cNvPr id="32" name="Picture 2" descr="Easter, Easter Eggs, Funny, Colorful, Happy Easter, Eg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615" y="2549586"/>
              <a:ext cx="2353768" cy="159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1" t="11600" r="8022" b="26000"/>
            <a:stretch/>
          </p:blipFill>
          <p:spPr>
            <a:xfrm>
              <a:off x="5065351" y="2637682"/>
              <a:ext cx="2114296" cy="32851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27351" y="4693661"/>
            <a:ext cx="2353768" cy="1591245"/>
            <a:chOff x="5130655" y="4755887"/>
            <a:chExt cx="2353768" cy="1591245"/>
          </a:xfrm>
        </p:grpSpPr>
        <p:pic>
          <p:nvPicPr>
            <p:cNvPr id="34" name="Picture 2" descr="Easter, Easter Eggs, Funny, Colorful, Happy Easter, Eg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655" y="4755887"/>
              <a:ext cx="2353768" cy="159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hlinkClick r:id="rId13" action="ppaction://hlinksldjump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26" t="13201" r="17912" b="25999"/>
            <a:stretch/>
          </p:blipFill>
          <p:spPr>
            <a:xfrm>
              <a:off x="5419740" y="4880870"/>
              <a:ext cx="1708522" cy="33726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790598" y="4693662"/>
            <a:ext cx="2353768" cy="1591245"/>
            <a:chOff x="8952837" y="557176"/>
            <a:chExt cx="2353768" cy="1591245"/>
          </a:xfrm>
        </p:grpSpPr>
        <p:pic>
          <p:nvPicPr>
            <p:cNvPr id="37" name="Picture 2" descr="Easter, Easter Eggs, Funny, Colorful, Happy Easter, Eg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2837" y="557176"/>
              <a:ext cx="2353768" cy="159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hlinkClick r:id="rId15" action="ppaction://hlinksldjump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0" t="6507" r="20160" b="27690"/>
            <a:stretch/>
          </p:blipFill>
          <p:spPr>
            <a:xfrm>
              <a:off x="9450626" y="598026"/>
              <a:ext cx="1483020" cy="330062"/>
            </a:xfrm>
            <a:prstGeom prst="rect">
              <a:avLst/>
            </a:prstGeom>
          </p:spPr>
        </p:pic>
      </p:grpSp>
      <p:pic>
        <p:nvPicPr>
          <p:cNvPr id="43" name="Picture 2" descr="Easter, Easter Eggs, Funny, Colorful, Happy Easter, Eg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792" y="4693661"/>
            <a:ext cx="2353768" cy="15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699" y="4693661"/>
            <a:ext cx="1792379" cy="548688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1" y="588651"/>
            <a:ext cx="1847248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79514" y="18790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24. What is the name of the dot on </a:t>
              </a:r>
              <a:r>
                <a:rPr lang="en-GB" sz="3200" dirty="0" err="1">
                  <a:solidFill>
                    <a:prstClr val="black"/>
                  </a:solidFill>
                </a:rPr>
                <a:t>i</a:t>
              </a:r>
              <a:r>
                <a:rPr lang="en-GB" sz="3200" dirty="0">
                  <a:solidFill>
                    <a:prstClr val="black"/>
                  </a:solidFill>
                </a:rPr>
                <a:t> or j?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3662" y="1773536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tittle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46753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glyph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53662" y="4627169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 </a:t>
              </a:r>
              <a:r>
                <a:rPr lang="en-GB" sz="3600" dirty="0" err="1">
                  <a:solidFill>
                    <a:prstClr val="black"/>
                  </a:solidFill>
                </a:rPr>
                <a:t>diacrit</a:t>
              </a:r>
              <a:endParaRPr lang="en-GB" sz="3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abric, 3D, Denim, Alphabet, Letter J, Font, Text, Typ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6" t="45695"/>
          <a:stretch/>
        </p:blipFill>
        <p:spPr bwMode="auto">
          <a:xfrm>
            <a:off x="4257674" y="1817470"/>
            <a:ext cx="4008910" cy="474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abric, 3D, Denim, Alphabet, Letter I, Font, Text, Typ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5" t="37238" b="8803"/>
          <a:stretch/>
        </p:blipFill>
        <p:spPr bwMode="auto">
          <a:xfrm>
            <a:off x="670596" y="1042819"/>
            <a:ext cx="4376858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26895" y="18790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25. </a:t>
              </a:r>
              <a:r>
                <a:rPr lang="en-GB" sz="3200" dirty="0" err="1">
                  <a:solidFill>
                    <a:prstClr val="black"/>
                  </a:solidFill>
                </a:rPr>
                <a:t>Plumbum</a:t>
              </a:r>
              <a:r>
                <a:rPr lang="en-GB" sz="3200" dirty="0">
                  <a:solidFill>
                    <a:prstClr val="black"/>
                  </a:solidFill>
                </a:rPr>
                <a:t> is the Latin word for which metal?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6895" y="1844424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aluminum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0052" y="3174454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lead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0052" y="4703691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iron</a:t>
              </a:r>
            </a:p>
          </p:txBody>
        </p:sp>
      </p:grpSp>
      <p:pic>
        <p:nvPicPr>
          <p:cNvPr id="23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ile:Periodic table-metals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95" y="1554276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ile:Lead electrolytic and 1cm3 cub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6" y="1644312"/>
            <a:ext cx="7268209" cy="46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ive.staticflickr.com/2923/13919810553_587e297133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586472"/>
            <a:ext cx="6992485" cy="464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26895" y="18790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26. What is the festival of colours also known as?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6895" y="1844424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Holi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0052" y="3174454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Diwali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0052" y="4703691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Kwanzaa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03" y="1400364"/>
            <a:ext cx="24142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26896" y="168923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27. What was the first product to be advertised on ITV?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3662" y="1796420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crisps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3662" y="3168387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gravy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97903" y="4671848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toothpaste</a:t>
              </a: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Tv, No Background, Television And Radio, Sc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303" y="846210"/>
            <a:ext cx="11160668" cy="744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Toothpaste, Toothbrush, Brushing Teeth, Brist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8236">
            <a:off x="1341166" y="1865946"/>
            <a:ext cx="4143557" cy="414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26896" y="18745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28. In the human body where is the mental region?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89387" y="1813370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chin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0052" y="318665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brain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696080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elbow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031" y="1546287"/>
            <a:ext cx="2732694" cy="5057942"/>
          </a:xfrm>
          <a:prstGeom prst="rect">
            <a:avLst/>
          </a:prstGeom>
        </p:spPr>
      </p:pic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ental region (chin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4" y="1857304"/>
            <a:ext cx="4653702" cy="43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8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26896" y="183900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29. What is </a:t>
              </a:r>
              <a:r>
                <a:rPr lang="en-GB" sz="3200" dirty="0" err="1">
                  <a:solidFill>
                    <a:prstClr val="black"/>
                  </a:solidFill>
                </a:rPr>
                <a:t>chiroptophobia</a:t>
              </a:r>
              <a:r>
                <a:rPr lang="en-GB" sz="3200" dirty="0">
                  <a:solidFill>
                    <a:prstClr val="black"/>
                  </a:solidFill>
                </a:rPr>
                <a:t> the fear of?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3662" y="1731099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birds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7578" y="3186017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bats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53662" y="4694181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feet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75" y="1329145"/>
            <a:ext cx="6416473" cy="4930481"/>
          </a:xfrm>
          <a:prstGeom prst="rect">
            <a:avLst/>
          </a:prstGeom>
        </p:spPr>
      </p:pic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antasy, Girl, Forest, Bat, Mood, Mysterious, Na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8" y="1969027"/>
            <a:ext cx="7947136" cy="36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94257" y="18790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30. What river in Africa has Black, White and Red tributaries (another river or stream flowing </a:t>
              </a:r>
              <a:r>
                <a:rPr lang="en-GB" sz="3200">
                  <a:solidFill>
                    <a:prstClr val="black"/>
                  </a:solidFill>
                </a:rPr>
                <a:t>into it)?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3662" y="1765812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Volta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3662" y="3166233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5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Nile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17217" y="4664662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Congo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Volta River basin map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338449"/>
            <a:ext cx="4321241" cy="545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mapswire.com/maps/africa/africa-physical-map-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69" y="1457509"/>
            <a:ext cx="4803852" cy="512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5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eek, Greece, Frame, Mythology, Mythological, G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65" y="1252859"/>
            <a:ext cx="563879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279514" y="120138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31. In Roman mythology, who was the messenger of the gods?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3836" y="1814044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Hermes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0052" y="3226669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Mercury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6513" y="4639294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Perseus</a:t>
              </a:r>
            </a:p>
          </p:txBody>
        </p:sp>
      </p:grpSp>
      <p:pic>
        <p:nvPicPr>
          <p:cNvPr id="23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Question Mark, Question, Frequently Asked Ques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83" y="2425638"/>
            <a:ext cx="3314194" cy="33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File:Mercury god car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11" y="1506415"/>
            <a:ext cx="2754906" cy="51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9933" y="184571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32. What is the world's fastest animal?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17949" y="1775066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peregrine falcon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3662" y="3185561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cheetah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687327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swordfish</a:t>
              </a:r>
            </a:p>
          </p:txBody>
        </p:sp>
      </p:grpSp>
      <p:pic>
        <p:nvPicPr>
          <p:cNvPr id="23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live.staticflickr.com/1467/23782201169_5ceec9f9de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4" y="1568190"/>
            <a:ext cx="3720545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heetah, Africa, Namibia, Cat, Run, Hu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66" y="1568190"/>
            <a:ext cx="3902848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File:Swordfish-00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10" y="4355809"/>
            <a:ext cx="4630738" cy="20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2" y="1615620"/>
            <a:ext cx="1402202" cy="49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06" y="3185561"/>
            <a:ext cx="1402202" cy="768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94" y="4453588"/>
            <a:ext cx="1402202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84055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33. What is dendrology the study of?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04055" y="1745905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trees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10516" y="3137390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5" y="76105"/>
              <a:ext cx="733322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fingerprints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42876" y="4585558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soils</a:t>
              </a:r>
            </a:p>
          </p:txBody>
        </p:sp>
      </p:grpSp>
      <p:pic>
        <p:nvPicPr>
          <p:cNvPr id="26" name="Picture 4" descr="Board, Blackboard, Empty, Slate, School, Chalk, Le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5" y="1538834"/>
            <a:ext cx="7257258" cy="483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0" y="1441412"/>
            <a:ext cx="7059780" cy="2145978"/>
          </a:xfrm>
          <a:prstGeom prst="rect">
            <a:avLst/>
          </a:prstGeom>
        </p:spPr>
      </p:pic>
      <p:pic>
        <p:nvPicPr>
          <p:cNvPr id="54274" name="Picture 2" descr="Forest, Trees, Nature, Plants, Abstra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02" y="2994040"/>
            <a:ext cx="6614623" cy="330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7" y="4761427"/>
            <a:ext cx="7742591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aster, Easter Eggs, Funny, Colorful, Happy Easter, 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4" y="385763"/>
            <a:ext cx="8601075" cy="61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4" y="196073"/>
            <a:ext cx="8602202" cy="2145978"/>
          </a:xfrm>
          <a:prstGeom prst="rect">
            <a:avLst/>
          </a:prstGeom>
        </p:spPr>
      </p:pic>
      <p:pic>
        <p:nvPicPr>
          <p:cNvPr id="7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2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4461" y="196119"/>
            <a:ext cx="1170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34. In Norse mythology what was the name of Odin's Hall – the equivalent to their ‘heaven’?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6896" y="1750841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84225" y="76105"/>
              <a:ext cx="726456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Nirvana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26947" y="3151262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8" y="76105"/>
              <a:ext cx="733322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Shangri-la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26947" y="4551683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Valhalla</a:t>
              </a:r>
            </a:p>
          </p:txBody>
        </p:sp>
      </p:grpSp>
      <p:pic>
        <p:nvPicPr>
          <p:cNvPr id="23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 descr="https://upload.wikimedia.org/wikipedia/commons/thumb/e/e2/Walhall_by_Emil_Doepler.jpg/800px-Walhall_by_Emil_Doep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1" y="1464153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3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26896" y="194812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 </a:t>
              </a:r>
              <a:r>
                <a:rPr lang="en-GB" sz="3200" dirty="0">
                  <a:solidFill>
                    <a:prstClr val="black"/>
                  </a:solidFill>
                </a:rPr>
                <a:t>35. Which is the longest river in the United Kingdom?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5294" y="1849831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84225" y="76105"/>
              <a:ext cx="726456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Thames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5294" y="3214327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8" y="76105"/>
              <a:ext cx="733322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Severn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8832" y="4669269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Trent</a:t>
              </a: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Sunset, River, Mountains, Sky, Nature, Landsca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01" y="1559780"/>
            <a:ext cx="6825796" cy="46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6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File:RiverSevernMa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36" y="1507694"/>
            <a:ext cx="5766072" cy="512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99" y="5850476"/>
            <a:ext cx="288975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0212" y="508412"/>
            <a:ext cx="8800987" cy="5835237"/>
            <a:chOff x="2819534" y="1179926"/>
            <a:chExt cx="6452940" cy="4362457"/>
          </a:xfrm>
        </p:grpSpPr>
        <p:pic>
          <p:nvPicPr>
            <p:cNvPr id="5" name="Picture 2" descr="Easter, Easter Eggs, Funny, Colorful, Happy Easter, Eg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534" y="1179926"/>
              <a:ext cx="6452940" cy="4362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5" t="10113" r="23215" b="17774"/>
            <a:stretch/>
          </p:blipFill>
          <p:spPr>
            <a:xfrm>
              <a:off x="4033366" y="1339402"/>
              <a:ext cx="4025275" cy="1030312"/>
            </a:xfrm>
            <a:prstGeom prst="rect">
              <a:avLst/>
            </a:prstGeom>
          </p:spPr>
        </p:pic>
      </p:grpSp>
      <p:pic>
        <p:nvPicPr>
          <p:cNvPr id="6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Snooker, Sport, Balls, 3D, Ble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0" y="1902769"/>
            <a:ext cx="7682139" cy="43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253208" y="224650"/>
            <a:ext cx="11772000" cy="1080000"/>
            <a:chOff x="0" y="3469"/>
            <a:chExt cx="7772400" cy="160207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60207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43747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36. Which snooker player has made more than 1,000 century breaks?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0815" y="1813080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60953" y="76105"/>
              <a:ext cx="731169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Ronnie O’Sullivan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84547" y="3253803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60951" y="76105"/>
              <a:ext cx="731169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Judd Trump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81392" y="4662233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60953" y="76105"/>
              <a:ext cx="731169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Mark Williams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https://upload.wikimedia.org/wikipedia/commons/thumb/9/96/Ronnie_O%E2%80%99Sullivan_at_German_Masters_Snooker_Final_%28DerHexer%29_2012-02-05_45.jpg/800px-Ronnie_O%E2%80%99Sullivan_at_German_Masters_Snooker_Final_%28DerHexer%29_2012-02-05_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30" y="1740343"/>
            <a:ext cx="6939397" cy="451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1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c1.staticflickr.com/9/8433/7773679912_bac787a3a8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0"/>
          <a:stretch/>
        </p:blipFill>
        <p:spPr bwMode="auto">
          <a:xfrm>
            <a:off x="1304297" y="1542339"/>
            <a:ext cx="5723020" cy="481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60207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60207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43747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37. Who holds the official world record for the marathon?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77722" y="1740667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79712" y="76105"/>
              <a:ext cx="744709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200" dirty="0">
                  <a:solidFill>
                    <a:prstClr val="black"/>
                  </a:solidFill>
                </a:rPr>
                <a:t>Eliud Kipchoge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77722" y="3152215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79711" y="76105"/>
              <a:ext cx="770777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Haile </a:t>
              </a:r>
              <a:r>
                <a:rPr lang="en-GB" sz="3200" dirty="0" err="1">
                  <a:solidFill>
                    <a:prstClr val="black"/>
                  </a:solidFill>
                </a:rPr>
                <a:t>Gebrselassie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55973" y="4575609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79713" y="76105"/>
              <a:ext cx="744709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Kenenisa</a:t>
              </a:r>
              <a:r>
                <a:rPr lang="en-GB" sz="3200" dirty="0">
                  <a:solidFill>
                    <a:prstClr val="black"/>
                  </a:solidFill>
                </a:rPr>
                <a:t> Bekele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https://live.staticflickr.com/879/27799862318_71e178ecca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 b="10091"/>
          <a:stretch/>
        </p:blipFill>
        <p:spPr bwMode="auto">
          <a:xfrm>
            <a:off x="2090057" y="1412018"/>
            <a:ext cx="4016021" cy="526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6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60207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60207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43747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38. In golf, which type of club would you use if you wanted to hit the ball a long way?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1450" y="1829113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3872" y="76105"/>
              <a:ext cx="731169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200" dirty="0">
                  <a:solidFill>
                    <a:prstClr val="black"/>
                  </a:solidFill>
                </a:rPr>
                <a:t>wedge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81204" y="3174765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3871" y="76105"/>
              <a:ext cx="731169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putter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81204" y="4659075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33873" y="76105"/>
              <a:ext cx="731169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wood</a:t>
              </a:r>
            </a:p>
          </p:txBody>
        </p:sp>
      </p:grpSp>
      <p:pic>
        <p:nvPicPr>
          <p:cNvPr id="1026" name="Picture 2" descr="Golfer, Golf, Course, Golfing, Player, M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17" y="1613799"/>
            <a:ext cx="6747501" cy="449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lf, Club, Golf Club, 3 Wood, Tee, Ball, Golf Bal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4"/>
          <a:stretch/>
        </p:blipFill>
        <p:spPr bwMode="auto">
          <a:xfrm>
            <a:off x="1737650" y="1538101"/>
            <a:ext cx="5067446" cy="49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60207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60207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43747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39. In which famous race is the last to finish given a red lantern?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90379" y="1829726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09394" y="76105"/>
              <a:ext cx="738797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200" dirty="0">
                  <a:solidFill>
                    <a:prstClr val="black"/>
                  </a:solidFill>
                </a:rPr>
                <a:t>Tour de France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72938" y="323815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09392" y="76105"/>
              <a:ext cx="738797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Monaco Grand Prix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72938" y="4698007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09394" y="76105"/>
              <a:ext cx="738797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The Grand National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Oil Lamp, Lantern, Red, Retro, Flame, Light, Bu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05" y="1352929"/>
            <a:ext cx="3593383" cy="52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Tour De France, Yellow Jersey, Polka Dot Jers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1" y="1522683"/>
            <a:ext cx="7317173" cy="487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7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7188" y="150111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40. How many yards are there between each set of stumps in cricket?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19183" y="1811685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42194" y="76105"/>
              <a:ext cx="725752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20 yards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1841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42192" y="76105"/>
              <a:ext cx="725753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22 yards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9514" y="4630283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42194" y="76105"/>
              <a:ext cx="725753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25 yards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Cricket, Stump, Woo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941" y="1571373"/>
            <a:ext cx="4858883" cy="485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ricket, Stump, Woo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46" y="1518651"/>
            <a:ext cx="4858883" cy="485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67856" y="3668416"/>
            <a:ext cx="2188564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74" y="2711685"/>
            <a:ext cx="256054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3487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41. What is the maximum amount of time a golf player may take to look for a lost ball?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6896" y="1812415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5113" y="76105"/>
              <a:ext cx="7284610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 minutes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20845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5111" y="76105"/>
              <a:ext cx="728461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 minutes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93487" y="4629275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5115" y="76105"/>
              <a:ext cx="757276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7 minutes</a:t>
              </a:r>
            </a:p>
          </p:txBody>
        </p:sp>
      </p:grpSp>
      <p:pic>
        <p:nvPicPr>
          <p:cNvPr id="1026" name="Picture 2" descr="Lost Ball, Golf, Moss, Tale, Bridgestone Golf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8"/>
          <a:stretch/>
        </p:blipFill>
        <p:spPr bwMode="auto">
          <a:xfrm>
            <a:off x="1185660" y="1593911"/>
            <a:ext cx="6349285" cy="487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007583" y="1646633"/>
            <a:ext cx="4705440" cy="4860555"/>
            <a:chOff x="155575" y="-3290888"/>
            <a:chExt cx="6753225" cy="6858001"/>
          </a:xfrm>
        </p:grpSpPr>
        <p:pic>
          <p:nvPicPr>
            <p:cNvPr id="1028" name="Picture 4" descr="Clock, Analog, Face, Blue, Time, Timer, Ticking, Hand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3290888"/>
              <a:ext cx="6753225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Numbers, Five, Ball, Butt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7838" y="-789169"/>
              <a:ext cx="1452313" cy="145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load.wikimedia.org/wikipedia/commons/thumb/b/be/Ma_Lin_OQ_2012.jpg/1024px-Ma_Lin_OQ_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5" y="1578980"/>
            <a:ext cx="6430851" cy="502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mposition, Fountain Pen, Hands, Handwriting, Na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71" y="1578980"/>
            <a:ext cx="6479102" cy="485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425003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4752975" algn="l"/>
                </a:tabLst>
              </a:pPr>
              <a:r>
                <a:rPr lang="en-GB" sz="3200" dirty="0">
                  <a:solidFill>
                    <a:prstClr val="black"/>
                  </a:solidFill>
                </a:rPr>
                <a:t>42. </a:t>
              </a:r>
              <a:r>
                <a:rPr lang="en-GB" sz="3200" dirty="0" err="1">
                  <a:solidFill>
                    <a:prstClr val="black"/>
                  </a:solidFill>
                </a:rPr>
                <a:t>Penhold</a:t>
              </a:r>
              <a:r>
                <a:rPr lang="en-GB" sz="3200" dirty="0">
                  <a:solidFill>
                    <a:prstClr val="black"/>
                  </a:solidFill>
                </a:rPr>
                <a:t> is a type of grip in which sport?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9840" y="1804247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88034" y="76105"/>
              <a:ext cx="736585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lacrosse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21130" y="3224243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8032" y="76105"/>
              <a:ext cx="736585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judo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9143" y="4674030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88036" y="76105"/>
              <a:ext cx="736585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table tennis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1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Ariana Grande (33269922295) (cropped) (cropped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0"/>
          <a:stretch/>
        </p:blipFill>
        <p:spPr bwMode="auto">
          <a:xfrm>
            <a:off x="1243012" y="1554137"/>
            <a:ext cx="4925185" cy="520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26895" y="184642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1.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0811" y="1809813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4577" y="76105"/>
              <a:ext cx="719948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Jennifer Lopez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7758" y="3254984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4577" y="76105"/>
              <a:ext cx="719948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Ariana Grande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5" y="4663414"/>
            <a:ext cx="3600000" cy="900000"/>
            <a:chOff x="76106" y="0"/>
            <a:chExt cx="8122802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76106" y="0"/>
              <a:ext cx="8122802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4580" y="76105"/>
              <a:ext cx="7555710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Kim Kardashian</a:t>
              </a:r>
            </a:p>
          </p:txBody>
        </p:sp>
      </p:grpSp>
      <p:pic>
        <p:nvPicPr>
          <p:cNvPr id="102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05" y="1554137"/>
            <a:ext cx="3798589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10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425003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4752975" algn="l"/>
                </a:tabLst>
              </a:pPr>
              <a:r>
                <a:rPr lang="en-GB" sz="3200" dirty="0">
                  <a:solidFill>
                    <a:prstClr val="black"/>
                  </a:solidFill>
                </a:rPr>
                <a:t>43. Which English football club was originally called Newton Heath?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08735" y="1601792"/>
            <a:ext cx="3600000" cy="972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712998" y="76105"/>
              <a:ext cx="693256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Manchester United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133930"/>
            <a:ext cx="3600000" cy="972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42190" y="76105"/>
              <a:ext cx="720337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Manchester City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9143" y="4649392"/>
            <a:ext cx="3600000" cy="972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42192" y="76105"/>
              <a:ext cx="720337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Stoke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Football, Soccer, Europe, Uefa, Champions Leag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0" y="1520579"/>
            <a:ext cx="6767739" cy="507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Rush, Football, Clouds, Football Pitch, Ball, Spo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3" y="1748575"/>
            <a:ext cx="7217682" cy="45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3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425003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4752975" algn="l"/>
                </a:tabLst>
              </a:pPr>
              <a:r>
                <a:rPr lang="en-GB" sz="3200" dirty="0">
                  <a:solidFill>
                    <a:prstClr val="black"/>
                  </a:solidFill>
                </a:rPr>
                <a:t>44. In golf, how many stokes would you have to take at a par 4 hole to get an albatross?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30231" y="1862059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712998" y="76105"/>
              <a:ext cx="693256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3402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42190" y="76105"/>
              <a:ext cx="720337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9143" y="4649392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42192" y="76105"/>
              <a:ext cx="720337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3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n, Happy, Sunshine, Golden, Yellow, Rays, Ligh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2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Golf, Golf Course, Golfing, Lawn, Green, Sport, Leis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05" y="1574448"/>
            <a:ext cx="5834894" cy="503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85938" y="549336"/>
            <a:ext cx="8670984" cy="5737164"/>
            <a:chOff x="4945615" y="2549586"/>
            <a:chExt cx="2353768" cy="1591245"/>
          </a:xfrm>
        </p:grpSpPr>
        <p:pic>
          <p:nvPicPr>
            <p:cNvPr id="7" name="Picture 2" descr="Easter, Easter Eggs, Funny, Colorful, Happy Easter, Eg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615" y="2549586"/>
              <a:ext cx="2353768" cy="159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1" t="11600" r="8022" b="26000"/>
            <a:stretch/>
          </p:blipFill>
          <p:spPr>
            <a:xfrm>
              <a:off x="5065351" y="2637682"/>
              <a:ext cx="2114296" cy="328516"/>
            </a:xfrm>
            <a:prstGeom prst="rect">
              <a:avLst/>
            </a:prstGeom>
          </p:spPr>
        </p:pic>
      </p:grpSp>
      <p:pic>
        <p:nvPicPr>
          <p:cNvPr id="5" name="Picture 2" descr="Sun, Happy, Sunshine, Golden, Yellow, Rays, Ligh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3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45. What movie is this soundtrack from?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29146" y="1680841"/>
            <a:ext cx="3600000" cy="108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60953" y="76105"/>
              <a:ext cx="731169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Grease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4624" y="3065079"/>
            <a:ext cx="3600000" cy="108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60951" y="76105"/>
              <a:ext cx="731169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Saturday Night Fever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50051" y="4477234"/>
            <a:ext cx="3600000" cy="108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60953" y="76105"/>
              <a:ext cx="731169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Hairspray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ilm, Projector, Movie Projector, Cinema, Demonstr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31" y="1695812"/>
            <a:ext cx="6158552" cy="45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ease - Summer Nights HD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3" end="226904.79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8763" y="5557234"/>
            <a:ext cx="609256" cy="60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42291" y="141594"/>
            <a:ext cx="11520000" cy="1044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46. Which 21</a:t>
              </a:r>
              <a:r>
                <a:rPr lang="en-GB" sz="3200" baseline="30000" dirty="0">
                  <a:solidFill>
                    <a:prstClr val="black"/>
                  </a:solidFill>
                </a:rPr>
                <a:t>st</a:t>
              </a:r>
              <a:r>
                <a:rPr lang="en-GB" sz="3200" dirty="0">
                  <a:solidFill>
                    <a:prstClr val="black"/>
                  </a:solidFill>
                </a:rPr>
                <a:t> Century object made an unexpected guest appearance in Game of Thrones?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4870" y="1867319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17213" y="76105"/>
              <a:ext cx="7482510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 watch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4870" y="3221759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17212" y="76105"/>
              <a:ext cx="748251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 coffee cup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76976" y="4765975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17213" y="76105"/>
              <a:ext cx="777011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an iPhone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live.staticflickr.com/2936/13473480295_6946a28e9d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/>
          <a:stretch/>
        </p:blipFill>
        <p:spPr bwMode="auto">
          <a:xfrm>
            <a:off x="361897" y="1968274"/>
            <a:ext cx="7689418" cy="45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ffee, Coffee Cup, Paper Cup, Beverage, Dr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87" y="1505692"/>
            <a:ext cx="3715303" cy="514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94259" y="196556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47. Which movie in 1978 featured the song Summer Nights?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3107" y="1656239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Hairspray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86302" y="3144334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Saturday Night Fever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86302" y="4587000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673393" y="174686"/>
              <a:ext cx="6997303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Grease</a:t>
              </a:r>
            </a:p>
          </p:txBody>
        </p:sp>
      </p:grpSp>
      <p:pic>
        <p:nvPicPr>
          <p:cNvPr id="1026" name="Picture 2" descr="Film, Projector, Movie Projector, Cinema, Demon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" y="1646978"/>
            <a:ext cx="6158552" cy="45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2.staticflickr.com/4/3145/2750472934_8cff51364d_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t="6439" r="10675" b="9101"/>
          <a:stretch/>
        </p:blipFill>
        <p:spPr bwMode="auto">
          <a:xfrm>
            <a:off x="1361769" y="1646978"/>
            <a:ext cx="5881242" cy="47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8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48. Who plays the part of Peter Parker in ‘Spider-Man: Far From Home’?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4484" y="1792547"/>
            <a:ext cx="3600000" cy="972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81299" y="76105"/>
              <a:ext cx="739966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Andrew Garfield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199187"/>
            <a:ext cx="3600000" cy="972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81297" y="76105"/>
              <a:ext cx="739967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Tom Holland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641275"/>
            <a:ext cx="3600000" cy="972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81301" y="76105"/>
              <a:ext cx="760619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Tobey Maguire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ilm, Projector, Movie Projector, Cinema, Demon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" y="1646978"/>
            <a:ext cx="6158552" cy="45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9" y="1303180"/>
            <a:ext cx="3682032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49. Who won the best performance for a leading role in the 2020 Oscars?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67514" y="1693292"/>
            <a:ext cx="4032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06791" y="76105"/>
              <a:ext cx="739293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Adam Driver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839692" y="3203992"/>
            <a:ext cx="4032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39293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Leonardo DiCaprio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40169" y="4605619"/>
            <a:ext cx="4032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3929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Joaquin Phoenix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File:Joaquin Phoenix in 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448" y="1548484"/>
            <a:ext cx="3610864" cy="493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live.staticflickr.com/2891/33013619801_ae3c253755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/>
          <a:stretch/>
        </p:blipFill>
        <p:spPr bwMode="auto">
          <a:xfrm>
            <a:off x="919513" y="1527446"/>
            <a:ext cx="6122733" cy="49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5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50. What won the best animated feature film at the 2020 Oscars?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06528" y="1809080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4277" y="76105"/>
              <a:ext cx="72773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Klaus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183293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4275" y="76105"/>
              <a:ext cx="727733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Toy Story 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89938" y="4649679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34277" y="76105"/>
              <a:ext cx="765321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Missing Link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Buzz, Toys, Toy Story, Sky, Disney, Space Sui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r="25229"/>
          <a:stretch/>
        </p:blipFill>
        <p:spPr bwMode="auto">
          <a:xfrm>
            <a:off x="1263826" y="1546237"/>
            <a:ext cx="5892801" cy="492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live.staticflickr.com/2891/33013619801_ae3c253755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/>
          <a:stretch/>
        </p:blipFill>
        <p:spPr bwMode="auto">
          <a:xfrm>
            <a:off x="919513" y="1527446"/>
            <a:ext cx="6122733" cy="49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6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51. Who plays the part of </a:t>
              </a:r>
              <a:r>
                <a:rPr lang="en-GB" sz="3200" dirty="0" err="1">
                  <a:solidFill>
                    <a:prstClr val="black"/>
                  </a:solidFill>
                </a:rPr>
                <a:t>Nala</a:t>
              </a:r>
              <a:r>
                <a:rPr lang="en-GB" sz="3200" dirty="0">
                  <a:solidFill>
                    <a:prstClr val="black"/>
                  </a:solidFill>
                </a:rPr>
                <a:t> in the 2019 version of ‘The Lion King’?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31362" y="1823737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18180" y="76105"/>
              <a:ext cx="709343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Elton John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71692" y="3210041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4275" y="76105"/>
              <a:ext cx="727733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Adele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71692" y="4683319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518182" y="76105"/>
              <a:ext cx="70934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Beyoncé Knowles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2" name="Picture 2" descr="File:BeyoncÃ© at Super Bowl XLVII halftime show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26" y="1529972"/>
            <a:ext cx="5558651" cy="507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lh5.ggpht.com/uOhdTuV5hQVWJnKVdC-vGZQ76OMe8qiyyz8c7aqD58JLxP_kOFGImauH23_pFm-VaL9JKLRxjPWTvfLMDAxLQCY3uGg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81" y="2378269"/>
            <a:ext cx="6028350" cy="316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81" y="4721501"/>
            <a:ext cx="6023370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Drake at the Velvet Underground - 2017 (35986086223) (cropped 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77" y="1529110"/>
            <a:ext cx="3621100" cy="50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5484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2.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39784" y="1772190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2504" y="76105"/>
              <a:ext cx="735357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Drake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39784" y="3218865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2504" y="76105"/>
              <a:ext cx="735357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Bruno Mars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699734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32506" y="76105"/>
              <a:ext cx="735357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Jay Z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32" y="2222190"/>
            <a:ext cx="3798589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04011" y="157433"/>
            <a:ext cx="11680651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52. Robert Downey Jr. stars in which 2019 movie where allies work together to fix the problems caused by </a:t>
              </a:r>
              <a:r>
                <a:rPr lang="en-GB" sz="3200" dirty="0" err="1">
                  <a:solidFill>
                    <a:prstClr val="black"/>
                  </a:solidFill>
                </a:rPr>
                <a:t>Thanos</a:t>
              </a:r>
              <a:r>
                <a:rPr lang="en-GB" sz="32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89807" y="1722726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4277" y="76105"/>
              <a:ext cx="72773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Joker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17561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4275" y="76105"/>
              <a:ext cx="727733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Endgame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645024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34277" y="76105"/>
              <a:ext cx="765321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Dark Phoenix</a:t>
              </a:r>
            </a:p>
          </p:txBody>
        </p:sp>
      </p:grpSp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https://live.staticflickr.com/3849/14800476884_6dbda11c8c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8" y="1647873"/>
            <a:ext cx="7147935" cy="47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5" y="1511573"/>
            <a:ext cx="5879616" cy="512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495204" cy="1171332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53. Which actor plays J. R. R. Tolkien in ‘Tolkien’ - the biographical film about Tolkien’s life?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02896" y="1690278"/>
            <a:ext cx="3744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18180" y="76105"/>
              <a:ext cx="709343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Nicholas Hoult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02896" y="3127871"/>
            <a:ext cx="3744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4275" y="76105"/>
              <a:ext cx="727733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Hugh Dancy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02896" y="4541538"/>
            <a:ext cx="3744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518182" y="76105"/>
              <a:ext cx="70934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Christian Bale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File:Tolkien 1916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32" y="1522119"/>
            <a:ext cx="3443968" cy="51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https://live.staticflickr.com/3704/9360223361_7afc853455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9" y="1690278"/>
            <a:ext cx="6931769" cy="462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6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54. In which movie did this bench feature?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80830" y="1695134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18180" y="76105"/>
              <a:ext cx="709343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La </a:t>
              </a:r>
              <a:r>
                <a:rPr lang="en-GB" sz="3200" dirty="0" err="1">
                  <a:solidFill>
                    <a:prstClr val="black"/>
                  </a:solidFill>
                </a:rPr>
                <a:t>La</a:t>
              </a:r>
              <a:r>
                <a:rPr lang="en-GB" sz="3200" dirty="0">
                  <a:solidFill>
                    <a:prstClr val="black"/>
                  </a:solidFill>
                </a:rPr>
                <a:t> Land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99514" y="3147809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4275" y="76105"/>
              <a:ext cx="727733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Forest Gump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549940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518182" y="76105"/>
              <a:ext cx="70934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Good Will Hunting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ile:Bank Forrest Gump (2162805360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4" y="1531523"/>
            <a:ext cx="6727156" cy="50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18857" y="3147809"/>
            <a:ext cx="957943" cy="5476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4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495204" cy="1171332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55. Who was in the group Destiny’s Child and later became a judge on ‘The X-Factor’?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40879" y="1695953"/>
            <a:ext cx="3924000" cy="972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18180" y="76105"/>
              <a:ext cx="709343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Kelly Roland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940879" y="3223436"/>
            <a:ext cx="3924000" cy="972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4275" y="76105"/>
              <a:ext cx="727733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Tula </a:t>
              </a:r>
              <a:r>
                <a:rPr lang="en-GB" sz="3200" dirty="0" err="1">
                  <a:solidFill>
                    <a:prstClr val="black"/>
                  </a:solidFill>
                </a:rPr>
                <a:t>Paulinea</a:t>
              </a:r>
              <a:r>
                <a:rPr lang="en-GB" sz="3200" dirty="0">
                  <a:solidFill>
                    <a:prstClr val="black"/>
                  </a:solidFill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</a:rPr>
                <a:t>Contostavlos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27658" y="4750919"/>
            <a:ext cx="3924000" cy="972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50633" y="76105"/>
              <a:ext cx="748150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Amanda Holden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https://upload.wikimedia.org/wikipedia/commons/thumb/2/20/Star_of_Destiny%27s_Child.jpg/800px-Star_of_Destiny%27s_Chi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0" y="1617562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https://live.staticflickr.com/4131/5037142224_11de1784cb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24" y="1979025"/>
            <a:ext cx="7249194" cy="40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57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56. Who plays the part of the first female superhero in ‘Captain Marvel’?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20489" y="1749060"/>
            <a:ext cx="3924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18180" y="76105"/>
              <a:ext cx="709343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Annette </a:t>
              </a:r>
              <a:r>
                <a:rPr lang="en-GB" sz="3200" dirty="0" err="1">
                  <a:solidFill>
                    <a:prstClr val="black"/>
                  </a:solidFill>
                </a:rPr>
                <a:t>Bening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938556" y="3168030"/>
            <a:ext cx="3924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34275" y="76105"/>
              <a:ext cx="727733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Brie Larson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63197" y="4587000"/>
            <a:ext cx="3924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518182" y="76105"/>
              <a:ext cx="709343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</a:rPr>
                <a:t>Lashana</a:t>
              </a:r>
              <a:r>
                <a:rPr lang="en-GB" sz="3200" dirty="0">
                  <a:solidFill>
                    <a:prstClr val="black"/>
                  </a:solidFill>
                </a:rPr>
                <a:t> Lynch</a:t>
              </a: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https://live.staticflickr.com/8044/27886986784_b6ce6cea32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1798266"/>
            <a:ext cx="6542629" cy="40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ilm, Projector, Movie Projector, Cinema, Demonst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43" y="1641359"/>
            <a:ext cx="6158552" cy="45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1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57. Which British film made in 1973 was set on Summer Isle?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98407" y="1707815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The </a:t>
              </a:r>
              <a:r>
                <a:rPr lang="en-GB" sz="3200" dirty="0" err="1">
                  <a:solidFill>
                    <a:prstClr val="black"/>
                  </a:solidFill>
                </a:rPr>
                <a:t>Wickerman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1510" y="3159585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105883" y="76105"/>
              <a:ext cx="774519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Don’t Look Now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8920" y="4587000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That'll Be The Day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https://live.staticflickr.com/5465/7438246422_8dbbbe857d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04" y="1424740"/>
            <a:ext cx="4445453" cy="548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6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ilm, Projector, Movie Projector, Cinema, Demonstr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43" y="1641359"/>
            <a:ext cx="6158552" cy="45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28775" y="500062"/>
            <a:ext cx="9101138" cy="5900738"/>
            <a:chOff x="2860477" y="1193574"/>
            <a:chExt cx="6452940" cy="4362457"/>
          </a:xfrm>
        </p:grpSpPr>
        <p:pic>
          <p:nvPicPr>
            <p:cNvPr id="5" name="Picture 2" descr="Easter, Easter Eggs, Funny, Colorful, Happy Easter, Eg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477" y="1193574"/>
              <a:ext cx="6452940" cy="4362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26" t="13201" r="17912" b="25999"/>
            <a:stretch/>
          </p:blipFill>
          <p:spPr>
            <a:xfrm>
              <a:off x="3886672" y="1405890"/>
              <a:ext cx="4400550" cy="868680"/>
            </a:xfrm>
            <a:prstGeom prst="rect">
              <a:avLst/>
            </a:prstGeom>
          </p:spPr>
        </p:pic>
      </p:grpSp>
      <p:pic>
        <p:nvPicPr>
          <p:cNvPr id="7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495204" cy="1171332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58. Who won the Grammy for the best record of the year at the 2020 awards?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75027" y="1821131"/>
            <a:ext cx="3852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23435" y="76105"/>
              <a:ext cx="712212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Ariana Grande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48986" y="3228289"/>
            <a:ext cx="3852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33877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Bon </a:t>
              </a:r>
              <a:r>
                <a:rPr lang="en-GB" sz="3200" dirty="0" err="1">
                  <a:solidFill>
                    <a:prstClr val="black"/>
                  </a:solidFill>
                </a:rPr>
                <a:t>Iver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15273" y="4706729"/>
            <a:ext cx="3852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06792" y="76105"/>
              <a:ext cx="733877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Billie </a:t>
              </a:r>
              <a:r>
                <a:rPr lang="en-GB" sz="3200" dirty="0" err="1">
                  <a:solidFill>
                    <a:prstClr val="black"/>
                  </a:solidFill>
                </a:rPr>
                <a:t>Eilish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illie Eilish 2019 by Glenn Francis (cropped)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26" y="1447399"/>
            <a:ext cx="3573327" cy="514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840552" y="1551638"/>
            <a:ext cx="4614618" cy="5036885"/>
            <a:chOff x="1840552" y="1551638"/>
            <a:chExt cx="4614618" cy="5036885"/>
          </a:xfrm>
        </p:grpSpPr>
        <p:pic>
          <p:nvPicPr>
            <p:cNvPr id="21" name="Picture 8" descr="File:58th Annual Grammy Awards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5" t="24452" r="14550" b="16513"/>
            <a:stretch/>
          </p:blipFill>
          <p:spPr bwMode="auto">
            <a:xfrm>
              <a:off x="1840552" y="1611284"/>
              <a:ext cx="4607855" cy="4977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227" y="1551638"/>
              <a:ext cx="2206943" cy="118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80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495204" cy="1171332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59. What song won the Grammy for the best song of the year at the 2020 awards?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1355" y="1691875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23435" y="76105"/>
              <a:ext cx="712212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Bad Guy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22764" y="3143759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06790" y="76105"/>
              <a:ext cx="733877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Hey, Ma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8276816" y="4657975"/>
            <a:ext cx="3600000" cy="1008000"/>
          </a:xfrm>
          <a:prstGeom prst="roundRect">
            <a:avLst/>
          </a:prstGeo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7 Rings</a:t>
            </a:r>
          </a:p>
        </p:txBody>
      </p:sp>
      <p:pic>
        <p:nvPicPr>
          <p:cNvPr id="5128" name="Picture 8" descr="File:58th Annual Grammy Award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t="24452" r="14550" b="16513"/>
          <a:stretch/>
        </p:blipFill>
        <p:spPr bwMode="auto">
          <a:xfrm>
            <a:off x="1820166" y="1598767"/>
            <a:ext cx="4607855" cy="497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312693" y="1598767"/>
            <a:ext cx="2115328" cy="696483"/>
          </a:xfrm>
          <a:prstGeom prst="rect">
            <a:avLst/>
          </a:prstGeom>
          <a:solidFill>
            <a:srgbClr val="FFE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Kosal says hy" panose="00000400000000000000" pitchFamily="2" charset="0"/>
              </a:rPr>
              <a:t>BEST SONG</a:t>
            </a:r>
          </a:p>
        </p:txBody>
      </p:sp>
    </p:spTree>
    <p:extLst>
      <p:ext uri="{BB962C8B-B14F-4D97-AF65-F5344CB8AC3E}">
        <p14:creationId xmlns:p14="http://schemas.microsoft.com/office/powerpoint/2010/main" val="20947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60. </a:t>
              </a:r>
              <a:r>
                <a:rPr lang="en-GB" sz="3200" dirty="0" err="1">
                  <a:solidFill>
                    <a:prstClr val="black"/>
                  </a:solidFill>
                </a:rPr>
                <a:t>Hakuna</a:t>
              </a:r>
              <a:r>
                <a:rPr lang="en-GB" sz="3200" dirty="0">
                  <a:solidFill>
                    <a:prstClr val="black"/>
                  </a:solidFill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</a:rPr>
                <a:t>Matata</a:t>
              </a:r>
              <a:r>
                <a:rPr lang="en-GB" sz="3200" dirty="0">
                  <a:solidFill>
                    <a:prstClr val="black"/>
                  </a:solidFill>
                </a:rPr>
                <a:t> was a song from which 1994 Disney film?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91465" y="1671410"/>
            <a:ext cx="396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23435" y="76105"/>
              <a:ext cx="712212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Aladdin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7949736" y="4550789"/>
            <a:ext cx="3960000" cy="1008000"/>
          </a:xfrm>
          <a:prstGeom prst="roundRect">
            <a:avLst/>
          </a:prstGeo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A Bug’s Life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886896" y="3149984"/>
            <a:ext cx="3960000" cy="1008000"/>
            <a:chOff x="7886896" y="3149984"/>
            <a:chExt cx="3960000" cy="1008000"/>
          </a:xfrm>
        </p:grpSpPr>
        <p:grpSp>
          <p:nvGrpSpPr>
            <p:cNvPr id="14" name="Group 13"/>
            <p:cNvGrpSpPr/>
            <p:nvPr/>
          </p:nvGrpSpPr>
          <p:grpSpPr>
            <a:xfrm>
              <a:off x="7886896" y="3149984"/>
              <a:ext cx="3960000" cy="1008000"/>
              <a:chOff x="0" y="0"/>
              <a:chExt cx="8128000" cy="1559025"/>
            </a:xfrm>
            <a:solidFill>
              <a:srgbClr val="99FF33"/>
            </a:solidFill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5" name="Rounded Rectangle 14"/>
              <p:cNvSpPr/>
              <p:nvPr/>
            </p:nvSpPr>
            <p:spPr>
              <a:xfrm>
                <a:off x="0" y="0"/>
                <a:ext cx="8128000" cy="1559025"/>
              </a:xfrm>
              <a:prstGeom prst="roundRect">
                <a:avLst/>
              </a:prstGeom>
              <a:grpFill/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ounded Rectangle 4"/>
              <p:cNvSpPr/>
              <p:nvPr/>
            </p:nvSpPr>
            <p:spPr>
              <a:xfrm>
                <a:off x="306790" y="76105"/>
                <a:ext cx="7338774" cy="1406816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3200" dirty="0">
                  <a:solidFill>
                    <a:prstClr val="black"/>
                  </a:solidFill>
                </a:endParaRPr>
              </a:p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32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8619290" y="3280150"/>
              <a:ext cx="24096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3200" dirty="0"/>
                <a:t>The Lion King</a:t>
              </a:r>
            </a:p>
          </p:txBody>
        </p:sp>
      </p:grpSp>
      <p:pic>
        <p:nvPicPr>
          <p:cNvPr id="28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s://live.staticflickr.com/750/20369345499_a7b4b42593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29" y="1444795"/>
            <a:ext cx="5188006" cy="518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s://lh5.ggpht.com/uOhdTuV5hQVWJnKVdC-vGZQ76OMe8qiyyz8c7aqD58JLxP_kOFGImauH23_pFm-VaL9JKLRxjPWTvfLMDAxLQCY3uGg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47" y="2207557"/>
            <a:ext cx="6028350" cy="316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7" y="4550789"/>
            <a:ext cx="6023370" cy="107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72" y="1975305"/>
            <a:ext cx="22496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Meghan Markle - 2018 (cropped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27" y="1683504"/>
            <a:ext cx="3752242" cy="491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43969" y="153354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3.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13997" y="1826340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88312" y="76105"/>
              <a:ext cx="7453010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Pippa Middleton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84094" y="3286512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151501" y="76105"/>
              <a:ext cx="7821991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Julia Roberts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13997" y="4746685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34435" y="76105"/>
              <a:ext cx="754050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Meghan </a:t>
              </a:r>
              <a:r>
                <a:rPr lang="en-GB" sz="3200" dirty="0" err="1">
                  <a:solidFill>
                    <a:prstClr val="black"/>
                  </a:solidFill>
                </a:rPr>
                <a:t>Markle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80" y="2120091"/>
            <a:ext cx="3798589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6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79999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61. Which summer classic spent the shortest period at the top of the singles charts?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99742" y="1849625"/>
            <a:ext cx="6264000" cy="972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91911" y="76105"/>
              <a:ext cx="717224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Summer Holiday - Cliff Richard and the Shadows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18509" y="3258055"/>
            <a:ext cx="6264000" cy="972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91909" y="76105"/>
              <a:ext cx="717224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spcBef>
                  <a:spcPct val="0"/>
                </a:spcBef>
              </a:pPr>
              <a:r>
                <a:rPr lang="en-GB" sz="3200" dirty="0">
                  <a:solidFill>
                    <a:prstClr val="black"/>
                  </a:solidFill>
                </a:rPr>
                <a:t>In the Summertime</a:t>
              </a:r>
            </a:p>
            <a:p>
              <a:pPr algn="ctr" defTabSz="2889250">
                <a:spcBef>
                  <a:spcPct val="0"/>
                </a:spcBef>
              </a:pPr>
              <a:r>
                <a:rPr lang="en-GB" sz="3200" dirty="0">
                  <a:solidFill>
                    <a:prstClr val="black"/>
                  </a:solidFill>
                </a:rPr>
                <a:t>Mungo Jerry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07692" y="4696571"/>
            <a:ext cx="6264000" cy="972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91911" y="76105"/>
              <a:ext cx="717224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</a:pPr>
              <a:r>
                <a:rPr lang="en-GB" sz="3200" dirty="0">
                  <a:solidFill>
                    <a:prstClr val="black"/>
                  </a:solidFill>
                </a:rPr>
                <a:t> Summer Nights - John Travolta &amp; Olivia Newton-John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41425" y="1543050"/>
            <a:ext cx="3762375" cy="4986337"/>
            <a:chOff x="1241425" y="1543050"/>
            <a:chExt cx="3762375" cy="4986337"/>
          </a:xfrm>
        </p:grpSpPr>
        <p:pic>
          <p:nvPicPr>
            <p:cNvPr id="1028" name="Picture 4" descr="File:Cliff Richard &amp; the Shadows 913-739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4"/>
            <a:stretch/>
          </p:blipFill>
          <p:spPr bwMode="auto">
            <a:xfrm>
              <a:off x="1241425" y="1543050"/>
              <a:ext cx="3762375" cy="498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1558131" y="5707879"/>
              <a:ext cx="3128962" cy="627202"/>
              <a:chOff x="0" y="3469"/>
              <a:chExt cx="7772400" cy="1463085"/>
            </a:xfrm>
            <a:solidFill>
              <a:srgbClr val="CC66FF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25" name="Rounded Rectangle 24"/>
              <p:cNvSpPr/>
              <p:nvPr/>
            </p:nvSpPr>
            <p:spPr>
              <a:xfrm>
                <a:off x="0" y="3469"/>
                <a:ext cx="7772400" cy="1463085"/>
              </a:xfrm>
              <a:prstGeom prst="roundRect">
                <a:avLst/>
              </a:prstGeom>
              <a:grpFill/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ed Rectangle 4"/>
              <p:cNvSpPr/>
              <p:nvPr/>
            </p:nvSpPr>
            <p:spPr>
              <a:xfrm>
                <a:off x="71422" y="74891"/>
                <a:ext cx="7629556" cy="1320241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32410" tIns="232410" rIns="232410" bIns="232410" numCol="1" spcCol="1270" anchor="ctr" anchorCtr="0">
                <a:noAutofit/>
              </a:bodyPr>
              <a:lstStyle/>
              <a:p>
                <a:pPr algn="ctr" defTabSz="2711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800" dirty="0">
                    <a:solidFill>
                      <a:prstClr val="black"/>
                    </a:solidFill>
                    <a:latin typeface="Kosal says hy" panose="00000400000000000000" pitchFamily="2" charset="0"/>
                  </a:rPr>
                  <a:t>Summer Holiday </a:t>
                </a:r>
              </a:p>
            </p:txBody>
          </p:sp>
        </p:grpSp>
      </p:grpSp>
      <p:pic>
        <p:nvPicPr>
          <p:cNvPr id="2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le:UK singles cha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3" y="2430907"/>
            <a:ext cx="4849700" cy="1796146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34746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62. Which concerto in Vivaldi's ‘The Four Seasons’ honours summer?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27957" y="1703049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91911" y="76105"/>
              <a:ext cx="717224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dirty="0">
                  <a:solidFill>
                    <a:prstClr val="black"/>
                  </a:solidFill>
                </a:rPr>
                <a:t>Concerto No. 1 in E major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130913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91909" y="76105"/>
              <a:ext cx="717224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dirty="0">
                  <a:solidFill>
                    <a:prstClr val="black"/>
                  </a:solidFill>
                </a:rPr>
                <a:t>Concerto No. 2 in G minor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8324" y="4611487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91911" y="76105"/>
              <a:ext cx="717224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Concerto No. 3 in F major</a:t>
              </a:r>
            </a:p>
          </p:txBody>
        </p:sp>
      </p:grpSp>
      <p:pic>
        <p:nvPicPr>
          <p:cNvPr id="25602" name="Picture 2" descr="https://upload.wikimedia.org/wikipedia/commons/thumb/b/bd/Vivaldi.jpg/800px-Vival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422809"/>
            <a:ext cx="4300539" cy="513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4151765" y="1580269"/>
            <a:ext cx="3093245" cy="1220833"/>
          </a:xfrm>
          <a:prstGeom prst="wedgeRoundRectCallout">
            <a:avLst>
              <a:gd name="adj1" fmla="val -46307"/>
              <a:gd name="adj2" fmla="val 79851"/>
              <a:gd name="adj3" fmla="val 16667"/>
            </a:avLst>
          </a:prstGeom>
          <a:solidFill>
            <a:srgbClr val="CC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</a:rPr>
              <a:t>Concerto No. 2 in G minor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2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5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63. Who sang 'Summer’ in 2015 and was nominated for the Single of the Year at the 2015 Brit Awards?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27957" y="1703049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91911" y="76105"/>
              <a:ext cx="717224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dirty="0">
                  <a:solidFill>
                    <a:prstClr val="black"/>
                  </a:solidFill>
                </a:rPr>
                <a:t>Calvin Harris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130913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91909" y="76105"/>
              <a:ext cx="717224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dirty="0">
                  <a:solidFill>
                    <a:prstClr val="black"/>
                  </a:solidFill>
                </a:rPr>
                <a:t>Clean Bandit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8324" y="4611487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91911" y="76105"/>
              <a:ext cx="717224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Sigma</a:t>
              </a:r>
            </a:p>
          </p:txBody>
        </p:sp>
      </p:grpSp>
      <p:pic>
        <p:nvPicPr>
          <p:cNvPr id="2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2" name="Picture 2" descr="https://live.staticflickr.com/5238/7395505238_2677947d10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1572002"/>
            <a:ext cx="6702537" cy="446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Rappers, Chorus, Singers, Performance, Perform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4" r="42958" b="25771"/>
          <a:stretch/>
        </p:blipFill>
        <p:spPr bwMode="auto">
          <a:xfrm>
            <a:off x="2714171" y="1314897"/>
            <a:ext cx="2206173" cy="564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Cranium, Head, Human, People, Persons, Male, M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363" y="2338713"/>
            <a:ext cx="952839" cy="158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Hot time summer in the 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0" y="1783496"/>
            <a:ext cx="6815092" cy="45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39963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64. Who sang ‘Summer in the City’ which was number 1 in the charts in August 1966, for three consecutive weeks?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3969" y="1587950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91911" y="76105"/>
              <a:ext cx="717224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dirty="0">
                  <a:solidFill>
                    <a:prstClr val="black"/>
                  </a:solidFill>
                </a:rPr>
                <a:t>The Monkeys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098175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91909" y="76105"/>
              <a:ext cx="717224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dirty="0">
                  <a:solidFill>
                    <a:prstClr val="black"/>
                  </a:solidFill>
                </a:rPr>
                <a:t>The Beach Boys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3969" y="4638293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91911" y="76105"/>
              <a:ext cx="717224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The </a:t>
              </a:r>
              <a:r>
                <a:rPr lang="en-GB" sz="3200" dirty="0" err="1">
                  <a:solidFill>
                    <a:prstClr val="black"/>
                  </a:solidFill>
                </a:rPr>
                <a:t>Lovin</a:t>
              </a:r>
              <a:r>
                <a:rPr lang="en-GB" sz="3200" dirty="0">
                  <a:solidFill>
                    <a:prstClr val="black"/>
                  </a:solidFill>
                </a:rPr>
                <a:t>' Spoonful </a:t>
              </a:r>
            </a:p>
          </p:txBody>
        </p:sp>
      </p:grpSp>
      <p:pic>
        <p:nvPicPr>
          <p:cNvPr id="2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8" name="Picture 2" descr="File:Lovin Spoonful 19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83" y="1303180"/>
            <a:ext cx="3552825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39963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65. Which band sang ‘Here Comes The Sun’ in 1969?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3969" y="1587950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91911" y="76105"/>
              <a:ext cx="717224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dirty="0">
                  <a:solidFill>
                    <a:prstClr val="black"/>
                  </a:solidFill>
                </a:rPr>
                <a:t>Dave Clark Five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098175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91909" y="76105"/>
              <a:ext cx="7172248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dirty="0">
                  <a:solidFill>
                    <a:prstClr val="black"/>
                  </a:solidFill>
                </a:rPr>
                <a:t>The Beatles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3969" y="4638293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91911" y="76105"/>
              <a:ext cx="7172249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 The Bee Gees</a:t>
              </a:r>
            </a:p>
          </p:txBody>
        </p:sp>
      </p:grpSp>
      <p:pic>
        <p:nvPicPr>
          <p:cNvPr id="2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File:Televisie-optreden van The Beatles in Treslong te Hillegom vlnr. Paul McCartney, Bestanddeelnr 916-50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7" y="1542368"/>
            <a:ext cx="76200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Radio, Vintage, Audio, Electronic, Retro, Sound, Mus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1" y="2768539"/>
            <a:ext cx="7479016" cy="37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 descr="Melody, Music, Notes, Rainbow, Cle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64" y="1234870"/>
            <a:ext cx="4756150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9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66. Name the song and the artist(s)?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0494" y="1621537"/>
            <a:ext cx="6317599" cy="4738199"/>
            <a:chOff x="2927840" y="1583417"/>
            <a:chExt cx="6317599" cy="4738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840" y="1583417"/>
              <a:ext cx="6317599" cy="4738199"/>
            </a:xfrm>
            <a:prstGeom prst="frame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486314" y="2402168"/>
              <a:ext cx="520065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>
                  <a:solidFill>
                    <a:prstClr val="white"/>
                  </a:solidFill>
                </a:rPr>
                <a:t>Yeah no</a:t>
              </a:r>
            </a:p>
            <a:p>
              <a:pPr algn="ctr"/>
              <a:r>
                <a:rPr lang="en-GB" sz="3600" dirty="0">
                  <a:solidFill>
                    <a:prstClr val="white"/>
                  </a:solidFill>
                </a:rPr>
                <a:t>Sapphire moonlight</a:t>
              </a:r>
            </a:p>
            <a:p>
              <a:pPr algn="ctr"/>
              <a:r>
                <a:rPr lang="en-GB" sz="3600" dirty="0">
                  <a:solidFill>
                    <a:prstClr val="white"/>
                  </a:solidFill>
                </a:rPr>
                <a:t>We danced for hours in the sand</a:t>
              </a:r>
            </a:p>
            <a:p>
              <a:pPr algn="ctr"/>
              <a:r>
                <a:rPr lang="en-GB" sz="3600" dirty="0">
                  <a:solidFill>
                    <a:prstClr val="white"/>
                  </a:solidFill>
                </a:rPr>
                <a:t>Tequila sunrise</a:t>
              </a:r>
            </a:p>
          </p:txBody>
        </p:sp>
      </p:grpSp>
      <p:pic>
        <p:nvPicPr>
          <p:cNvPr id="1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630118" y="2177525"/>
            <a:ext cx="4963145" cy="3387848"/>
            <a:chOff x="62799" y="2298636"/>
            <a:chExt cx="4963145" cy="3387848"/>
          </a:xfrm>
        </p:grpSpPr>
        <p:pic>
          <p:nvPicPr>
            <p:cNvPr id="44034" name="Picture 2" descr="File:Shawn Mendes Live in Concert (cropped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9" y="2302484"/>
              <a:ext cx="2604380" cy="33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36" name="Picture 4" descr="File:Camila Cabello 201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75786" y="2298636"/>
              <a:ext cx="2350158" cy="33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ounded Rectangle 32"/>
          <p:cNvSpPr/>
          <p:nvPr/>
        </p:nvSpPr>
        <p:spPr>
          <a:xfrm>
            <a:off x="2940494" y="5471842"/>
            <a:ext cx="6263916" cy="1149107"/>
          </a:xfrm>
          <a:prstGeom prst="roundRect">
            <a:avLst/>
          </a:prstGeom>
          <a:solidFill>
            <a:srgbClr val="CC66FF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sz="3200" dirty="0" err="1">
                <a:solidFill>
                  <a:schemeClr val="tx1"/>
                </a:solidFill>
              </a:rPr>
              <a:t>Señorita</a:t>
            </a:r>
            <a:r>
              <a:rPr lang="en-GB" sz="3200" dirty="0">
                <a:solidFill>
                  <a:schemeClr val="tx1"/>
                </a:solidFill>
              </a:rPr>
              <a:t> - Shawn Mendes, Camila Cabello</a:t>
            </a:r>
          </a:p>
        </p:txBody>
      </p:sp>
    </p:spTree>
    <p:extLst>
      <p:ext uri="{BB962C8B-B14F-4D97-AF65-F5344CB8AC3E}">
        <p14:creationId xmlns:p14="http://schemas.microsoft.com/office/powerpoint/2010/main" val="25068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40494" y="1739381"/>
            <a:ext cx="6317599" cy="4738199"/>
            <a:chOff x="2927840" y="1583417"/>
            <a:chExt cx="6317599" cy="4738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840" y="1583417"/>
              <a:ext cx="6317599" cy="4738199"/>
            </a:xfrm>
            <a:prstGeom prst="frame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486314" y="2429022"/>
              <a:ext cx="5200650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We go together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Better than birds of a feather, you and me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We change the weather, yeah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I'm feeling heat in December when you're 'round me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67. Name the song and the artist(s)?</a:t>
              </a:r>
            </a:p>
          </p:txBody>
        </p:sp>
      </p:grpSp>
      <p:pic>
        <p:nvPicPr>
          <p:cNvPr id="1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813293" y="5559152"/>
            <a:ext cx="4572000" cy="1080000"/>
          </a:xfrm>
          <a:prstGeom prst="roundRect">
            <a:avLst/>
          </a:prstGeo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Sucker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Jonas Brothers</a:t>
            </a:r>
          </a:p>
        </p:txBody>
      </p:sp>
      <p:pic>
        <p:nvPicPr>
          <p:cNvPr id="45058" name="Picture 2" descr="https://live.staticflickr.com/3247/2766896566_ae2ea57f95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86" y="1479999"/>
            <a:ext cx="4782609" cy="391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1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34392" y="1287068"/>
            <a:ext cx="8140281" cy="4248000"/>
            <a:chOff x="754420" y="1197737"/>
            <a:chExt cx="8140281" cy="4248000"/>
          </a:xfrm>
        </p:grpSpPr>
        <p:pic>
          <p:nvPicPr>
            <p:cNvPr id="46082" name="Picture 2" descr="File:Airbeat One 2015 Oliver Heldens by Denis Apel-164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701" y="1197737"/>
              <a:ext cx="3186000" cy="42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r="12531"/>
            <a:stretch/>
          </p:blipFill>
          <p:spPr>
            <a:xfrm>
              <a:off x="754420" y="1197737"/>
              <a:ext cx="4954281" cy="4248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006457" y="1720486"/>
            <a:ext cx="6317599" cy="4738199"/>
            <a:chOff x="2927840" y="1583417"/>
            <a:chExt cx="6317599" cy="4738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7840" y="1583417"/>
              <a:ext cx="6317599" cy="4738199"/>
            </a:xfrm>
            <a:prstGeom prst="frame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486314" y="2177721"/>
              <a:ext cx="5200650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You and the winds are changing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I'm trying to hold on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Don't think I'll still be waiting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For you all winter long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We're feeling like September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We're fading fast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68. Name the song and the artist(s)?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789045" y="5616453"/>
            <a:ext cx="6752421" cy="1080000"/>
          </a:xfrm>
          <a:prstGeom prst="roundRect">
            <a:avLst/>
          </a:prstGeom>
          <a:solidFill>
            <a:srgbClr val="CC66FF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Summer Lover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Oliver </a:t>
            </a:r>
            <a:r>
              <a:rPr lang="en-GB" sz="3200" dirty="0" err="1">
                <a:solidFill>
                  <a:schemeClr val="tx1"/>
                </a:solidFill>
              </a:rPr>
              <a:t>Heldens</a:t>
            </a:r>
            <a:r>
              <a:rPr lang="en-GB" sz="3200" dirty="0">
                <a:solidFill>
                  <a:schemeClr val="tx1"/>
                </a:solidFill>
              </a:rPr>
              <a:t>, Devin and Nile Rodgers</a:t>
            </a:r>
          </a:p>
        </p:txBody>
      </p:sp>
      <p:pic>
        <p:nvPicPr>
          <p:cNvPr id="13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52891" y="1521427"/>
            <a:ext cx="6317599" cy="4738199"/>
            <a:chOff x="2927840" y="1583417"/>
            <a:chExt cx="6317599" cy="4738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840" y="1583417"/>
              <a:ext cx="6317599" cy="4738199"/>
            </a:xfrm>
            <a:prstGeom prst="frame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486314" y="2283922"/>
              <a:ext cx="5200650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Knew it when I saw her face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I just thought that she could be the one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Sundress with you on my arm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Take the coupe out the garage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Pull the roof back just me, you and the stars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69. Name the song and the artist(s)?</a:t>
              </a:r>
            </a:p>
          </p:txBody>
        </p:sp>
      </p:grpSp>
      <p:pic>
        <p:nvPicPr>
          <p:cNvPr id="14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709026" y="5628917"/>
            <a:ext cx="4780534" cy="1080000"/>
          </a:xfrm>
          <a:prstGeom prst="roundRect">
            <a:avLst/>
          </a:prstGeom>
          <a:solidFill>
            <a:srgbClr val="CC66FF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Summer Days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Martin </a:t>
            </a:r>
            <a:r>
              <a:rPr lang="en-GB" sz="3200" dirty="0" err="1">
                <a:solidFill>
                  <a:schemeClr val="tx1"/>
                </a:solidFill>
              </a:rPr>
              <a:t>Garrix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47106" name="Picture 2" descr="https://upload.wikimedia.org/wikipedia/commons/thumb/5/58/Martin_Garrix_2013.jpg/800px-Martin_Garrix_2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60" y="1373081"/>
            <a:ext cx="6109262" cy="40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4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40494" y="1621537"/>
            <a:ext cx="6317599" cy="4738199"/>
            <a:chOff x="2927840" y="1583417"/>
            <a:chExt cx="6317599" cy="4738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840" y="1583417"/>
              <a:ext cx="6317599" cy="4738199"/>
            </a:xfrm>
            <a:prstGeom prst="frame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486313" y="2130079"/>
              <a:ext cx="5200650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Baby, baby, I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Walk in the late night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Looking for your eyes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Put up a fight to find you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Lose it every time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You were the last of your kind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All of the blame's mine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70. Name the song and the artist(s)?</a:t>
              </a: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3195435" y="5628216"/>
            <a:ext cx="5832511" cy="1057573"/>
          </a:xfrm>
          <a:prstGeom prst="roundRect">
            <a:avLst/>
          </a:prstGeo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Find U Again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Mark </a:t>
            </a:r>
            <a:r>
              <a:rPr lang="en-GB" sz="3200" dirty="0" err="1">
                <a:solidFill>
                  <a:schemeClr val="tx1"/>
                </a:solidFill>
              </a:rPr>
              <a:t>Ronson</a:t>
            </a:r>
            <a:r>
              <a:rPr lang="en-GB" sz="3200" dirty="0">
                <a:solidFill>
                  <a:schemeClr val="tx1"/>
                </a:solidFill>
              </a:rPr>
              <a:t> and Camila Cabello </a:t>
            </a:r>
          </a:p>
        </p:txBody>
      </p:sp>
      <p:pic>
        <p:nvPicPr>
          <p:cNvPr id="1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250594" y="1511383"/>
            <a:ext cx="5697395" cy="3973505"/>
            <a:chOff x="139519" y="-2725739"/>
            <a:chExt cx="7462164" cy="5688000"/>
          </a:xfrm>
        </p:grpSpPr>
        <p:pic>
          <p:nvPicPr>
            <p:cNvPr id="48130" name="Picture 2" descr="File:Mark Ronson (3596316314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19" y="-2725739"/>
              <a:ext cx="3779338" cy="56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32" name="Picture 4" descr="File:Camila Cabello Accepts Best Artist Award EMA 201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2" r="25966"/>
            <a:stretch/>
          </p:blipFill>
          <p:spPr bwMode="auto">
            <a:xfrm flipH="1">
              <a:off x="3918857" y="-2725739"/>
              <a:ext cx="3682826" cy="56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8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File:Michael BublÃ©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0"/>
          <a:stretch/>
        </p:blipFill>
        <p:spPr bwMode="auto">
          <a:xfrm>
            <a:off x="1920694" y="1553323"/>
            <a:ext cx="4710141" cy="51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43244" y="185315"/>
            <a:ext cx="11520000" cy="1079999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4.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3244" y="1763738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48657" y="76105"/>
              <a:ext cx="762310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Robbie Williams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3969" y="3245654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151497" y="76105"/>
              <a:ext cx="782173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Michael </a:t>
              </a:r>
              <a:r>
                <a:rPr lang="en-GB" sz="3200" dirty="0" err="1">
                  <a:solidFill>
                    <a:prstClr val="black"/>
                  </a:solidFill>
                </a:rPr>
                <a:t>Bublé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3969" y="4676693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26183" y="76105"/>
              <a:ext cx="7755315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Will Young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46" y="1807672"/>
            <a:ext cx="3798589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9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40494" y="1621537"/>
            <a:ext cx="6317599" cy="4738199"/>
            <a:chOff x="2927840" y="1583417"/>
            <a:chExt cx="6317599" cy="4738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840" y="1583417"/>
              <a:ext cx="6317599" cy="4738199"/>
            </a:xfrm>
            <a:prstGeom prst="frame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486310" y="2250425"/>
              <a:ext cx="5200650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I got the horses in the back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Horse tack is attached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Hat is matte black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Got the boots that's black to match</a:t>
              </a:r>
            </a:p>
            <a:p>
              <a:pPr algn="ctr"/>
              <a:r>
                <a:rPr lang="en-GB" sz="3200" dirty="0" err="1">
                  <a:solidFill>
                    <a:prstClr val="white"/>
                  </a:solidFill>
                </a:rPr>
                <a:t>Ridin</a:t>
              </a:r>
              <a:r>
                <a:rPr lang="en-GB" sz="3200" dirty="0">
                  <a:solidFill>
                    <a:prstClr val="white"/>
                  </a:solidFill>
                </a:rPr>
                <a:t>' on a horse, ha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You can whip your Porsche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71. Name the song and the artist(s)?</a:t>
              </a: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3331682" y="5827975"/>
            <a:ext cx="5535213" cy="972000"/>
          </a:xfrm>
          <a:prstGeom prst="roundRect">
            <a:avLst/>
          </a:prstGeom>
          <a:solidFill>
            <a:srgbClr val="CC66FF"/>
          </a:solid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Old Town Road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Lil </a:t>
            </a:r>
            <a:r>
              <a:rPr lang="en-GB" sz="3200" dirty="0" err="1">
                <a:solidFill>
                  <a:schemeClr val="tx1"/>
                </a:solidFill>
              </a:rPr>
              <a:t>Nas</a:t>
            </a:r>
            <a:r>
              <a:rPr lang="en-GB" sz="3200" dirty="0">
                <a:solidFill>
                  <a:schemeClr val="tx1"/>
                </a:solidFill>
              </a:rPr>
              <a:t> X</a:t>
            </a:r>
          </a:p>
        </p:txBody>
      </p:sp>
      <p:pic>
        <p:nvPicPr>
          <p:cNvPr id="1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File:Lil Nas X (cropped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95" y="1383276"/>
            <a:ext cx="3668992" cy="42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8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40494" y="1621537"/>
            <a:ext cx="6317599" cy="4738199"/>
            <a:chOff x="2927840" y="1583417"/>
            <a:chExt cx="6317599" cy="4738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840" y="1583417"/>
              <a:ext cx="6317599" cy="4738199"/>
            </a:xfrm>
            <a:prstGeom prst="frame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498712" y="2182801"/>
              <a:ext cx="5200650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I'm losing my self-control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Yeah, you're starting to trickle back in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But I don't </a:t>
              </a:r>
              <a:r>
                <a:rPr lang="en-GB" sz="3200" dirty="0" err="1">
                  <a:solidFill>
                    <a:prstClr val="white"/>
                  </a:solidFill>
                </a:rPr>
                <a:t>wanna</a:t>
              </a:r>
              <a:r>
                <a:rPr lang="en-GB" sz="3200" dirty="0">
                  <a:solidFill>
                    <a:prstClr val="white"/>
                  </a:solidFill>
                </a:rPr>
                <a:t> fall down the rabbit hole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Cross my heart, I won't do it again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72. Name the song and the artist(s)?</a:t>
              </a: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3794937" y="5640436"/>
            <a:ext cx="4608702" cy="1090378"/>
          </a:xfrm>
          <a:prstGeom prst="roundRect">
            <a:avLst/>
          </a:prstGeo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Never Really Over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</a:rPr>
              <a:t>Katy Perry</a:t>
            </a:r>
          </a:p>
        </p:txBody>
      </p:sp>
      <p:pic>
        <p:nvPicPr>
          <p:cNvPr id="1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Perry posing for photos with fa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9"/>
          <a:stretch/>
        </p:blipFill>
        <p:spPr bwMode="auto">
          <a:xfrm>
            <a:off x="4270595" y="1321844"/>
            <a:ext cx="3657395" cy="406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40494" y="1621537"/>
            <a:ext cx="6317599" cy="4738199"/>
            <a:chOff x="2927840" y="1583417"/>
            <a:chExt cx="6317599" cy="4738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840" y="1583417"/>
              <a:ext cx="6317599" cy="4738199"/>
            </a:xfrm>
            <a:prstGeom prst="frame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498712" y="2182801"/>
              <a:ext cx="5200650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Lightning in your eyes, you can't speak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Falling from the sky, down to me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I see it in your face, I'm relief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I'm your summer girl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73. Name the song and the artist(s)?</a:t>
              </a: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3344084" y="5569051"/>
            <a:ext cx="5535213" cy="1090378"/>
          </a:xfrm>
          <a:prstGeom prst="roundRect">
            <a:avLst/>
          </a:prstGeo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Summer Girl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</a:rPr>
              <a:t>Haim</a:t>
            </a:r>
          </a:p>
        </p:txBody>
      </p:sp>
      <p:pic>
        <p:nvPicPr>
          <p:cNvPr id="1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aim performing at the Way Out West festival in Gothenburg, Sweden, in 2013. From left: Alana, Danielle, Este Ha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66" y="1551601"/>
            <a:ext cx="5900924" cy="392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40494" y="1621537"/>
            <a:ext cx="6317599" cy="4738199"/>
            <a:chOff x="2927840" y="1583417"/>
            <a:chExt cx="6317599" cy="47381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840" y="1583417"/>
              <a:ext cx="6317599" cy="4738199"/>
            </a:xfrm>
            <a:prstGeom prst="frame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486314" y="2756007"/>
              <a:ext cx="520065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You got me, you got me </a:t>
              </a:r>
              <a:r>
                <a:rPr lang="en-GB" sz="3200" dirty="0" err="1">
                  <a:solidFill>
                    <a:prstClr val="white"/>
                  </a:solidFill>
                </a:rPr>
                <a:t>losin</a:t>
              </a:r>
              <a:r>
                <a:rPr lang="en-GB" sz="3200" dirty="0">
                  <a:solidFill>
                    <a:prstClr val="white"/>
                  </a:solidFill>
                </a:rPr>
                <a:t>' all my cool</a:t>
              </a:r>
            </a:p>
            <a:p>
              <a:pPr algn="ctr"/>
              <a:r>
                <a:rPr lang="en-GB" sz="3200" dirty="0">
                  <a:solidFill>
                    <a:prstClr val="white"/>
                  </a:solidFill>
                </a:rPr>
                <a:t>I guess we're ready for the summer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74. Name the song and the artist(s)?</a:t>
              </a: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3344084" y="5569051"/>
            <a:ext cx="5535213" cy="1090378"/>
          </a:xfrm>
          <a:prstGeom prst="roundRect">
            <a:avLst/>
          </a:prstGeo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Cool</a:t>
            </a:r>
          </a:p>
          <a:p>
            <a:pPr algn="ctr"/>
            <a:r>
              <a:rPr lang="en-GB" sz="3600" dirty="0" err="1">
                <a:solidFill>
                  <a:schemeClr val="tx1"/>
                </a:solidFill>
              </a:rPr>
              <a:t>Dua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 err="1">
                <a:solidFill>
                  <a:schemeClr val="tx1"/>
                </a:solidFill>
              </a:rPr>
              <a:t>Lipa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16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8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200126 Dua Lipa on the 2020 Grammys Red Carp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89" y="1506266"/>
            <a:ext cx="2641937" cy="38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43050" y="651288"/>
            <a:ext cx="9258300" cy="5563774"/>
            <a:chOff x="2819534" y="1179926"/>
            <a:chExt cx="6452940" cy="4362457"/>
          </a:xfrm>
        </p:grpSpPr>
        <p:pic>
          <p:nvPicPr>
            <p:cNvPr id="5" name="Picture 2" descr="Easter, Easter Eggs, Funny, Colorful, Happy Easter, Eg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534" y="1179926"/>
              <a:ext cx="6452940" cy="4362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0" t="6507" r="20160" b="27690"/>
            <a:stretch/>
          </p:blipFill>
          <p:spPr>
            <a:xfrm>
              <a:off x="3933868" y="1378039"/>
              <a:ext cx="4224272" cy="940157"/>
            </a:xfrm>
            <a:prstGeom prst="rect">
              <a:avLst/>
            </a:prstGeom>
          </p:spPr>
        </p:pic>
      </p:grpSp>
      <p:pic>
        <p:nvPicPr>
          <p:cNvPr id="7" name="Picture 2" descr="Sun, Happy, Sunshine, Golden, Yellow, Rays, Ligh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7" y="5881154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75. When is the festival of Midsummer Day?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86302" y="1841217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20</a:t>
              </a:r>
              <a:r>
                <a:rPr lang="en-GB" sz="3200" baseline="30000" dirty="0">
                  <a:solidFill>
                    <a:prstClr val="black"/>
                  </a:solidFill>
                </a:rPr>
                <a:t>th</a:t>
              </a:r>
              <a:r>
                <a:rPr lang="en-GB" sz="3200" dirty="0">
                  <a:solidFill>
                    <a:prstClr val="black"/>
                  </a:solidFill>
                </a:rPr>
                <a:t> June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3358" y="3246833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21</a:t>
              </a:r>
              <a:r>
                <a:rPr lang="en-GB" sz="3200" baseline="30000" dirty="0">
                  <a:solidFill>
                    <a:prstClr val="black"/>
                  </a:solidFill>
                </a:rPr>
                <a:t>st</a:t>
              </a:r>
              <a:r>
                <a:rPr lang="en-GB" sz="3200" dirty="0">
                  <a:solidFill>
                    <a:prstClr val="black"/>
                  </a:solidFill>
                </a:rPr>
                <a:t> June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647254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24</a:t>
              </a:r>
              <a:r>
                <a:rPr lang="en-GB" sz="3200" baseline="30000" dirty="0">
                  <a:solidFill>
                    <a:prstClr val="black"/>
                  </a:solidFill>
                </a:rPr>
                <a:t>th</a:t>
              </a:r>
              <a:r>
                <a:rPr lang="en-GB" sz="3200" dirty="0">
                  <a:solidFill>
                    <a:prstClr val="black"/>
                  </a:solidFill>
                </a:rPr>
                <a:t> June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Cricau Festival 2013 - Sanziene - 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8" y="1633507"/>
            <a:ext cx="6950116" cy="461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707046" y="1633507"/>
            <a:ext cx="5306311" cy="4933684"/>
            <a:chOff x="1707046" y="1633507"/>
            <a:chExt cx="5306311" cy="4933684"/>
          </a:xfrm>
        </p:grpSpPr>
        <p:pic>
          <p:nvPicPr>
            <p:cNvPr id="20" name="Picture 2" descr="http://www.publicdomainpictures.net/pictures/150000/nahled/june-2016-grunge-calendar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94"/>
            <a:stretch/>
          </p:blipFill>
          <p:spPr bwMode="auto">
            <a:xfrm>
              <a:off x="1707046" y="1633507"/>
              <a:ext cx="5306311" cy="4933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red hand drawn circl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566" y="4969927"/>
              <a:ext cx="1276719" cy="1276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08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arles Dick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67" y="1449877"/>
            <a:ext cx="3453331" cy="50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eakhouse serial cov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"/>
          <a:stretch/>
        </p:blipFill>
        <p:spPr bwMode="auto">
          <a:xfrm>
            <a:off x="2584653" y="1458899"/>
            <a:ext cx="3375757" cy="52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76. Esther </a:t>
              </a:r>
              <a:r>
                <a:rPr lang="en-GB" sz="3200" dirty="0" err="1">
                  <a:solidFill>
                    <a:prstClr val="black"/>
                  </a:solidFill>
                </a:rPr>
                <a:t>Summerson</a:t>
              </a:r>
              <a:r>
                <a:rPr lang="en-GB" sz="3200" dirty="0">
                  <a:solidFill>
                    <a:prstClr val="black"/>
                  </a:solidFill>
                </a:rPr>
                <a:t> is a character in which novel by Charles Dickens?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6896" y="1688259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Bleak House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3357" y="3124435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Great Expectations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97189" y="4574533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Little </a:t>
              </a:r>
              <a:r>
                <a:rPr lang="en-GB" sz="3200" dirty="0" err="1">
                  <a:solidFill>
                    <a:prstClr val="black"/>
                  </a:solidFill>
                </a:rPr>
                <a:t>Dorrit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8155" y="16766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77. Where are the Summer Isles?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98155" y="1809632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Finland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69896" y="3201940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47610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Scotland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05264" y="4653905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Norway</a:t>
              </a:r>
            </a:p>
          </p:txBody>
        </p:sp>
      </p:grpSp>
      <p:pic>
        <p:nvPicPr>
          <p:cNvPr id="4098" name="Picture 2" descr="https://c2.staticflickr.com/6/5831/30692459341_7845aabc6a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0" y="1809632"/>
            <a:ext cx="6564396" cy="43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54442" y="1502091"/>
            <a:ext cx="3887532" cy="5199699"/>
            <a:chOff x="2406315" y="1450908"/>
            <a:chExt cx="4031912" cy="5307946"/>
          </a:xfrm>
        </p:grpSpPr>
        <p:pic>
          <p:nvPicPr>
            <p:cNvPr id="4102" name="Picture 6" descr="File:Scotland, map for &quot;Lijst van golfbanen in Scholtand&quot;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315" y="1450908"/>
              <a:ext cx="4031912" cy="5307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Image result for red hand drawn circl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227" y="3783725"/>
              <a:ext cx="260130" cy="260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40123" y="17594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78. What filling does summer pudding contain?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0123" y="1821632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soft fruits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3662" y="320431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ice-cream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81725" y="4646447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vanilla</a:t>
              </a:r>
            </a:p>
          </p:txBody>
        </p:sp>
      </p:grpSp>
      <p:pic>
        <p:nvPicPr>
          <p:cNvPr id="5122" name="Picture 2" descr="https://c1.staticflickr.com/1/28/38733629_bb00839aef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4" y="1631465"/>
            <a:ext cx="6519534" cy="488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ok, Cook, Eat, Food, Kitchen, Reci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69" y="1719847"/>
            <a:ext cx="4320144" cy="471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33662" y="184761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79. When did Billy Butlin open his first holiday camp?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3662" y="1770653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13736" y="76105"/>
              <a:ext cx="7431463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1933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3662" y="321324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47610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1936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17216" y="4688418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1939</a:t>
              </a:r>
            </a:p>
          </p:txBody>
        </p:sp>
      </p:grpSp>
      <p:pic>
        <p:nvPicPr>
          <p:cNvPr id="6150" name="Picture 6" descr="https://c2.staticflickr.com/6/5801/21734076889_a37543049f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08" y="1602593"/>
            <a:ext cx="5948690" cy="471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Jodie Whittaker by Gage Skidm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28" y="1709555"/>
            <a:ext cx="3872813" cy="483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5484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schemeClr val="tx1"/>
                  </a:solidFill>
                </a:rPr>
                <a:t>5. Who is this?</a:t>
              </a:r>
              <a:endParaRPr lang="en-GB" sz="3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30105" y="1665275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40055" y="76105"/>
              <a:ext cx="7313830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Jodie Whittaker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74842" y="3119643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40054" y="76105"/>
              <a:ext cx="731383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Michelle Gomez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89445" y="4595181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40056" y="76105"/>
              <a:ext cx="7553966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Karen </a:t>
              </a:r>
              <a:r>
                <a:rPr lang="en-GB" sz="3200" dirty="0" err="1">
                  <a:solidFill>
                    <a:prstClr val="black"/>
                  </a:solidFill>
                </a:rPr>
                <a:t>Gillan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27" y="2007222"/>
            <a:ext cx="3798589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1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80. By what other name is the character Puck known as in the play ‘A Midsummer Night's Dream’?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8297189" y="1810218"/>
            <a:ext cx="3600000" cy="972000"/>
          </a:xfrm>
          <a:prstGeom prst="roundRect">
            <a:avLst/>
          </a:prstGeo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Robert </a:t>
            </a:r>
            <a:r>
              <a:rPr lang="en-GB" sz="3200" dirty="0" err="1">
                <a:solidFill>
                  <a:schemeClr val="tx1"/>
                </a:solidFill>
              </a:rPr>
              <a:t>Goodfellow</a:t>
            </a:r>
            <a:endParaRPr lang="en-GB" sz="32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72411" y="3196313"/>
            <a:ext cx="3600000" cy="972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Robert Fellows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97189" y="4684699"/>
            <a:ext cx="3600000" cy="972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Robin </a:t>
              </a:r>
              <a:r>
                <a:rPr lang="en-GB" sz="3200" dirty="0" err="1">
                  <a:solidFill>
                    <a:prstClr val="black"/>
                  </a:solidFill>
                </a:rPr>
                <a:t>Goodfellow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https://upload.wikimedia.org/wikipedia/commons/4/48/Puck_16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3274" r="2989" b="3639"/>
          <a:stretch/>
        </p:blipFill>
        <p:spPr bwMode="auto">
          <a:xfrm>
            <a:off x="1640568" y="1572198"/>
            <a:ext cx="4963886" cy="486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81. Where is the village of Port Sunlight, built by the Lever Brothers to house workers in its soap factory?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74278" y="1817891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The Wirral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38919" y="3275567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Bristol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8920" y="4658251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Southampton</a:t>
              </a:r>
            </a:p>
          </p:txBody>
        </p:sp>
      </p:grpSp>
      <p:pic>
        <p:nvPicPr>
          <p:cNvPr id="9218" name="Picture 2" descr="File:Port Sunlight buildings 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/>
          <a:stretch/>
        </p:blipFill>
        <p:spPr bwMode="auto">
          <a:xfrm>
            <a:off x="590843" y="1834142"/>
            <a:ext cx="7396746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irral shown within Mersey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58" y="1537069"/>
            <a:ext cx="4835315" cy="512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82. Where is Queen Victoria’s bathing machine on display?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53064" y="1784287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5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Windsor Castle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72733" y="3120308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493410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Balmoral Castle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59524" y="4599344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Osborne House</a:t>
              </a:r>
            </a:p>
          </p:txBody>
        </p:sp>
      </p:grpSp>
      <p:pic>
        <p:nvPicPr>
          <p:cNvPr id="10242" name="Picture 2" descr="Osborne House- Queen Victoria's bathing mach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5" y="1579973"/>
            <a:ext cx="6552113" cy="49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sborne-iow-3Ja10-108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6" y="1888957"/>
            <a:ext cx="7604793" cy="42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6791" y="167701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 </a:t>
              </a:r>
              <a:r>
                <a:rPr lang="en-GB" sz="3200" dirty="0">
                  <a:solidFill>
                    <a:prstClr val="black"/>
                  </a:solidFill>
                </a:rPr>
                <a:t>83. Who starred in the 1963 film Summer Holiday?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76791" y="1803996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John Travolta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83252" y="3225470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Elvis Presley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89713" y="4681765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Cliff Richard</a:t>
              </a:r>
            </a:p>
          </p:txBody>
        </p:sp>
      </p:grpSp>
      <p:pic>
        <p:nvPicPr>
          <p:cNvPr id="20" name="Picture 2" descr="Film, Projector, Movie Projector, Cinema, Demon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" y="1646978"/>
            <a:ext cx="6158552" cy="45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ile:Cliff Richard 913-73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3"/>
          <a:stretch/>
        </p:blipFill>
        <p:spPr bwMode="auto">
          <a:xfrm>
            <a:off x="2358190" y="1588437"/>
            <a:ext cx="3950796" cy="507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9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90" y="186886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 </a:t>
              </a:r>
              <a:r>
                <a:rPr lang="en-GB" sz="3200" dirty="0">
                  <a:solidFill>
                    <a:prstClr val="black"/>
                  </a:solidFill>
                </a:rPr>
                <a:t>84. On what planet does summer last 42 years?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86302" y="1768311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Uranus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7668" y="3214841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Pluto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86302" y="4661371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Mercury</a:t>
              </a:r>
            </a:p>
          </p:txBody>
        </p:sp>
      </p:grpSp>
      <p:pic>
        <p:nvPicPr>
          <p:cNvPr id="3074" name="Picture 2" descr="Uran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37" y="1444203"/>
            <a:ext cx="5425520" cy="54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2.staticflickr.com/4/3045/2818891443_d4c8e2b37c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5"/>
          <a:stretch/>
        </p:blipFill>
        <p:spPr bwMode="auto">
          <a:xfrm>
            <a:off x="377190" y="2049988"/>
            <a:ext cx="7706884" cy="291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etail of old-spelling tex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/>
          <a:stretch/>
        </p:blipFill>
        <p:spPr bwMode="auto">
          <a:xfrm>
            <a:off x="1275912" y="1655143"/>
            <a:ext cx="5899150" cy="446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85. Who wrote: Shall I compare thee to a summer’s day?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97189" y="1789524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Percy Bysshe Shelley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2005" y="3129304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William Wordsworth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97189" y="4521692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William Shakespeare</a:t>
              </a:r>
            </a:p>
          </p:txBody>
        </p:sp>
      </p:grpSp>
      <p:pic>
        <p:nvPicPr>
          <p:cNvPr id="9220" name="Picture 4" descr="File:Shakespeare Flow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645" r="2464" b="1177"/>
          <a:stretch/>
        </p:blipFill>
        <p:spPr bwMode="auto">
          <a:xfrm>
            <a:off x="2147086" y="1519003"/>
            <a:ext cx="42433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997" y="5824303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 </a:t>
              </a:r>
              <a:r>
                <a:rPr lang="en-GB" sz="3200" dirty="0">
                  <a:solidFill>
                    <a:prstClr val="black"/>
                  </a:solidFill>
                </a:rPr>
                <a:t>86. In which Chinese city is ‘The Summer Palace’ which contains a complex of palaces, gardens and lakes?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46896" y="1684662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Shanghai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5544" y="3127704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Beijing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46896" y="4556321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Guangzhou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0" name="Picture 2" descr="Scenery of Longevity Hi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3" y="1498257"/>
            <a:ext cx="7300869" cy="485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7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87. British Summer Time begins and ends in which months?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99692" y="1792494"/>
            <a:ext cx="3672000" cy="972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60953" y="76105"/>
              <a:ext cx="7284610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April and September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99692" y="3252040"/>
            <a:ext cx="3672000" cy="972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60951" y="76105"/>
              <a:ext cx="728461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March and October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9692" y="4716950"/>
            <a:ext cx="3672000" cy="972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60953" y="76105"/>
              <a:ext cx="728461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March and September</a:t>
              </a: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" name="Picture 2" descr="BST (British Summer Time), Hyde P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9" y="1722280"/>
            <a:ext cx="6800704" cy="453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51692" y="170459"/>
            <a:ext cx="11556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88. Which of these words mean relating to summer?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27127" y="1874531"/>
            <a:ext cx="3600000" cy="900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5113" y="76105"/>
              <a:ext cx="7284610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estival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46896" y="3202466"/>
            <a:ext cx="3600000" cy="900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377060" y="76105"/>
              <a:ext cx="728461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vernal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07692" y="4626921"/>
            <a:ext cx="3600000" cy="900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349350" y="76105"/>
              <a:ext cx="7572377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 err="1">
                  <a:solidFill>
                    <a:prstClr val="black"/>
                  </a:solidFill>
                </a:rPr>
                <a:t>heimal</a:t>
              </a:r>
              <a:endParaRPr lang="en-GB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oard, Blackboard, Empty, Slate, School, Chalk, Le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5" y="1538834"/>
            <a:ext cx="7257258" cy="483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3" y="2297743"/>
            <a:ext cx="5163760" cy="865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26" y="2284037"/>
            <a:ext cx="6547671" cy="865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7" y="3624170"/>
            <a:ext cx="5163760" cy="865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74" y="3618700"/>
            <a:ext cx="6547671" cy="865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3" y="5037227"/>
            <a:ext cx="5163760" cy="865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26" y="5008862"/>
            <a:ext cx="6547671" cy="865707"/>
          </a:xfrm>
          <a:prstGeom prst="rect">
            <a:avLst/>
          </a:prstGeom>
        </p:spPr>
      </p:pic>
      <p:pic>
        <p:nvPicPr>
          <p:cNvPr id="79874" name="Picture 2" descr="Check, Correct, Green, Mark, Ti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79" y="2322849"/>
            <a:ext cx="941852" cy="107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06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77189" y="184045"/>
            <a:ext cx="11520000" cy="1080000"/>
            <a:chOff x="0" y="3469"/>
            <a:chExt cx="7772400" cy="1463085"/>
          </a:xfrm>
          <a:solidFill>
            <a:srgbClr val="CC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Rounded Rectangle 34"/>
            <p:cNvSpPr/>
            <p:nvPr/>
          </p:nvSpPr>
          <p:spPr>
            <a:xfrm>
              <a:off x="0" y="3469"/>
              <a:ext cx="7772400" cy="1463085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/>
            <p:nvPr/>
          </p:nvSpPr>
          <p:spPr>
            <a:xfrm>
              <a:off x="71422" y="74891"/>
              <a:ext cx="7629556" cy="132024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2410" tIns="232410" rIns="232410" bIns="232410" numCol="1" spcCol="1270" anchor="ctr" anchorCtr="0">
              <a:noAutofit/>
            </a:bodyPr>
            <a:lstStyle/>
            <a:p>
              <a:pPr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dirty="0">
                  <a:solidFill>
                    <a:prstClr val="black"/>
                  </a:solidFill>
                </a:rPr>
                <a:t> </a:t>
              </a:r>
              <a:r>
                <a:rPr lang="en-GB" sz="3200" dirty="0">
                  <a:solidFill>
                    <a:prstClr val="black"/>
                  </a:solidFill>
                </a:rPr>
                <a:t>89. Who has a summer residence at Castel Gandolfo?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98407" y="1707815"/>
            <a:ext cx="3600000" cy="1008000"/>
            <a:chOff x="0" y="0"/>
            <a:chExt cx="8128000" cy="1559025"/>
          </a:xfrm>
          <a:solidFill>
            <a:srgbClr val="9966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11977" y="76105"/>
              <a:ext cx="7333222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The Pope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1510" y="3159585"/>
            <a:ext cx="3600000" cy="1008000"/>
            <a:chOff x="0" y="0"/>
            <a:chExt cx="8128000" cy="1559025"/>
          </a:xfrm>
          <a:solidFill>
            <a:srgbClr val="99FF33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411977" y="76105"/>
              <a:ext cx="7333224" cy="14068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Prince Charles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38920" y="4587000"/>
            <a:ext cx="3600000" cy="1008000"/>
            <a:chOff x="0" y="0"/>
            <a:chExt cx="8128000" cy="1559025"/>
          </a:xfrm>
          <a:solidFill>
            <a:srgbClr val="CC00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0" y="0"/>
              <a:ext cx="8128000" cy="1559025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11977" y="174686"/>
              <a:ext cx="7333226" cy="120477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dirty="0">
                  <a:solidFill>
                    <a:prstClr val="black"/>
                  </a:solidFill>
                </a:rPr>
                <a:t>Giorgio Armani</a:t>
              </a:r>
            </a:p>
          </p:txBody>
        </p:sp>
      </p:grpSp>
      <p:pic>
        <p:nvPicPr>
          <p:cNvPr id="20" name="Picture 2" descr="Sun, Happy, Sunshine, Golden, Yellow, Rays, L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84" y="5840526"/>
            <a:ext cx="98488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2" name="Picture 2" descr="File:Piazzale Quadrato Castel Gandolfo III 20141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7" y="1757021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File:Canonization 2014- The Canonization of Saint John XXIII and Saint John Paul II (1403696612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19" y="1400038"/>
            <a:ext cx="5300228" cy="50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0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5318</Words>
  <Application>Microsoft Office PowerPoint</Application>
  <PresentationFormat>Widescreen</PresentationFormat>
  <Paragraphs>780</Paragraphs>
  <Slides>113</Slides>
  <Notes>111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8" baseType="lpstr">
      <vt:lpstr>Arial</vt:lpstr>
      <vt:lpstr>Calibri</vt:lpstr>
      <vt:lpstr>Calibri Light</vt:lpstr>
      <vt:lpstr>Kosal says hy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Maddocks</dc:creator>
  <cp:lastModifiedBy>Andrew</cp:lastModifiedBy>
  <cp:revision>761</cp:revision>
  <dcterms:created xsi:type="dcterms:W3CDTF">2016-07-05T04:55:58Z</dcterms:created>
  <dcterms:modified xsi:type="dcterms:W3CDTF">2020-07-13T10:45:42Z</dcterms:modified>
</cp:coreProperties>
</file>