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8" r:id="rId2"/>
    <p:sldId id="277" r:id="rId3"/>
    <p:sldId id="286" r:id="rId4"/>
    <p:sldId id="281" r:id="rId5"/>
    <p:sldId id="282" r:id="rId6"/>
    <p:sldId id="283" r:id="rId7"/>
    <p:sldId id="284" r:id="rId8"/>
    <p:sldId id="285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eport Rg" panose="020F0503030200020004" pitchFamily="34" charset="0"/>
      <p:regular r:id="rId17"/>
      <p:bold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FFFFF"/>
    <a:srgbClr val="80C1EB"/>
    <a:srgbClr val="ACDDFC"/>
    <a:srgbClr val="21A6F9"/>
    <a:srgbClr val="DE1E5A"/>
    <a:srgbClr val="BC0105"/>
    <a:srgbClr val="4DB1E3"/>
    <a:srgbClr val="4AA1D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  <p:guide pos="340"/>
        <p:guide orient="horz" pos="3974"/>
        <p:guide pos="5420"/>
        <p:guide orient="horz" pos="709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17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second-grade-usa/social-studies-second-grade-usa/culture-and-diversity-social-studies-second-grade-usa" TargetMode="External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second-grade-usa/social-studies-second-grade-usa/culture-and-diversity-social-studies-second-grade-usa" TargetMode="External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second-grade-usa/social-studies-second-grade-usa/culture-and-diversity-social-studies-second-grade-usa" TargetMode="External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second-grade-usa/social-studies-second-grade-usa/culture-and-diversity-social-studies-second-grade-usa" TargetMode="External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second-grade-usa/social-studies-second-grade-usa/culture-and-diversity-social-studies-second-grade-usa" TargetMode="External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3537689-0090-4BA6-B785-848B5CDBA666}"/>
              </a:ext>
            </a:extLst>
          </p:cNvPr>
          <p:cNvSpPr/>
          <p:nvPr userDrawn="1"/>
        </p:nvSpPr>
        <p:spPr>
          <a:xfrm>
            <a:off x="142406" y="6040117"/>
            <a:ext cx="988291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63C3231A-91E7-42F6-966F-E7463A155EB3}"/>
              </a:ext>
            </a:extLst>
          </p:cNvPr>
          <p:cNvSpPr/>
          <p:nvPr userDrawn="1"/>
        </p:nvSpPr>
        <p:spPr>
          <a:xfrm>
            <a:off x="8297056" y="6040116"/>
            <a:ext cx="846944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307E8802-F5BF-44DE-B001-15816DE38706}"/>
              </a:ext>
            </a:extLst>
          </p:cNvPr>
          <p:cNvSpPr/>
          <p:nvPr userDrawn="1"/>
        </p:nvSpPr>
        <p:spPr>
          <a:xfrm>
            <a:off x="8297056" y="6685613"/>
            <a:ext cx="846944" cy="1186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Report Rg" panose="020F05030302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6514EC18-6B0B-4F5C-A650-D5195006B808}"/>
              </a:ext>
            </a:extLst>
          </p:cNvPr>
          <p:cNvSpPr/>
          <p:nvPr userDrawn="1"/>
        </p:nvSpPr>
        <p:spPr>
          <a:xfrm>
            <a:off x="8297056" y="6685613"/>
            <a:ext cx="846944" cy="1186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E9AE9D56-501E-41C2-869A-DFD4DE172F3F}"/>
              </a:ext>
            </a:extLst>
          </p:cNvPr>
          <p:cNvSpPr/>
          <p:nvPr userDrawn="1"/>
        </p:nvSpPr>
        <p:spPr>
          <a:xfrm>
            <a:off x="8297056" y="6685613"/>
            <a:ext cx="846944" cy="1186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69B74F8-E8AE-4A26-ACF7-CD2CF2759024}"/>
              </a:ext>
            </a:extLst>
          </p:cNvPr>
          <p:cNvSpPr/>
          <p:nvPr userDrawn="1"/>
        </p:nvSpPr>
        <p:spPr>
          <a:xfrm>
            <a:off x="142406" y="6040117"/>
            <a:ext cx="988291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C8411410-7F62-4202-97A5-B13F3145B220}"/>
              </a:ext>
            </a:extLst>
          </p:cNvPr>
          <p:cNvSpPr/>
          <p:nvPr userDrawn="1"/>
        </p:nvSpPr>
        <p:spPr>
          <a:xfrm>
            <a:off x="8297056" y="6040116"/>
            <a:ext cx="846944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Report Rg" panose="020F05030302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12" Type="http://schemas.openxmlformats.org/officeDocument/2006/relationships/image" Target="../media/image18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2.png" /><Relationship Id="rId11" Type="http://schemas.openxmlformats.org/officeDocument/2006/relationships/image" Target="../media/image17.tiff" /><Relationship Id="rId5" Type="http://schemas.openxmlformats.org/officeDocument/2006/relationships/image" Target="../media/image11.png" /><Relationship Id="rId10" Type="http://schemas.openxmlformats.org/officeDocument/2006/relationships/image" Target="../media/image16.png" /><Relationship Id="rId4" Type="http://schemas.openxmlformats.org/officeDocument/2006/relationships/image" Target="../media/image10.tiff" /><Relationship Id="rId9" Type="http://schemas.openxmlformats.org/officeDocument/2006/relationships/image" Target="../media/image1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 /><Relationship Id="rId2" Type="http://schemas.openxmlformats.org/officeDocument/2006/relationships/image" Target="../media/image19.tiff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9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36E2-6BCA-4B4F-A6F8-E229995E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What Is Pride?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A30558B3-545C-4480-BEAC-CD8D3ECDB896}"/>
              </a:ext>
            </a:extLst>
          </p:cNvPr>
          <p:cNvSpPr txBox="1"/>
          <p:nvPr/>
        </p:nvSpPr>
        <p:spPr>
          <a:xfrm>
            <a:off x="2563671" y="1655645"/>
            <a:ext cx="39289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Pride is a celebration of people being proud of who they are.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5B206-B460-47D7-8D7E-989E5A57D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07" y="2279107"/>
            <a:ext cx="1670602" cy="3323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C78A2-FDA2-48E9-BAAF-9DF410D83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978790"/>
            <a:ext cx="1962029" cy="3532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18DAED-D310-4D57-8A0C-6C96087E58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596" y="2735415"/>
            <a:ext cx="3592808" cy="3680074"/>
          </a:xfrm>
          <a:prstGeom prst="rect">
            <a:avLst/>
          </a:prstGeom>
        </p:spPr>
      </p:pic>
      <p:sp>
        <p:nvSpPr>
          <p:cNvPr id="14" name="Heart 13">
            <a:extLst>
              <a:ext uri="{FF2B5EF4-FFF2-40B4-BE49-F238E27FC236}">
                <a16:creationId xmlns:a16="http://schemas.microsoft.com/office/drawing/2014/main" id="{E56A885E-1C69-4039-8A19-94436D0356D4}"/>
              </a:ext>
            </a:extLst>
          </p:cNvPr>
          <p:cNvSpPr/>
          <p:nvPr/>
        </p:nvSpPr>
        <p:spPr>
          <a:xfrm>
            <a:off x="1106713" y="1456969"/>
            <a:ext cx="567158" cy="484448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A12B0A6C-5444-42F9-99EB-DF1377763625}"/>
              </a:ext>
            </a:extLst>
          </p:cNvPr>
          <p:cNvSpPr/>
          <p:nvPr/>
        </p:nvSpPr>
        <p:spPr>
          <a:xfrm>
            <a:off x="7198779" y="915465"/>
            <a:ext cx="528658" cy="451563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53418FAC-32F2-4D9E-B724-BA2F2EB77C68}"/>
              </a:ext>
            </a:extLst>
          </p:cNvPr>
          <p:cNvSpPr/>
          <p:nvPr/>
        </p:nvSpPr>
        <p:spPr>
          <a:xfrm>
            <a:off x="6067021" y="3070572"/>
            <a:ext cx="388910" cy="332195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5EEACF93-2FB3-401B-B199-0EC2C2118FB2}"/>
              </a:ext>
            </a:extLst>
          </p:cNvPr>
          <p:cNvSpPr/>
          <p:nvPr/>
        </p:nvSpPr>
        <p:spPr>
          <a:xfrm>
            <a:off x="2697424" y="4301250"/>
            <a:ext cx="325046" cy="277644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4F38B4E-5B82-46C8-B9B2-9C84FE52B881}"/>
              </a:ext>
            </a:extLst>
          </p:cNvPr>
          <p:cNvGrpSpPr/>
          <p:nvPr/>
        </p:nvGrpSpPr>
        <p:grpSpPr>
          <a:xfrm>
            <a:off x="532238" y="2175274"/>
            <a:ext cx="1625642" cy="1698071"/>
            <a:chOff x="482068" y="2139957"/>
            <a:chExt cx="1964492" cy="206506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7CEE1CC-7042-4718-B310-C3D7980E5360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DDEB6D6-41A8-42BB-83E5-D7F99E553600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DEE96E7-3079-4217-B26F-5738A315B187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6" name="Google Shape;60;p2">
              <a:extLst>
                <a:ext uri="{FF2B5EF4-FFF2-40B4-BE49-F238E27FC236}">
                  <a16:creationId xmlns:a16="http://schemas.microsoft.com/office/drawing/2014/main" id="{9D280428-75F2-4030-BE16-502B586CD00D}"/>
                </a:ext>
              </a:extLst>
            </p:cNvPr>
            <p:cNvSpPr txBox="1"/>
            <p:nvPr/>
          </p:nvSpPr>
          <p:spPr>
            <a:xfrm>
              <a:off x="482068" y="3615013"/>
              <a:ext cx="1964492" cy="590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stepmother, dad, and children</a:t>
              </a:r>
              <a:endParaRPr sz="1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FA43BA-4324-46ED-A351-0279CBC3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15" y="823165"/>
            <a:ext cx="8220075" cy="994306"/>
          </a:xfrm>
        </p:spPr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Different Families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A5A75E8-AE41-4BFD-8971-298DC242271F}"/>
              </a:ext>
            </a:extLst>
          </p:cNvPr>
          <p:cNvGrpSpPr/>
          <p:nvPr/>
        </p:nvGrpSpPr>
        <p:grpSpPr>
          <a:xfrm>
            <a:off x="532238" y="4158498"/>
            <a:ext cx="1625642" cy="1736095"/>
            <a:chOff x="482068" y="2139957"/>
            <a:chExt cx="1964492" cy="211130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90500C9-A066-4EFE-9A45-2CBF8864D112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B1D60485-09F1-4BE5-B7B4-4BBE210A8875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FABD5D4A-DDFC-40C5-8896-A66E50861EDE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38" name="Google Shape;60;p2">
              <a:extLst>
                <a:ext uri="{FF2B5EF4-FFF2-40B4-BE49-F238E27FC236}">
                  <a16:creationId xmlns:a16="http://schemas.microsoft.com/office/drawing/2014/main" id="{5900E0F5-6EC8-4231-AF0B-C9AA182CC9F1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grandmother and grandson</a:t>
              </a:r>
              <a:endParaRPr sz="1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481C8D8-BBB5-4AA8-963E-FBF80270B2CF}"/>
              </a:ext>
            </a:extLst>
          </p:cNvPr>
          <p:cNvGrpSpPr/>
          <p:nvPr/>
        </p:nvGrpSpPr>
        <p:grpSpPr>
          <a:xfrm>
            <a:off x="2136988" y="2175274"/>
            <a:ext cx="1625642" cy="1736095"/>
            <a:chOff x="482068" y="2139957"/>
            <a:chExt cx="1964492" cy="211130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4B5230-2B9A-479D-863D-182A3F194B8F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C02BD03C-ADB6-4DEB-999F-936684A603CF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2F586139-4B35-403E-84BE-4EB28F6AE799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44" name="Google Shape;60;p2">
              <a:extLst>
                <a:ext uri="{FF2B5EF4-FFF2-40B4-BE49-F238E27FC236}">
                  <a16:creationId xmlns:a16="http://schemas.microsoft.com/office/drawing/2014/main" id="{4A438B28-880A-4CE0-A88C-608616BE8E0C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stepfather, mom, and children</a:t>
              </a:r>
              <a:endParaRPr lang="en-US" sz="14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80F8A02-A583-498E-A527-4C9790404A0A}"/>
              </a:ext>
            </a:extLst>
          </p:cNvPr>
          <p:cNvGrpSpPr/>
          <p:nvPr/>
        </p:nvGrpSpPr>
        <p:grpSpPr>
          <a:xfrm>
            <a:off x="2136988" y="4158498"/>
            <a:ext cx="1625642" cy="1736095"/>
            <a:chOff x="482068" y="2139957"/>
            <a:chExt cx="1964492" cy="2111309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8D0BF61-07FB-4BD9-8FD9-CF5B07AD124C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093DC5D6-63DD-47C9-9994-DFEA0F6C95EC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877B1BA3-23AB-4926-8D85-3D7D562C50D0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50" name="Google Shape;60;p2">
              <a:extLst>
                <a:ext uri="{FF2B5EF4-FFF2-40B4-BE49-F238E27FC236}">
                  <a16:creationId xmlns:a16="http://schemas.microsoft.com/office/drawing/2014/main" id="{08459729-191E-4118-A4E3-1C069EE36E1B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aunt and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nephew</a:t>
              </a:r>
              <a:endParaRPr lang="en-US" sz="1400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F6F8081-DD78-4008-AE5F-C5A1AF0F6A3D}"/>
              </a:ext>
            </a:extLst>
          </p:cNvPr>
          <p:cNvGrpSpPr/>
          <p:nvPr/>
        </p:nvGrpSpPr>
        <p:grpSpPr>
          <a:xfrm>
            <a:off x="3744352" y="2175274"/>
            <a:ext cx="1625642" cy="1736095"/>
            <a:chOff x="482068" y="2139957"/>
            <a:chExt cx="1964492" cy="211130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AF6198E-4608-4F8E-BE6E-FFB359476724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5429DAA-31C3-4134-A243-5984641EE72D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9993E578-F117-4CB5-ACDF-7F39D56DF5DB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56" name="Google Shape;60;p2">
              <a:extLst>
                <a:ext uri="{FF2B5EF4-FFF2-40B4-BE49-F238E27FC236}">
                  <a16:creationId xmlns:a16="http://schemas.microsoft.com/office/drawing/2014/main" id="{6C5E301E-8F78-45DA-BE91-500EF55AB458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mom, dad and children</a:t>
              </a:r>
              <a:endParaRPr lang="en-US" sz="1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D28D146-EC0E-41A7-BE5C-47B08C96B085}"/>
              </a:ext>
            </a:extLst>
          </p:cNvPr>
          <p:cNvGrpSpPr/>
          <p:nvPr/>
        </p:nvGrpSpPr>
        <p:grpSpPr>
          <a:xfrm>
            <a:off x="3744352" y="4158498"/>
            <a:ext cx="1625642" cy="1736095"/>
            <a:chOff x="482068" y="2139957"/>
            <a:chExt cx="1964492" cy="211130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829EFC3-09AD-446B-BE1A-8166A77CE62F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C74C6A0D-3104-4F67-B63C-1424ABEC38E6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8E06E629-8C7F-4DCC-BC4E-15590FD18B1B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62" name="Google Shape;60;p2">
              <a:extLst>
                <a:ext uri="{FF2B5EF4-FFF2-40B4-BE49-F238E27FC236}">
                  <a16:creationId xmlns:a16="http://schemas.microsoft.com/office/drawing/2014/main" id="{C4D991F3-ED2A-4AF2-9AEA-C759C54AB15A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caregivers and children</a:t>
              </a:r>
              <a:endParaRPr lang="en-US" sz="1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F0EE01-8F70-48BF-ADDA-DD8CD0201AFF}"/>
              </a:ext>
            </a:extLst>
          </p:cNvPr>
          <p:cNvGrpSpPr/>
          <p:nvPr/>
        </p:nvGrpSpPr>
        <p:grpSpPr>
          <a:xfrm>
            <a:off x="7004711" y="2175274"/>
            <a:ext cx="1625642" cy="1736095"/>
            <a:chOff x="482068" y="2139957"/>
            <a:chExt cx="1964492" cy="2111309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C65455F-3279-483C-80D6-77BA3FE099AC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89B78152-9DAF-4A55-86A1-80EFE81D9CF3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4DB0783F-AA9C-4FD9-A88A-44510ABC3CF8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68" name="Google Shape;60;p2">
              <a:extLst>
                <a:ext uri="{FF2B5EF4-FFF2-40B4-BE49-F238E27FC236}">
                  <a16:creationId xmlns:a16="http://schemas.microsoft.com/office/drawing/2014/main" id="{7FB58C18-8F43-42DD-9300-A808A6382F4B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cs typeface="Arial"/>
                  <a:sym typeface="Arial"/>
                </a:rPr>
                <a:t>two dads and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cs typeface="Arial"/>
                  <a:sym typeface="Arial"/>
                </a:rPr>
                <a:t>their son</a:t>
              </a:r>
              <a:endParaRPr lang="en-GB" sz="14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7644DA8-6753-4C38-8C92-F479712729FE}"/>
              </a:ext>
            </a:extLst>
          </p:cNvPr>
          <p:cNvGrpSpPr/>
          <p:nvPr/>
        </p:nvGrpSpPr>
        <p:grpSpPr>
          <a:xfrm>
            <a:off x="7004711" y="4158498"/>
            <a:ext cx="1625642" cy="1697863"/>
            <a:chOff x="482068" y="2139957"/>
            <a:chExt cx="1964492" cy="2064814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B17937-565A-4C22-8EA4-CFB37340FBCA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1CE03CAD-788C-4E5B-B1BB-BA21D4D0A528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3A985412-DEDC-47A8-ACD3-08DE14355D8A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74" name="Google Shape;60;p2">
              <a:extLst>
                <a:ext uri="{FF2B5EF4-FFF2-40B4-BE49-F238E27FC236}">
                  <a16:creationId xmlns:a16="http://schemas.microsoft.com/office/drawing/2014/main" id="{CC4DFF93-9ACF-4DDC-8B85-EA5C30158EA5}"/>
                </a:ext>
              </a:extLst>
            </p:cNvPr>
            <p:cNvSpPr txBox="1"/>
            <p:nvPr/>
          </p:nvSpPr>
          <p:spPr>
            <a:xfrm>
              <a:off x="482068" y="3706832"/>
              <a:ext cx="1964492" cy="374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mom and son</a:t>
              </a:r>
              <a:endParaRPr lang="en-US" sz="1400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B70AD5-CE7D-49D1-92A2-D9CABC6BFDC3}"/>
              </a:ext>
            </a:extLst>
          </p:cNvPr>
          <p:cNvGrpSpPr/>
          <p:nvPr/>
        </p:nvGrpSpPr>
        <p:grpSpPr>
          <a:xfrm>
            <a:off x="5387725" y="2175274"/>
            <a:ext cx="1625642" cy="1697863"/>
            <a:chOff x="482068" y="2139957"/>
            <a:chExt cx="1964492" cy="2064814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4926A8B-56EA-4572-B8D1-52895A56912E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B8DECB6E-B256-45F6-B486-F8A4F4AD8F39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F77E5D33-5775-4A1F-9E4E-8923E18F3F93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80" name="Google Shape;60;p2">
              <a:extLst>
                <a:ext uri="{FF2B5EF4-FFF2-40B4-BE49-F238E27FC236}">
                  <a16:creationId xmlns:a16="http://schemas.microsoft.com/office/drawing/2014/main" id="{92BBCD02-39D5-4A1A-89C8-DDE8CB0CA19A}"/>
                </a:ext>
              </a:extLst>
            </p:cNvPr>
            <p:cNvSpPr txBox="1"/>
            <p:nvPr/>
          </p:nvSpPr>
          <p:spPr>
            <a:xfrm>
              <a:off x="482068" y="3727236"/>
              <a:ext cx="1964492" cy="374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dad and son</a:t>
              </a:r>
              <a:endParaRPr lang="en-US" sz="1400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AFC4CE-272C-4A3B-87D1-613C7EE9EF23}"/>
              </a:ext>
            </a:extLst>
          </p:cNvPr>
          <p:cNvGrpSpPr/>
          <p:nvPr/>
        </p:nvGrpSpPr>
        <p:grpSpPr>
          <a:xfrm>
            <a:off x="5387725" y="4158498"/>
            <a:ext cx="1625642" cy="1736095"/>
            <a:chOff x="482068" y="2139957"/>
            <a:chExt cx="1964492" cy="2111309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9BA43CC-E7EE-46BD-B22F-016A4FC1A86A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2C523A74-A200-4911-8A69-06F2B0CF1CD7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9F3569AB-6CF1-4F19-BB22-96F6F67CB76C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86" name="Google Shape;60;p2">
              <a:extLst>
                <a:ext uri="{FF2B5EF4-FFF2-40B4-BE49-F238E27FC236}">
                  <a16:creationId xmlns:a16="http://schemas.microsoft.com/office/drawing/2014/main" id="{50322E7A-BC8B-4A26-816E-E6FFAE5BC82A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cs typeface="Arial"/>
                  <a:sym typeface="Arial"/>
                </a:rPr>
                <a:t>two moms and their daughter</a:t>
              </a:r>
              <a:endParaRPr lang="en-GB" sz="1400" dirty="0"/>
            </a:p>
          </p:txBody>
        </p:sp>
      </p:grpSp>
      <p:pic>
        <p:nvPicPr>
          <p:cNvPr id="190" name="Picture 189">
            <a:extLst>
              <a:ext uri="{FF2B5EF4-FFF2-40B4-BE49-F238E27FC236}">
                <a16:creationId xmlns:a16="http://schemas.microsoft.com/office/drawing/2014/main" id="{289B4868-4444-43D3-BBE7-1FD5513B9B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1" y="2513066"/>
            <a:ext cx="1110901" cy="650743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5A5AC0EB-B5E0-490F-AF3F-9EC5933FF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95" y="2448004"/>
            <a:ext cx="1052895" cy="78952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32566D52-DF16-468D-A51F-86E9E5882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48" y="2358161"/>
            <a:ext cx="1004769" cy="95740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4E9D382-DBD7-42DE-904C-F76A51F992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907" y="2332636"/>
            <a:ext cx="565250" cy="99871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4CF8F4DB-6F57-4777-999B-BA36728C9B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642" y="2338758"/>
            <a:ext cx="1017497" cy="95740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480301B8-4D0F-42C6-BF07-9F6CC895E6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907" y="4331728"/>
            <a:ext cx="650905" cy="975243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ACB7729B-D9E1-49E4-886F-56A473DD9C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23" y="4355657"/>
            <a:ext cx="414082" cy="916501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3C0C6BC1-CFE8-4E5A-9C1D-A44707800D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037" y="4498672"/>
            <a:ext cx="358512" cy="775565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547796A4-1355-431C-A290-AE6C212C351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5" y="4345339"/>
            <a:ext cx="932088" cy="953342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808B9D6C-440E-4E06-8B0F-89CD3A9A97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6" y="4355657"/>
            <a:ext cx="1004013" cy="898359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92885C0D-E07D-4EFA-8670-F76F8969DF5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369" y="4367614"/>
            <a:ext cx="709262" cy="912370"/>
          </a:xfrm>
          <a:prstGeom prst="rect">
            <a:avLst/>
          </a:prstGeom>
        </p:spPr>
      </p:pic>
      <p:sp>
        <p:nvSpPr>
          <p:cNvPr id="201" name="Heart 200">
            <a:extLst>
              <a:ext uri="{FF2B5EF4-FFF2-40B4-BE49-F238E27FC236}">
                <a16:creationId xmlns:a16="http://schemas.microsoft.com/office/drawing/2014/main" id="{9AF88338-B49E-4191-89EE-CCECA8787C01}"/>
              </a:ext>
            </a:extLst>
          </p:cNvPr>
          <p:cNvSpPr/>
          <p:nvPr/>
        </p:nvSpPr>
        <p:spPr>
          <a:xfrm>
            <a:off x="1326468" y="1078094"/>
            <a:ext cx="567158" cy="484448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Heart 201">
            <a:extLst>
              <a:ext uri="{FF2B5EF4-FFF2-40B4-BE49-F238E27FC236}">
                <a16:creationId xmlns:a16="http://schemas.microsoft.com/office/drawing/2014/main" id="{16417AED-9738-440B-82BC-C2C61F1B7AEE}"/>
              </a:ext>
            </a:extLst>
          </p:cNvPr>
          <p:cNvSpPr/>
          <p:nvPr/>
        </p:nvSpPr>
        <p:spPr>
          <a:xfrm>
            <a:off x="7288874" y="1079503"/>
            <a:ext cx="528658" cy="451563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6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099B-B5E5-465C-814E-E7FF3E6B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LGBTQ Pride</a:t>
            </a:r>
          </a:p>
        </p:txBody>
      </p:sp>
      <p:sp>
        <p:nvSpPr>
          <p:cNvPr id="9" name="Google Shape;60;p2">
            <a:extLst>
              <a:ext uri="{FF2B5EF4-FFF2-40B4-BE49-F238E27FC236}">
                <a16:creationId xmlns:a16="http://schemas.microsoft.com/office/drawing/2014/main" id="{ADE17D5D-0CDC-4558-A957-035EE029AAB2}"/>
              </a:ext>
            </a:extLst>
          </p:cNvPr>
          <p:cNvSpPr txBox="1"/>
          <p:nvPr/>
        </p:nvSpPr>
        <p:spPr>
          <a:xfrm>
            <a:off x="935768" y="5354604"/>
            <a:ext cx="3351162" cy="7125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1C1C1C"/>
                </a:solidFill>
              </a:rPr>
              <a:t>Pride Month is celebrated every </a:t>
            </a:r>
            <a:r>
              <a:rPr lang="en-GB" sz="1800" b="1" dirty="0">
                <a:solidFill>
                  <a:srgbClr val="1C1C1C"/>
                </a:solidFill>
              </a:rPr>
              <a:t>June</a:t>
            </a:r>
            <a:r>
              <a:rPr lang="en-GB" sz="1800" dirty="0">
                <a:solidFill>
                  <a:srgbClr val="1C1C1C"/>
                </a:solidFill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CFF68A-DF5A-4A77-87A7-80BF23D2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41"/>
          <a:stretch/>
        </p:blipFill>
        <p:spPr>
          <a:xfrm>
            <a:off x="4667480" y="1306745"/>
            <a:ext cx="3283846" cy="2795201"/>
          </a:xfrm>
          <a:prstGeom prst="rect">
            <a:avLst/>
          </a:prstGeom>
        </p:spPr>
      </p:pic>
      <p:sp>
        <p:nvSpPr>
          <p:cNvPr id="11" name="Google Shape;60;p2">
            <a:extLst>
              <a:ext uri="{FF2B5EF4-FFF2-40B4-BE49-F238E27FC236}">
                <a16:creationId xmlns:a16="http://schemas.microsoft.com/office/drawing/2014/main" id="{2EC04273-E5DD-41D7-AB3D-DC10EF906C0F}"/>
              </a:ext>
            </a:extLst>
          </p:cNvPr>
          <p:cNvSpPr txBox="1"/>
          <p:nvPr/>
        </p:nvSpPr>
        <p:spPr>
          <a:xfrm>
            <a:off x="4838042" y="4121770"/>
            <a:ext cx="3351162" cy="2201882"/>
          </a:xfrm>
          <a:prstGeom prst="roundRect">
            <a:avLst>
              <a:gd name="adj" fmla="val 574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1C1C1C"/>
                </a:solidFill>
              </a:rPr>
              <a:t>LGBTQ</a:t>
            </a:r>
            <a:r>
              <a:rPr lang="en-GB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rgbClr val="1C1C1C"/>
                </a:solidFill>
              </a:rPr>
              <a:t>people form a large</a:t>
            </a:r>
            <a:r>
              <a:rPr lang="en-GB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rgbClr val="1C1C1C"/>
                </a:solidFill>
              </a:rPr>
              <a:t>community</a:t>
            </a:r>
            <a:r>
              <a:rPr lang="en-GB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 that fight</a:t>
            </a:r>
            <a:r>
              <a:rPr lang="en-GB" dirty="0">
                <a:solidFill>
                  <a:srgbClr val="1C1C1C"/>
                </a:solidFill>
              </a:rPr>
              <a:t> </a:t>
            </a:r>
            <a:r>
              <a:rPr lang="en-GB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negative attitudes and behaviours towards LGBT</a:t>
            </a:r>
            <a:r>
              <a:rPr lang="en-GB" dirty="0">
                <a:solidFill>
                  <a:srgbClr val="1C1C1C"/>
                </a:solidFill>
              </a:rPr>
              <a:t>Q</a:t>
            </a:r>
            <a:r>
              <a:rPr lang="en-GB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 people. It is all about celebrating who you are and supporting </a:t>
            </a:r>
            <a:r>
              <a:rPr lang="en-GB" dirty="0">
                <a:solidFill>
                  <a:srgbClr val="1C1C1C"/>
                </a:solidFill>
              </a:rPr>
              <a:t>equal rights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1C1C1C"/>
                </a:solidFill>
              </a:rPr>
              <a:t>for everyone.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3E435-CDD6-456E-8EDB-AFB47DEE1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427" y="2438400"/>
            <a:ext cx="2561841" cy="2901516"/>
          </a:xfrm>
          <a:prstGeom prst="rect">
            <a:avLst/>
          </a:prstGeom>
        </p:spPr>
      </p:pic>
      <p:sp>
        <p:nvSpPr>
          <p:cNvPr id="7" name="Google Shape;60;p2">
            <a:extLst>
              <a:ext uri="{FF2B5EF4-FFF2-40B4-BE49-F238E27FC236}">
                <a16:creationId xmlns:a16="http://schemas.microsoft.com/office/drawing/2014/main" id="{17BE84D1-F266-45EF-B5B6-959A36EE3598}"/>
              </a:ext>
            </a:extLst>
          </p:cNvPr>
          <p:cNvSpPr txBox="1"/>
          <p:nvPr/>
        </p:nvSpPr>
        <p:spPr>
          <a:xfrm>
            <a:off x="931385" y="1481891"/>
            <a:ext cx="3351162" cy="9883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US" b="1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LGBT</a:t>
            </a:r>
            <a:r>
              <a:rPr lang="en-US" b="1" dirty="0">
                <a:solidFill>
                  <a:srgbClr val="1C1C1C"/>
                </a:solidFill>
              </a:rPr>
              <a:t>Q</a:t>
            </a:r>
            <a:r>
              <a:rPr lang="en-US" b="1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stands for lesbian, gay, bisexual, transgender</a:t>
            </a:r>
            <a:r>
              <a:rPr lang="en-US" dirty="0">
                <a:solidFill>
                  <a:srgbClr val="1C1C1C"/>
                </a:solidFill>
              </a:rPr>
              <a:t>, and queer/questioning.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2885-9985-4664-9A29-975D9F97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Pride Celebrations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1C4A36C8-FB09-4416-8E62-9D3563E8706E}"/>
              </a:ext>
            </a:extLst>
          </p:cNvPr>
          <p:cNvSpPr txBox="1"/>
          <p:nvPr/>
        </p:nvSpPr>
        <p:spPr>
          <a:xfrm>
            <a:off x="2757384" y="5836803"/>
            <a:ext cx="36197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1C1C1C"/>
                </a:solidFill>
                <a:cs typeface="Arial"/>
                <a:sym typeface="Arial"/>
              </a:rPr>
              <a:t>They are held all over the world.</a:t>
            </a:r>
            <a:endParaRPr lang="en-GB" dirty="0"/>
          </a:p>
        </p:txBody>
      </p:sp>
      <p:sp>
        <p:nvSpPr>
          <p:cNvPr id="4" name="Google Shape;60;p2">
            <a:extLst>
              <a:ext uri="{FF2B5EF4-FFF2-40B4-BE49-F238E27FC236}">
                <a16:creationId xmlns:a16="http://schemas.microsoft.com/office/drawing/2014/main" id="{9C0CA2BA-E825-4B85-8A2B-A756F308AE9B}"/>
              </a:ext>
            </a:extLst>
          </p:cNvPr>
          <p:cNvSpPr txBox="1"/>
          <p:nvPr/>
        </p:nvSpPr>
        <p:spPr>
          <a:xfrm>
            <a:off x="755650" y="1473201"/>
            <a:ext cx="7632700" cy="773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Pride marches, parades, and festivals celebrate the differences between people in our world and promote equal rights for all.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2E4910-0B19-4550-91F2-D6BDC03CA879}"/>
              </a:ext>
            </a:extLst>
          </p:cNvPr>
          <p:cNvSpPr/>
          <p:nvPr/>
        </p:nvSpPr>
        <p:spPr>
          <a:xfrm>
            <a:off x="2151849" y="2389469"/>
            <a:ext cx="4830772" cy="3220984"/>
          </a:xfrm>
          <a:prstGeom prst="roundRect">
            <a:avLst>
              <a:gd name="adj" fmla="val 8002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C5DF-2405-40D9-B83F-EAA5F30E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Rainbow Flag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BA9D89B4-5377-4DE2-B318-40F0252BAF34}"/>
              </a:ext>
            </a:extLst>
          </p:cNvPr>
          <p:cNvSpPr txBox="1"/>
          <p:nvPr/>
        </p:nvSpPr>
        <p:spPr>
          <a:xfrm>
            <a:off x="750885" y="2759042"/>
            <a:ext cx="7632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Many people will wave rainbow flags at Pride marches to show that they are proud of who they are and that everyone should be treated equally.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76173-BE65-4C37-AC73-737E560B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784921"/>
            <a:ext cx="7632700" cy="2307904"/>
          </a:xfrm>
          <a:prstGeom prst="rect">
            <a:avLst/>
          </a:prstGeom>
        </p:spPr>
      </p:pic>
      <p:sp>
        <p:nvSpPr>
          <p:cNvPr id="7" name="Google Shape;60;p2">
            <a:extLst>
              <a:ext uri="{FF2B5EF4-FFF2-40B4-BE49-F238E27FC236}">
                <a16:creationId xmlns:a16="http://schemas.microsoft.com/office/drawing/2014/main" id="{1E371892-12F4-4BBC-827B-8C400A39B38B}"/>
              </a:ext>
            </a:extLst>
          </p:cNvPr>
          <p:cNvSpPr txBox="1"/>
          <p:nvPr/>
        </p:nvSpPr>
        <p:spPr>
          <a:xfrm>
            <a:off x="755650" y="1725271"/>
            <a:ext cx="7632700" cy="773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The rainbow flag, also known as the Pride flag, represents lesbian, gay, bisexual, transgender, and queer pride. </a:t>
            </a:r>
          </a:p>
        </p:txBody>
      </p:sp>
    </p:spTree>
    <p:extLst>
      <p:ext uri="{BB962C8B-B14F-4D97-AF65-F5344CB8AC3E}">
        <p14:creationId xmlns:p14="http://schemas.microsoft.com/office/powerpoint/2010/main" val="16716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59CC-55A9-4DAB-B718-0B427007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All Different, All Wonderful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EC898F93-4A83-4662-A24D-9D23AC3CFD35}"/>
              </a:ext>
            </a:extLst>
          </p:cNvPr>
          <p:cNvSpPr txBox="1"/>
          <p:nvPr/>
        </p:nvSpPr>
        <p:spPr>
          <a:xfrm>
            <a:off x="750885" y="150865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Things to remember: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F26CF-C30E-46E7-AE93-1E2EB3B41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35" y="4374749"/>
            <a:ext cx="1976130" cy="1718076"/>
          </a:xfrm>
          <a:prstGeom prst="rect">
            <a:avLst/>
          </a:prstGeom>
        </p:spPr>
      </p:pic>
      <p:sp>
        <p:nvSpPr>
          <p:cNvPr id="6" name="Google Shape;60;p2">
            <a:extLst>
              <a:ext uri="{FF2B5EF4-FFF2-40B4-BE49-F238E27FC236}">
                <a16:creationId xmlns:a16="http://schemas.microsoft.com/office/drawing/2014/main" id="{583E9FE7-BCBC-4082-884D-5C20F17EEB1F}"/>
              </a:ext>
            </a:extLst>
          </p:cNvPr>
          <p:cNvSpPr txBox="1"/>
          <p:nvPr/>
        </p:nvSpPr>
        <p:spPr>
          <a:xfrm>
            <a:off x="1781789" y="3603673"/>
            <a:ext cx="5580420" cy="4673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should feel like they can be themselves.</a:t>
            </a:r>
            <a:endParaRPr lang="en-GB" dirty="0"/>
          </a:p>
        </p:txBody>
      </p:sp>
      <p:sp>
        <p:nvSpPr>
          <p:cNvPr id="7" name="Google Shape;60;p2">
            <a:extLst>
              <a:ext uri="{FF2B5EF4-FFF2-40B4-BE49-F238E27FC236}">
                <a16:creationId xmlns:a16="http://schemas.microsoft.com/office/drawing/2014/main" id="{E562CAD0-F9D3-4918-82C9-2944BAAF713E}"/>
              </a:ext>
            </a:extLst>
          </p:cNvPr>
          <p:cNvSpPr txBox="1"/>
          <p:nvPr/>
        </p:nvSpPr>
        <p:spPr>
          <a:xfrm>
            <a:off x="1781790" y="2630199"/>
            <a:ext cx="5580420" cy="773809"/>
          </a:xfrm>
          <a:prstGeom prst="roundRect">
            <a:avLst>
              <a:gd name="adj" fmla="val 1186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should be allowed to be proud of who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they are.</a:t>
            </a:r>
            <a:endParaRPr lang="en-GB" dirty="0"/>
          </a:p>
        </p:txBody>
      </p:sp>
      <p:sp>
        <p:nvSpPr>
          <p:cNvPr id="8" name="Google Shape;60;p2">
            <a:extLst>
              <a:ext uri="{FF2B5EF4-FFF2-40B4-BE49-F238E27FC236}">
                <a16:creationId xmlns:a16="http://schemas.microsoft.com/office/drawing/2014/main" id="{DD54802A-D4A7-4BB9-823B-6D61B78D8B07}"/>
              </a:ext>
            </a:extLst>
          </p:cNvPr>
          <p:cNvSpPr txBox="1"/>
          <p:nvPr/>
        </p:nvSpPr>
        <p:spPr>
          <a:xfrm>
            <a:off x="1781789" y="1979333"/>
            <a:ext cx="5580421" cy="4673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should feel like they can be themselves.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>
            <a:extLst>
              <a:ext uri="{FF2B5EF4-FFF2-40B4-BE49-F238E27FC236}">
                <a16:creationId xmlns:a16="http://schemas.microsoft.com/office/drawing/2014/main" id="{5CE555B0-27ED-45EB-83DB-247830E70743}"/>
              </a:ext>
            </a:extLst>
          </p:cNvPr>
          <p:cNvSpPr/>
          <p:nvPr/>
        </p:nvSpPr>
        <p:spPr>
          <a:xfrm>
            <a:off x="2584702" y="1896361"/>
            <a:ext cx="3963818" cy="3385764"/>
          </a:xfrm>
          <a:prstGeom prst="hear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BF8A4-8D7B-4CF5-A8BF-168AEBB8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Have Pride!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9DD720ED-6DD3-48B2-B25A-B092AE2363FB}"/>
              </a:ext>
            </a:extLst>
          </p:cNvPr>
          <p:cNvSpPr txBox="1"/>
          <p:nvPr/>
        </p:nvSpPr>
        <p:spPr>
          <a:xfrm>
            <a:off x="750885" y="1315282"/>
            <a:ext cx="7632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is special and unique. We should be proud of the things that make us different. </a:t>
            </a:r>
            <a:endParaRPr lang="en-GB" dirty="0"/>
          </a:p>
        </p:txBody>
      </p:sp>
      <p:sp>
        <p:nvSpPr>
          <p:cNvPr id="4" name="Google Shape;60;p2">
            <a:extLst>
              <a:ext uri="{FF2B5EF4-FFF2-40B4-BE49-F238E27FC236}">
                <a16:creationId xmlns:a16="http://schemas.microsoft.com/office/drawing/2014/main" id="{00EC102E-F144-469C-B836-A8DE226D0B46}"/>
              </a:ext>
            </a:extLst>
          </p:cNvPr>
          <p:cNvSpPr txBox="1"/>
          <p:nvPr/>
        </p:nvSpPr>
        <p:spPr>
          <a:xfrm>
            <a:off x="750885" y="3137339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b="1" i="0" u="none" dirty="0">
                <a:ln w="12700">
                  <a:noFill/>
                </a:ln>
                <a:solidFill>
                  <a:srgbClr val="FFFFFF"/>
                </a:solidFill>
                <a:ea typeface="Arial"/>
                <a:cs typeface="Arial"/>
                <a:sym typeface="Arial"/>
              </a:rPr>
              <a:t>Why are you proud to be you?</a:t>
            </a:r>
            <a:endParaRPr lang="en-GB" dirty="0">
              <a:ln w="12700"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A70F4-E377-48F4-946C-5DAF90047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59" y="3671856"/>
            <a:ext cx="6338371" cy="24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4F2DAEB-0DE7-4275-AD3D-C70C590086AB}" vid="{7D88550E-5321-46A6-85ED-6782CCE38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K-2 Standard PowerPoint (3)</Template>
  <TotalTime>193</TotalTime>
  <Words>270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Pride?</vt:lpstr>
      <vt:lpstr>Different Families</vt:lpstr>
      <vt:lpstr>LGBTQ Pride</vt:lpstr>
      <vt:lpstr>Pride Celebrations</vt:lpstr>
      <vt:lpstr>Rainbow Flag</vt:lpstr>
      <vt:lpstr>All Different, All Wonderful</vt:lpstr>
      <vt:lpstr>Have Pride!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Złotkowska</dc:creator>
  <cp:lastModifiedBy>Fiona Walker</cp:lastModifiedBy>
  <cp:revision>30</cp:revision>
  <dcterms:created xsi:type="dcterms:W3CDTF">2021-05-12T10:13:20Z</dcterms:created>
  <dcterms:modified xsi:type="dcterms:W3CDTF">2021-06-23T19:15:11Z</dcterms:modified>
</cp:coreProperties>
</file>