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Twinkl"/>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397">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t+z9HTxS708WoZO50jcnaP9Xm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76" y="96"/>
      </p:cViewPr>
      <p:guideLst>
        <p:guide orient="horz" pos="2160"/>
        <p:guide pos="2880"/>
        <p:guide pos="340"/>
        <p:guide orient="horz" pos="3974"/>
        <p:guide pos="5397"/>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6.fntdata" /><Relationship Id="rId3" Type="http://schemas.openxmlformats.org/officeDocument/2006/relationships/slide" Target="slides/slide2.xml" /><Relationship Id="rId21" Type="http://schemas.openxmlformats.org/officeDocument/2006/relationships/font" Target="fonts/font1.fntdata"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5.fntdata"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notesMaster" Target="notesMasters/notesMaster1.xml" /><Relationship Id="rId29" Type="http://schemas.openxmlformats.org/officeDocument/2006/relationships/font" Target="fonts/font9.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4.fntdata"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3.fntdata" /><Relationship Id="rId28" Type="http://schemas.openxmlformats.org/officeDocument/2006/relationships/font" Target="fonts/font8.fntdata" /><Relationship Id="rId10" Type="http://schemas.openxmlformats.org/officeDocument/2006/relationships/slide" Target="slides/slide9.xml" /><Relationship Id="rId19" Type="http://schemas.openxmlformats.org/officeDocument/2006/relationships/slide" Target="slides/slide18.xml" /><Relationship Id="rId31" Type="http://customschemas.google.com/relationships/presentationmetadata" Target="meta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2.fntdata" /><Relationship Id="rId27" Type="http://schemas.openxmlformats.org/officeDocument/2006/relationships/font" Target="fonts/font7.fntdata" /><Relationship Id="rId30" Type="http://schemas.openxmlformats.org/officeDocument/2006/relationships/font" Target="fonts/font10.fntdata" /><Relationship Id="rId35"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 name="Google Shape;2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 name="Google Shape;3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 name="Google Shape;4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1"/>
          <p:cNvSpPr/>
          <p:nvPr/>
        </p:nvSpPr>
        <p:spPr>
          <a:xfrm>
            <a:off x="457198" y="438151"/>
            <a:ext cx="8220075" cy="5957887"/>
          </a:xfrm>
          <a:prstGeom prst="roundRect">
            <a:avLst>
              <a:gd name="adj" fmla="val 2649"/>
            </a:avLst>
          </a:prstGeom>
          <a:solidFill>
            <a:schemeClr val="lt1">
              <a:alpha val="89411"/>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AU" sz="135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15;p21"/>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Clr>
                <a:srgbClr val="1C1C1C"/>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3"/>
          <p:cNvSpPr/>
          <p:nvPr/>
        </p:nvSpPr>
        <p:spPr>
          <a:xfrm>
            <a:off x="457198" y="438151"/>
            <a:ext cx="8220075" cy="5957887"/>
          </a:xfrm>
          <a:prstGeom prst="roundRect">
            <a:avLst>
              <a:gd name="adj" fmla="val 2649"/>
            </a:avLst>
          </a:prstGeom>
          <a:solidFill>
            <a:schemeClr val="lt1">
              <a:alpha val="89411"/>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AU" sz="135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9" name="Google Shape;19;p23"/>
          <p:cNvPicPr preferRelativeResize="0"/>
          <p:nvPr/>
        </p:nvPicPr>
        <p:blipFill rotWithShape="1">
          <a:blip r:embed="rId3">
            <a:alphaModFix/>
          </a:blip>
          <a:srcRect/>
          <a:stretch/>
        </p:blipFill>
        <p:spPr>
          <a:xfrm>
            <a:off x="8072497" y="5734211"/>
            <a:ext cx="576495" cy="580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ims Slide">
  <p:cSld name="Aims Slide">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24"/>
          <p:cNvSpPr/>
          <p:nvPr/>
        </p:nvSpPr>
        <p:spPr>
          <a:xfrm>
            <a:off x="503239" y="2930434"/>
            <a:ext cx="8137524" cy="3414803"/>
          </a:xfrm>
          <a:prstGeom prst="roundRect">
            <a:avLst>
              <a:gd name="adj" fmla="val 6409"/>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AU" sz="135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 name="Google Shape;22;p24"/>
          <p:cNvSpPr/>
          <p:nvPr/>
        </p:nvSpPr>
        <p:spPr>
          <a:xfrm>
            <a:off x="503239" y="512763"/>
            <a:ext cx="8137524" cy="2193019"/>
          </a:xfrm>
          <a:prstGeom prst="roundRect">
            <a:avLst>
              <a:gd name="adj" fmla="val 6409"/>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AU" sz="135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4"/>
          <p:cNvSpPr txBox="1"/>
          <p:nvPr/>
        </p:nvSpPr>
        <p:spPr>
          <a:xfrm>
            <a:off x="628650" y="3071286"/>
            <a:ext cx="7886700" cy="54000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3600"/>
              <a:buFont typeface="Arial"/>
              <a:buNone/>
            </a:pPr>
            <a:r>
              <a:rPr lang="en-AU" sz="3600" b="1" i="0" u="none" strike="noStrike" cap="none">
                <a:solidFill>
                  <a:schemeClr val="dk1"/>
                </a:solidFill>
                <a:latin typeface="Arial"/>
                <a:ea typeface="Arial"/>
                <a:cs typeface="Arial"/>
                <a:sym typeface="Arial"/>
              </a:rPr>
              <a:t>Success Criteria</a:t>
            </a:r>
            <a:endParaRPr sz="1400" b="0" i="0" u="none" strike="noStrike" cap="none">
              <a:solidFill>
                <a:srgbClr val="000000"/>
              </a:solidFill>
              <a:latin typeface="Arial"/>
              <a:ea typeface="Arial"/>
              <a:cs typeface="Arial"/>
              <a:sym typeface="Arial"/>
            </a:endParaRPr>
          </a:p>
        </p:txBody>
      </p:sp>
      <p:sp>
        <p:nvSpPr>
          <p:cNvPr id="24" name="Google Shape;24;p24"/>
          <p:cNvSpPr txBox="1"/>
          <p:nvPr/>
        </p:nvSpPr>
        <p:spPr>
          <a:xfrm>
            <a:off x="628648" y="734785"/>
            <a:ext cx="7886700" cy="540000"/>
          </a:xfrm>
          <a:prstGeom prst="rect">
            <a:avLst/>
          </a:prstGeom>
          <a:noFill/>
          <a:ln>
            <a:noFill/>
          </a:ln>
        </p:spPr>
        <p:txBody>
          <a:bodyPr spcFirstLastPara="1" wrap="square" lIns="0" tIns="0" rIns="0" bIns="0" anchor="ctr" anchorCtr="1">
            <a:noAutofit/>
          </a:bodyPr>
          <a:lstStyle/>
          <a:p>
            <a:pPr marL="0" marR="0" lvl="0" indent="0" algn="l" rtl="0">
              <a:lnSpc>
                <a:spcPct val="90000"/>
              </a:lnSpc>
              <a:spcBef>
                <a:spcPts val="0"/>
              </a:spcBef>
              <a:spcAft>
                <a:spcPts val="0"/>
              </a:spcAft>
              <a:buClr>
                <a:schemeClr val="dk1"/>
              </a:buClr>
              <a:buSzPts val="3600"/>
              <a:buFont typeface="Arial"/>
              <a:buNone/>
            </a:pPr>
            <a:r>
              <a:rPr lang="en-AU" sz="3600" b="1" i="0" u="none" strike="noStrike" cap="none">
                <a:solidFill>
                  <a:schemeClr val="dk1"/>
                </a:solidFill>
                <a:latin typeface="Arial"/>
                <a:ea typeface="Arial"/>
                <a:cs typeface="Arial"/>
                <a:sym typeface="Arial"/>
              </a:rPr>
              <a:t>Aim</a:t>
            </a:r>
            <a:endParaRPr sz="1400" b="0" i="0" u="none" strike="noStrike" cap="none">
              <a:solidFill>
                <a:srgbClr val="000000"/>
              </a:solidFill>
              <a:latin typeface="Arial"/>
              <a:ea typeface="Arial"/>
              <a:cs typeface="Arial"/>
              <a:sym typeface="Arial"/>
            </a:endParaRPr>
          </a:p>
        </p:txBody>
      </p:sp>
      <p:sp>
        <p:nvSpPr>
          <p:cNvPr id="25" name="Google Shape;25;p24"/>
          <p:cNvSpPr>
            <a:spLocks noGrp="1"/>
          </p:cNvSpPr>
          <p:nvPr>
            <p:ph type="body" idx="1"/>
          </p:nvPr>
        </p:nvSpPr>
        <p:spPr>
          <a:xfrm>
            <a:off x="628650" y="1127760"/>
            <a:ext cx="7886700" cy="1409700"/>
          </a:xfrm>
          <a:prstGeom prst="roundRect">
            <a:avLst>
              <a:gd name="adj" fmla="val 2585"/>
            </a:avLst>
          </a:prstGeom>
          <a:noFill/>
          <a:ln>
            <a:noFill/>
          </a:ln>
        </p:spPr>
        <p:txBody>
          <a:bodyPr spcFirstLastPara="1" wrap="square" lIns="252000" tIns="252000" rIns="252000" bIns="252000" anchor="t" anchorCtr="0">
            <a:normAutofit/>
          </a:bodyPr>
          <a:lstStyle>
            <a:lvl1pPr marL="457200" lvl="0" indent="-342900" algn="l">
              <a:lnSpc>
                <a:spcPct val="90000"/>
              </a:lnSpc>
              <a:spcBef>
                <a:spcPts val="1000"/>
              </a:spcBef>
              <a:spcAft>
                <a:spcPts val="0"/>
              </a:spcAft>
              <a:buClr>
                <a:srgbClr val="1C1C1C"/>
              </a:buClr>
              <a:buSzPts val="1800"/>
              <a:buChar char="•"/>
              <a:defRPr sz="1665">
                <a:latin typeface="Arial"/>
                <a:ea typeface="Arial"/>
                <a:cs typeface="Arial"/>
                <a:sym typeface="Arial"/>
              </a:defRPr>
            </a:lvl1pPr>
            <a:lvl2pPr marL="914400" lvl="1" indent="-330200" algn="l">
              <a:lnSpc>
                <a:spcPct val="90000"/>
              </a:lnSpc>
              <a:spcBef>
                <a:spcPts val="500"/>
              </a:spcBef>
              <a:spcAft>
                <a:spcPts val="0"/>
              </a:spcAft>
              <a:buClr>
                <a:srgbClr val="1C1C1C"/>
              </a:buClr>
              <a:buSzPts val="1600"/>
              <a:buChar char="•"/>
              <a:defRPr sz="1480"/>
            </a:lvl2pPr>
            <a:lvl3pPr marL="1371600" lvl="2" indent="-342900" algn="l">
              <a:lnSpc>
                <a:spcPct val="90000"/>
              </a:lnSpc>
              <a:spcBef>
                <a:spcPts val="500"/>
              </a:spcBef>
              <a:spcAft>
                <a:spcPts val="0"/>
              </a:spcAft>
              <a:buClr>
                <a:srgbClr val="1C1C1C"/>
              </a:buClr>
              <a:buSzPts val="1800"/>
              <a:buChar char="•"/>
              <a:defRPr/>
            </a:lvl3pPr>
            <a:lvl4pPr marL="1828800" lvl="3" indent="-342900" algn="l">
              <a:lnSpc>
                <a:spcPct val="90000"/>
              </a:lnSpc>
              <a:spcBef>
                <a:spcPts val="500"/>
              </a:spcBef>
              <a:spcAft>
                <a:spcPts val="0"/>
              </a:spcAft>
              <a:buClr>
                <a:srgbClr val="1C1C1C"/>
              </a:buClr>
              <a:buSzPts val="1800"/>
              <a:buChar char="•"/>
              <a:defRPr/>
            </a:lvl4pPr>
            <a:lvl5pPr marL="2286000" lvl="4" indent="-342900" algn="l">
              <a:lnSpc>
                <a:spcPct val="90000"/>
              </a:lnSpc>
              <a:spcBef>
                <a:spcPts val="500"/>
              </a:spcBef>
              <a:spcAft>
                <a:spcPts val="0"/>
              </a:spcAft>
              <a:buClr>
                <a:srgbClr val="1C1C1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txBox="1"/>
          <p:nvPr/>
        </p:nvSpPr>
        <p:spPr>
          <a:xfrm>
            <a:off x="628650" y="3466803"/>
            <a:ext cx="7886700" cy="1409700"/>
          </a:xfrm>
          <a:prstGeom prst="rect">
            <a:avLst/>
          </a:prstGeom>
          <a:noFill/>
          <a:ln>
            <a:noFill/>
          </a:ln>
        </p:spPr>
        <p:txBody>
          <a:bodyPr spcFirstLastPara="1" wrap="square" lIns="180000" tIns="252000" rIns="252000" bIns="180000" anchor="t" anchorCtr="0">
            <a:normAutofit/>
          </a:bodyPr>
          <a:lstStyle/>
          <a:p>
            <a:pPr marL="228600" marR="0" lvl="0" indent="-228600" algn="l" rtl="0">
              <a:lnSpc>
                <a:spcPct val="90000"/>
              </a:lnSpc>
              <a:spcBef>
                <a:spcPts val="0"/>
              </a:spcBef>
              <a:spcAft>
                <a:spcPts val="0"/>
              </a:spcAft>
              <a:buClr>
                <a:srgbClr val="1C1C1C"/>
              </a:buClr>
              <a:buSzPts val="1800"/>
              <a:buFont typeface="Arial"/>
              <a:buChar char="•"/>
            </a:pPr>
            <a:r>
              <a:rPr lang="en-AU" sz="1800" b="0" i="0" u="none" strike="noStrike" cap="none">
                <a:solidFill>
                  <a:srgbClr val="1C1C1C"/>
                </a:solidFill>
                <a:latin typeface="Arial"/>
                <a:ea typeface="Arial"/>
                <a:cs typeface="Arial"/>
                <a:sym typeface="Arial"/>
              </a:rPr>
              <a:t>Statement 1 Lorem ipsum dolor sit amet, consectetur adipiscing elit.</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1C1C1C"/>
              </a:buClr>
              <a:buSzPts val="1800"/>
              <a:buFont typeface="Arial"/>
              <a:buChar char="•"/>
            </a:pPr>
            <a:r>
              <a:rPr lang="en-AU" sz="1800" b="0" i="0" u="none" strike="noStrike" cap="none">
                <a:solidFill>
                  <a:srgbClr val="1C1C1C"/>
                </a:solidFill>
                <a:latin typeface="Arial"/>
                <a:ea typeface="Arial"/>
                <a:cs typeface="Arial"/>
                <a:sym typeface="Arial"/>
              </a:rPr>
              <a:t>Statement 2</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1C1C1C"/>
              </a:buClr>
              <a:buSzPts val="1600"/>
              <a:buFont typeface="Arial"/>
              <a:buChar char="•"/>
            </a:pPr>
            <a:r>
              <a:rPr lang="en-AU" sz="1600" b="0" i="0" u="none" strike="noStrike" cap="none">
                <a:solidFill>
                  <a:srgbClr val="1C1C1C"/>
                </a:solidFill>
                <a:latin typeface="Arial"/>
                <a:ea typeface="Arial"/>
                <a:cs typeface="Arial"/>
                <a:sym typeface="Arial"/>
              </a:rPr>
              <a:t>Sub statement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7" Type="http://schemas.openxmlformats.org/officeDocument/2006/relationships/image" Target="../media/image1.jp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rmAutofit/>
          </a:bodyPr>
          <a:lstStyle>
            <a:lvl1pPr marR="0" lvl="0" algn="l" rtl="0">
              <a:lnSpc>
                <a:spcPct val="90000"/>
              </a:lnSpc>
              <a:spcBef>
                <a:spcPts val="0"/>
              </a:spcBef>
              <a:spcAft>
                <a:spcPts val="0"/>
              </a:spcAft>
              <a:buClr>
                <a:srgbClr val="1C1C1C"/>
              </a:buClr>
              <a:buSzPts val="4000"/>
              <a:buFont typeface="Arial"/>
              <a:buNone/>
              <a:defRPr sz="4000" b="1" i="0" u="none" strike="noStrike" cap="none">
                <a:solidFill>
                  <a:srgbClr val="1C1C1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rm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_rels/slide11.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notesSlide" Target="../notesSlides/notesSlide11.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_rels/slide12.xml.rels><?xml version="1.0" encoding="UTF-8" standalone="yes"?>
<Relationships xmlns="http://schemas.openxmlformats.org/package/2006/relationships"><Relationship Id="rId3" Type="http://schemas.openxmlformats.org/officeDocument/2006/relationships/image" Target="../media/image16.jpg" /><Relationship Id="rId2" Type="http://schemas.openxmlformats.org/officeDocument/2006/relationships/notesSlide" Target="../notesSlides/notesSlide12.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_rels/slide13.xml.rels><?xml version="1.0" encoding="UTF-8" standalone="yes"?>
<Relationships xmlns="http://schemas.openxmlformats.org/package/2006/relationships"><Relationship Id="rId3" Type="http://schemas.openxmlformats.org/officeDocument/2006/relationships/image" Target="../media/image17.jpg" /><Relationship Id="rId2" Type="http://schemas.openxmlformats.org/officeDocument/2006/relationships/notesSlide" Target="../notesSlides/notesSlide13.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_rels/slide14.xml.rels><?xml version="1.0" encoding="UTF-8" standalone="yes"?>
<Relationships xmlns="http://schemas.openxmlformats.org/package/2006/relationships"><Relationship Id="rId3" Type="http://schemas.openxmlformats.org/officeDocument/2006/relationships/image" Target="../media/image18.jpg" /><Relationship Id="rId2" Type="http://schemas.openxmlformats.org/officeDocument/2006/relationships/notesSlide" Target="../notesSlides/notesSlide14.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_rels/slide15.xml.rels><?xml version="1.0" encoding="UTF-8" standalone="yes"?>
<Relationships xmlns="http://schemas.openxmlformats.org/package/2006/relationships"><Relationship Id="rId3" Type="http://schemas.openxmlformats.org/officeDocument/2006/relationships/image" Target="../media/image19.jpg" /><Relationship Id="rId2" Type="http://schemas.openxmlformats.org/officeDocument/2006/relationships/notesSlide" Target="../notesSlides/notesSlide15.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_rels/slide16.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notesSlide" Target="../notesSlides/notesSlide16.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_rels/slide17.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notesSlide" Target="../notesSlides/notesSlide17.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_rels/slide18.xml.rels><?xml version="1.0" encoding="UTF-8" standalone="yes"?>
<Relationships xmlns="http://schemas.openxmlformats.org/package/2006/relationships"><Relationship Id="rId3"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 Id="rId2" Type="http://schemas.openxmlformats.org/officeDocument/2006/relationships/notesSlide" Target="../notesSlides/notesSlide18.xml"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_rels/slide3.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_rels/slide4.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_rels/slide5.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_rels/slide6.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_rels/slide7.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notesSlide" Target="../notesSlides/notesSlide7.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_rels/slide8.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_rels/slide9.xml.rels><?xml version="1.0" encoding="UTF-8" standalone="yes"?>
<Relationships xmlns="http://schemas.openxmlformats.org/package/2006/relationships"><Relationship Id="rId3" Type="http://schemas.openxmlformats.org/officeDocument/2006/relationships/image" Target="../media/image13.jpg"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hyperlink" Target="https://www.twinkl.co.uk/resources/keystage2-ks2-pastoral-support-and-well-being/keystage2-ks2-pastoral-support-and-well-being-student-pastoral-support/keystage2-ks2-pastoral-support-and-well-being-student-pastoral-support-lgbt-resources"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p1">
            <a:hlinkClick r:id="rId3"/>
          </p:cNvPr>
          <p:cNvSpPr/>
          <p:nvPr/>
        </p:nvSpPr>
        <p:spPr>
          <a:xfrm>
            <a:off x="7541702" y="5847127"/>
            <a:ext cx="1426129" cy="10108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 name="Google Shape;32;p1">
            <a:hlinkClick r:id="rId3"/>
          </p:cNvPr>
          <p:cNvSpPr/>
          <p:nvPr/>
        </p:nvSpPr>
        <p:spPr>
          <a:xfrm>
            <a:off x="0" y="5964571"/>
            <a:ext cx="855677" cy="893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0"/>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AU" sz="3600" dirty="0">
                <a:latin typeface="Twinkl" pitchFamily="2" charset="0"/>
              </a:rPr>
              <a:t>Tom Daley</a:t>
            </a:r>
            <a:endParaRPr dirty="0">
              <a:latin typeface="Twinkl" pitchFamily="2" charset="0"/>
            </a:endParaRPr>
          </a:p>
        </p:txBody>
      </p:sp>
      <p:pic>
        <p:nvPicPr>
          <p:cNvPr id="102" name="Google Shape;102;p10"/>
          <p:cNvPicPr preferRelativeResize="0"/>
          <p:nvPr/>
        </p:nvPicPr>
        <p:blipFill rotWithShape="1">
          <a:blip r:embed="rId3">
            <a:alphaModFix/>
          </a:blip>
          <a:srcRect l="29088" r="24011" b="12167"/>
          <a:stretch/>
        </p:blipFill>
        <p:spPr>
          <a:xfrm>
            <a:off x="4572000" y="1338031"/>
            <a:ext cx="3816350" cy="4754794"/>
          </a:xfrm>
          <a:prstGeom prst="rect">
            <a:avLst/>
          </a:prstGeom>
          <a:noFill/>
          <a:ln>
            <a:noFill/>
          </a:ln>
        </p:spPr>
      </p:pic>
      <p:sp>
        <p:nvSpPr>
          <p:cNvPr id="103" name="Google Shape;103;p10"/>
          <p:cNvSpPr txBox="1"/>
          <p:nvPr/>
        </p:nvSpPr>
        <p:spPr>
          <a:xfrm>
            <a:off x="690563" y="1276183"/>
            <a:ext cx="3592514" cy="4939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AU" sz="1750" b="0" i="0" u="none" strike="noStrike" cap="none" dirty="0">
                <a:solidFill>
                  <a:schemeClr val="dk1"/>
                </a:solidFill>
                <a:latin typeface="Twinkl" pitchFamily="2" charset="0"/>
                <a:sym typeface="Arial"/>
              </a:rPr>
              <a:t>Tom Daley is a British diver. His event is the 10m platform and he competes in the synchronised and team events. He was the world champion for diving in 2009 and 2017. He has created a YouTube channel that features vlogs and fitness videos. It was through this medium that, in 2013, he announced that he was in a relationship with a man. He won the title of Independent Influencer Award at the British LBGT awards in 2017.</a:t>
            </a:r>
            <a:endParaRPr sz="175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750" b="0" i="0" u="none" strike="noStrike" cap="none" dirty="0">
                <a:solidFill>
                  <a:schemeClr val="dk1"/>
                </a:solidFill>
                <a:latin typeface="Twinkl" pitchFamily="2" charset="0"/>
                <a:sym typeface="Arial"/>
              </a:rPr>
              <a:t> </a:t>
            </a:r>
            <a:endParaRPr sz="175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750" b="0" i="0" u="none" strike="noStrike" cap="none" dirty="0">
                <a:solidFill>
                  <a:schemeClr val="dk1"/>
                </a:solidFill>
                <a:latin typeface="Twinkl" pitchFamily="2" charset="0"/>
                <a:sym typeface="Arial"/>
              </a:rPr>
              <a:t>“In an ideal world I wouldn’t be doing this video because it shouldn’t matter.” – Tom Daley</a:t>
            </a:r>
            <a:endParaRPr sz="1750" b="1" i="0" u="none" strike="noStrike" cap="none" dirty="0">
              <a:solidFill>
                <a:schemeClr val="dk1"/>
              </a:solidFill>
              <a:latin typeface="Twinkl" pitchFamily="2" charset="0"/>
              <a:sym typeface="Arial"/>
            </a:endParaRPr>
          </a:p>
        </p:txBody>
      </p:sp>
      <p:sp>
        <p:nvSpPr>
          <p:cNvPr id="104" name="Google Shape;104;p10">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1"/>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4000"/>
              <a:buFont typeface="Arial"/>
              <a:buNone/>
            </a:pPr>
            <a:r>
              <a:rPr lang="en-AU" dirty="0">
                <a:latin typeface="Twinkl" pitchFamily="2" charset="0"/>
              </a:rPr>
              <a:t>Elliot Page</a:t>
            </a:r>
            <a:endParaRPr sz="3600" dirty="0">
              <a:latin typeface="Twinkl" pitchFamily="2" charset="0"/>
            </a:endParaRPr>
          </a:p>
        </p:txBody>
      </p:sp>
      <p:pic>
        <p:nvPicPr>
          <p:cNvPr id="110" name="Google Shape;110;p11"/>
          <p:cNvPicPr preferRelativeResize="0"/>
          <p:nvPr/>
        </p:nvPicPr>
        <p:blipFill rotWithShape="1">
          <a:blip r:embed="rId3">
            <a:alphaModFix/>
          </a:blip>
          <a:srcRect l="12886" t="2875" r="48004" b="1442"/>
          <a:stretch/>
        </p:blipFill>
        <p:spPr>
          <a:xfrm>
            <a:off x="4572000" y="1424354"/>
            <a:ext cx="3816350" cy="4668471"/>
          </a:xfrm>
          <a:prstGeom prst="rect">
            <a:avLst/>
          </a:prstGeom>
          <a:noFill/>
          <a:ln>
            <a:noFill/>
          </a:ln>
        </p:spPr>
      </p:pic>
      <p:sp>
        <p:nvSpPr>
          <p:cNvPr id="111" name="Google Shape;111;p11"/>
          <p:cNvSpPr txBox="1"/>
          <p:nvPr/>
        </p:nvSpPr>
        <p:spPr>
          <a:xfrm>
            <a:off x="690563" y="1424354"/>
            <a:ext cx="3816350" cy="4801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AU" sz="1700" b="0" i="0" u="none" strike="noStrike" cap="none" dirty="0">
                <a:solidFill>
                  <a:schemeClr val="dk1"/>
                </a:solidFill>
                <a:latin typeface="Twinkl" pitchFamily="2" charset="0"/>
                <a:sym typeface="Arial"/>
              </a:rPr>
              <a:t>Elliot is a Canadian actor who began his career on Canadian television. He starred in the 2005 drama ‘Hard Candy’ in which he won the best actor award for his role at the Austin Film Critics. In 2007, he played the lead character in the movie Juno and he was nominated for an Academy Award. In 2014, during a speech at the Human Rights Campaign’s ‘Time to Thrive’ conference, he revealed that he was gay. In 2020, Page announced that he is transgender. </a:t>
            </a:r>
            <a:endParaRPr sz="1700" b="0" i="0" u="none" strike="noStrike" cap="none" dirty="0">
              <a:solidFill>
                <a:srgbClr val="000000"/>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700" b="0" i="0" u="none" strike="noStrike" cap="none" dirty="0">
                <a:solidFill>
                  <a:schemeClr val="dk1"/>
                </a:solidFill>
                <a:latin typeface="Twinkl" pitchFamily="2" charset="0"/>
                <a:sym typeface="Arial"/>
              </a:rPr>
              <a:t> </a:t>
            </a:r>
            <a:endParaRPr sz="17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700" b="0" i="0" u="none" strike="noStrike" cap="none" dirty="0">
                <a:solidFill>
                  <a:schemeClr val="dk1"/>
                </a:solidFill>
                <a:latin typeface="Twinkl" pitchFamily="2" charset="0"/>
                <a:sym typeface="Arial"/>
              </a:rPr>
              <a:t>“This world would be a whole lot better if we just made an effort to be less horrible to one another.” </a:t>
            </a:r>
            <a:br>
              <a:rPr lang="en-AU" sz="1700" b="0" i="0" u="none" strike="noStrike" cap="none" dirty="0">
                <a:solidFill>
                  <a:schemeClr val="dk1"/>
                </a:solidFill>
                <a:latin typeface="Twinkl" pitchFamily="2" charset="0"/>
                <a:sym typeface="Arial"/>
              </a:rPr>
            </a:br>
            <a:r>
              <a:rPr lang="en-AU" sz="1700" b="0" i="0" u="none" strike="noStrike" cap="none" dirty="0">
                <a:solidFill>
                  <a:schemeClr val="dk1"/>
                </a:solidFill>
                <a:latin typeface="Twinkl" pitchFamily="2" charset="0"/>
                <a:sym typeface="Arial"/>
              </a:rPr>
              <a:t>– Elliot Page</a:t>
            </a:r>
            <a:endParaRPr sz="1700" b="1" i="0" u="none" strike="noStrike" cap="none" dirty="0">
              <a:solidFill>
                <a:schemeClr val="dk1"/>
              </a:solidFill>
              <a:latin typeface="Twinkl" pitchFamily="2" charset="0"/>
              <a:sym typeface="Arial"/>
            </a:endParaRPr>
          </a:p>
        </p:txBody>
      </p:sp>
      <p:sp>
        <p:nvSpPr>
          <p:cNvPr id="112" name="Google Shape;112;p11">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2"/>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4000"/>
              <a:buFont typeface="Arial"/>
              <a:buNone/>
            </a:pPr>
            <a:r>
              <a:rPr lang="en-AU" dirty="0">
                <a:latin typeface="Twinkl" pitchFamily="2" charset="0"/>
              </a:rPr>
              <a:t>Gareth Thomas</a:t>
            </a:r>
            <a:endParaRPr sz="3600" dirty="0">
              <a:latin typeface="Twinkl" pitchFamily="2" charset="0"/>
            </a:endParaRPr>
          </a:p>
        </p:txBody>
      </p:sp>
      <p:pic>
        <p:nvPicPr>
          <p:cNvPr id="118" name="Google Shape;118;p12"/>
          <p:cNvPicPr preferRelativeResize="0"/>
          <p:nvPr/>
        </p:nvPicPr>
        <p:blipFill rotWithShape="1">
          <a:blip r:embed="rId3">
            <a:alphaModFix/>
          </a:blip>
          <a:srcRect l="44120" r="9991"/>
          <a:stretch/>
        </p:blipFill>
        <p:spPr>
          <a:xfrm>
            <a:off x="4572000" y="1354014"/>
            <a:ext cx="3816350" cy="4738811"/>
          </a:xfrm>
          <a:prstGeom prst="rect">
            <a:avLst/>
          </a:prstGeom>
          <a:noFill/>
          <a:ln>
            <a:noFill/>
          </a:ln>
        </p:spPr>
      </p:pic>
      <p:sp>
        <p:nvSpPr>
          <p:cNvPr id="119" name="Google Shape;119;p12"/>
          <p:cNvSpPr txBox="1"/>
          <p:nvPr/>
        </p:nvSpPr>
        <p:spPr>
          <a:xfrm>
            <a:off x="755650" y="1354014"/>
            <a:ext cx="3622386" cy="4801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AU" sz="1700" b="0" i="0" u="none" strike="noStrike" cap="none" dirty="0">
                <a:solidFill>
                  <a:schemeClr val="dk1"/>
                </a:solidFill>
                <a:latin typeface="Twinkl" pitchFamily="2" charset="0"/>
                <a:sym typeface="Arial"/>
              </a:rPr>
              <a:t>Gareth ‘Alfie’ Thomas is a professional rugby player. He has represented Wales in both Rugby Union and Rugby League. He has played in over 100 test matches and is currently ranked 13</a:t>
            </a:r>
            <a:r>
              <a:rPr lang="en-AU" sz="1700" b="0" i="0" u="none" strike="noStrike" cap="none" baseline="30000" dirty="0">
                <a:solidFill>
                  <a:schemeClr val="dk1"/>
                </a:solidFill>
                <a:latin typeface="Twinkl" pitchFamily="2" charset="0"/>
                <a:sym typeface="Arial"/>
              </a:rPr>
              <a:t>th</a:t>
            </a:r>
            <a:r>
              <a:rPr lang="en-AU" sz="1700" b="0" i="0" u="none" strike="noStrike" cap="none" dirty="0">
                <a:solidFill>
                  <a:schemeClr val="dk1"/>
                </a:solidFill>
                <a:latin typeface="Twinkl" pitchFamily="2" charset="0"/>
                <a:sym typeface="Arial"/>
              </a:rPr>
              <a:t> among international try scorers. Thomas announced that he was gay in 2009 and the following year he was voted the most influential gay person in the United Kingdom </a:t>
            </a:r>
            <a:r>
              <a:rPr lang="en-AU" sz="1700" b="0" i="0" u="none" strike="noStrike" cap="none" dirty="0" err="1">
                <a:solidFill>
                  <a:schemeClr val="dk1"/>
                </a:solidFill>
                <a:latin typeface="Twinkl" pitchFamily="2" charset="0"/>
                <a:sym typeface="Arial"/>
              </a:rPr>
              <a:t>IoS</a:t>
            </a:r>
            <a:r>
              <a:rPr lang="en-AU" sz="1700" b="0" i="0" u="none" strike="noStrike" cap="none" dirty="0">
                <a:solidFill>
                  <a:schemeClr val="dk1"/>
                </a:solidFill>
                <a:latin typeface="Twinkl" pitchFamily="2" charset="0"/>
                <a:sym typeface="Arial"/>
              </a:rPr>
              <a:t> Pink List and received the </a:t>
            </a:r>
            <a:r>
              <a:rPr lang="en-AU" sz="1700" b="0" i="0" u="none" strike="noStrike" cap="none" dirty="0" err="1">
                <a:solidFill>
                  <a:schemeClr val="dk1"/>
                </a:solidFill>
                <a:latin typeface="Twinkl" pitchFamily="2" charset="0"/>
                <a:sym typeface="Arial"/>
              </a:rPr>
              <a:t>Stonewall’s</a:t>
            </a:r>
            <a:r>
              <a:rPr lang="en-AU" sz="1700" b="0" i="0" u="none" strike="noStrike" cap="none" dirty="0">
                <a:solidFill>
                  <a:schemeClr val="dk1"/>
                </a:solidFill>
                <a:latin typeface="Twinkl" pitchFamily="2" charset="0"/>
                <a:sym typeface="Arial"/>
              </a:rPr>
              <a:t> Hero of the Year award. </a:t>
            </a:r>
            <a:endParaRPr sz="17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700" b="0" i="0" u="none" strike="noStrike" cap="none" dirty="0">
                <a:solidFill>
                  <a:schemeClr val="dk1"/>
                </a:solidFill>
                <a:latin typeface="Twinkl" pitchFamily="2" charset="0"/>
                <a:sym typeface="Arial"/>
              </a:rPr>
              <a:t> </a:t>
            </a:r>
            <a:endParaRPr sz="17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700" b="0" i="0" u="none" strike="noStrike" cap="none" dirty="0">
                <a:solidFill>
                  <a:schemeClr val="dk1"/>
                </a:solidFill>
                <a:latin typeface="Twinkl" pitchFamily="2" charset="0"/>
                <a:sym typeface="Arial"/>
              </a:rPr>
              <a:t>“I don’t want to be known as a gay rugby player. I am a rugby player, first and foremost I am a man.” </a:t>
            </a:r>
            <a:br>
              <a:rPr lang="en-AU" sz="1700" b="0" i="0" u="none" strike="noStrike" cap="none" dirty="0">
                <a:solidFill>
                  <a:schemeClr val="dk1"/>
                </a:solidFill>
                <a:latin typeface="Twinkl" pitchFamily="2" charset="0"/>
                <a:sym typeface="Arial"/>
              </a:rPr>
            </a:br>
            <a:r>
              <a:rPr lang="en-AU" sz="1700" b="0" i="0" u="none" strike="noStrike" cap="none" dirty="0">
                <a:solidFill>
                  <a:schemeClr val="dk1"/>
                </a:solidFill>
                <a:latin typeface="Twinkl" pitchFamily="2" charset="0"/>
                <a:sym typeface="Arial"/>
              </a:rPr>
              <a:t>– Gareth Thomas</a:t>
            </a:r>
            <a:endParaRPr sz="1700" b="1" i="0" u="none" strike="noStrike" cap="none" dirty="0">
              <a:solidFill>
                <a:schemeClr val="dk1"/>
              </a:solidFill>
              <a:latin typeface="Twinkl" pitchFamily="2" charset="0"/>
              <a:sym typeface="Arial"/>
            </a:endParaRPr>
          </a:p>
        </p:txBody>
      </p:sp>
      <p:sp>
        <p:nvSpPr>
          <p:cNvPr id="120" name="Google Shape;120;p12">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3"/>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4000"/>
              <a:buFont typeface="Arial"/>
              <a:buNone/>
            </a:pPr>
            <a:r>
              <a:rPr lang="en-AU" dirty="0">
                <a:latin typeface="Twinkl" pitchFamily="2" charset="0"/>
              </a:rPr>
              <a:t>Laverne Cox</a:t>
            </a:r>
            <a:endParaRPr sz="3600" dirty="0">
              <a:latin typeface="Twinkl" pitchFamily="2" charset="0"/>
            </a:endParaRPr>
          </a:p>
        </p:txBody>
      </p:sp>
      <p:pic>
        <p:nvPicPr>
          <p:cNvPr id="126" name="Google Shape;126;p13"/>
          <p:cNvPicPr preferRelativeResize="0"/>
          <p:nvPr/>
        </p:nvPicPr>
        <p:blipFill rotWithShape="1">
          <a:blip r:embed="rId3">
            <a:alphaModFix/>
          </a:blip>
          <a:srcRect l="37700" r="24247"/>
          <a:stretch/>
        </p:blipFill>
        <p:spPr>
          <a:xfrm>
            <a:off x="755649" y="1424354"/>
            <a:ext cx="3816351" cy="4668471"/>
          </a:xfrm>
          <a:prstGeom prst="rect">
            <a:avLst/>
          </a:prstGeom>
          <a:noFill/>
          <a:ln>
            <a:noFill/>
          </a:ln>
        </p:spPr>
      </p:pic>
      <p:sp>
        <p:nvSpPr>
          <p:cNvPr id="127" name="Google Shape;127;p13"/>
          <p:cNvSpPr txBox="1"/>
          <p:nvPr/>
        </p:nvSpPr>
        <p:spPr>
          <a:xfrm>
            <a:off x="4664318" y="2028616"/>
            <a:ext cx="3797542"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AU" sz="1800" b="0" i="0" u="none" strike="noStrike" cap="none" dirty="0">
                <a:solidFill>
                  <a:schemeClr val="dk1"/>
                </a:solidFill>
                <a:latin typeface="Twinkl" pitchFamily="2" charset="0"/>
                <a:sym typeface="Arial"/>
              </a:rPr>
              <a:t>Laverne Cox is an actor and LGBTQ+ advocate. She has an identical twin brother and was raised in Alabama by her mother and grandmother. Cox was nominated for a Primetime Emmy Award in the acting category and was the first transgender woman to be nominated since 1990.</a:t>
            </a: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800" b="0" i="0" u="none" strike="noStrike" cap="none" dirty="0">
                <a:solidFill>
                  <a:schemeClr val="dk1"/>
                </a:solidFill>
                <a:latin typeface="Twinkl" pitchFamily="2" charset="0"/>
                <a:sym typeface="Arial"/>
              </a:rPr>
              <a:t> </a:t>
            </a: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800" b="0" i="0" u="none" strike="noStrike" cap="none" dirty="0">
                <a:solidFill>
                  <a:schemeClr val="dk1"/>
                </a:solidFill>
                <a:latin typeface="Twinkl" pitchFamily="2" charset="0"/>
                <a:sym typeface="Arial"/>
              </a:rPr>
              <a:t>“You are worthy… simply because of who you are.” – Laverne Cox</a:t>
            </a:r>
            <a:endParaRPr sz="1800" b="1" i="0" u="none" strike="noStrike" cap="none" dirty="0">
              <a:solidFill>
                <a:schemeClr val="dk1"/>
              </a:solidFill>
              <a:latin typeface="Twinkl" pitchFamily="2" charset="0"/>
              <a:sym typeface="Arial"/>
            </a:endParaRPr>
          </a:p>
        </p:txBody>
      </p:sp>
      <p:sp>
        <p:nvSpPr>
          <p:cNvPr id="128" name="Google Shape;128;p13">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4000"/>
              <a:buFont typeface="Arial"/>
              <a:buNone/>
            </a:pPr>
            <a:r>
              <a:rPr lang="en-AU" dirty="0">
                <a:latin typeface="Twinkl" pitchFamily="2" charset="0"/>
              </a:rPr>
              <a:t>Tim Cook</a:t>
            </a:r>
            <a:endParaRPr sz="3600" dirty="0">
              <a:latin typeface="Twinkl" pitchFamily="2" charset="0"/>
            </a:endParaRPr>
          </a:p>
        </p:txBody>
      </p:sp>
      <p:pic>
        <p:nvPicPr>
          <p:cNvPr id="134" name="Google Shape;134;p14"/>
          <p:cNvPicPr preferRelativeResize="0"/>
          <p:nvPr/>
        </p:nvPicPr>
        <p:blipFill rotWithShape="1">
          <a:blip r:embed="rId3">
            <a:alphaModFix/>
          </a:blip>
          <a:srcRect l="24821" r="28742"/>
          <a:stretch/>
        </p:blipFill>
        <p:spPr>
          <a:xfrm>
            <a:off x="4572000" y="1473201"/>
            <a:ext cx="3816350" cy="4619624"/>
          </a:xfrm>
          <a:prstGeom prst="rect">
            <a:avLst/>
          </a:prstGeom>
          <a:noFill/>
          <a:ln>
            <a:noFill/>
          </a:ln>
        </p:spPr>
      </p:pic>
      <p:sp>
        <p:nvSpPr>
          <p:cNvPr id="135" name="Google Shape;135;p14"/>
          <p:cNvSpPr txBox="1"/>
          <p:nvPr/>
        </p:nvSpPr>
        <p:spPr>
          <a:xfrm>
            <a:off x="755650" y="1473201"/>
            <a:ext cx="3527427"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AU" sz="1800" b="0" i="0" u="none" strike="noStrike" cap="none" dirty="0">
                <a:solidFill>
                  <a:schemeClr val="dk1"/>
                </a:solidFill>
                <a:latin typeface="Twinkl" pitchFamily="2" charset="0"/>
                <a:sym typeface="Arial"/>
              </a:rPr>
              <a:t>Tim Cook is an American business executive, industrial engineer and developer. He is currently the Chief Executive Officer of Apple Inc. Cook is known for keeping his private life private and he did not confirm that he was gay until 2014. He publicly supports LGBTQ+ rights. He was the first openly gay CEO on the Fortune 500 list. </a:t>
            </a: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800" b="0" i="0" u="none" strike="noStrike" cap="none" dirty="0">
                <a:solidFill>
                  <a:schemeClr val="dk1"/>
                </a:solidFill>
                <a:latin typeface="Twinkl" pitchFamily="2" charset="0"/>
                <a:sym typeface="Arial"/>
              </a:rPr>
              <a:t> </a:t>
            </a: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800" b="0" i="0" u="none" strike="noStrike" cap="none" dirty="0">
                <a:solidFill>
                  <a:schemeClr val="dk1"/>
                </a:solidFill>
                <a:latin typeface="Twinkl" pitchFamily="2" charset="0"/>
                <a:sym typeface="Arial"/>
              </a:rPr>
              <a:t>“Let your joy be in your journey, not in some distant goal.” </a:t>
            </a:r>
          </a:p>
          <a:p>
            <a:pPr marL="0" marR="0" lvl="0" indent="0" algn="l" rtl="0">
              <a:lnSpc>
                <a:spcPct val="100000"/>
              </a:lnSpc>
              <a:spcBef>
                <a:spcPts val="0"/>
              </a:spcBef>
              <a:spcAft>
                <a:spcPts val="0"/>
              </a:spcAft>
              <a:buClr>
                <a:srgbClr val="000000"/>
              </a:buClr>
              <a:buSzPts val="1600"/>
              <a:buFont typeface="Arial"/>
              <a:buNone/>
            </a:pPr>
            <a:r>
              <a:rPr lang="en-AU" sz="1800" b="0" i="0" u="none" strike="noStrike" cap="none" dirty="0">
                <a:solidFill>
                  <a:schemeClr val="dk1"/>
                </a:solidFill>
                <a:latin typeface="Twinkl" pitchFamily="2" charset="0"/>
                <a:sym typeface="Arial"/>
              </a:rPr>
              <a:t>– Tim Cook</a:t>
            </a:r>
            <a:endParaRPr sz="1800" b="0" i="0" u="none" strike="noStrike" cap="none" dirty="0">
              <a:solidFill>
                <a:schemeClr val="dk1"/>
              </a:solidFill>
              <a:latin typeface="Twinkl" pitchFamily="2" charset="0"/>
              <a:sym typeface="Arial"/>
            </a:endParaRPr>
          </a:p>
        </p:txBody>
      </p:sp>
      <p:sp>
        <p:nvSpPr>
          <p:cNvPr id="136" name="Google Shape;136;p14">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4000"/>
              <a:buFont typeface="Arial"/>
              <a:buNone/>
            </a:pPr>
            <a:r>
              <a:rPr lang="en-AU" dirty="0">
                <a:latin typeface="Twinkl" pitchFamily="2" charset="0"/>
              </a:rPr>
              <a:t>Kate McKinnon</a:t>
            </a:r>
            <a:endParaRPr sz="3600" dirty="0">
              <a:latin typeface="Twinkl" pitchFamily="2" charset="0"/>
            </a:endParaRPr>
          </a:p>
        </p:txBody>
      </p:sp>
      <p:pic>
        <p:nvPicPr>
          <p:cNvPr id="142" name="Google Shape;142;p15"/>
          <p:cNvPicPr preferRelativeResize="0"/>
          <p:nvPr/>
        </p:nvPicPr>
        <p:blipFill rotWithShape="1">
          <a:blip r:embed="rId3">
            <a:alphaModFix/>
          </a:blip>
          <a:srcRect l="34893" t="14220" r="15787"/>
          <a:stretch/>
        </p:blipFill>
        <p:spPr>
          <a:xfrm>
            <a:off x="4572000" y="1375526"/>
            <a:ext cx="3816350" cy="4717299"/>
          </a:xfrm>
          <a:prstGeom prst="rect">
            <a:avLst/>
          </a:prstGeom>
          <a:noFill/>
          <a:ln>
            <a:noFill/>
          </a:ln>
        </p:spPr>
      </p:pic>
      <p:sp>
        <p:nvSpPr>
          <p:cNvPr id="143" name="Google Shape;143;p15"/>
          <p:cNvSpPr txBox="1"/>
          <p:nvPr/>
        </p:nvSpPr>
        <p:spPr>
          <a:xfrm>
            <a:off x="755650" y="1306297"/>
            <a:ext cx="3677805" cy="50628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AU" sz="1700" b="0" i="0" u="none" strike="noStrike" cap="none" dirty="0">
                <a:solidFill>
                  <a:schemeClr val="dk1"/>
                </a:solidFill>
                <a:latin typeface="Twinkl" pitchFamily="2" charset="0"/>
                <a:sym typeface="Arial"/>
              </a:rPr>
              <a:t>Kathryn ‘Kate’ McKinnon is an American comedian, actor and model. She is best known as a regular cast member on Saturday Night Live and The Big Gay Sketch Show. McKinnon </a:t>
            </a:r>
            <a:br>
              <a:rPr lang="en-AU" sz="1700" b="0" i="0" u="none" strike="noStrike" cap="none" dirty="0">
                <a:solidFill>
                  <a:schemeClr val="dk1"/>
                </a:solidFill>
                <a:latin typeface="Twinkl" pitchFamily="2" charset="0"/>
                <a:sym typeface="Arial"/>
              </a:rPr>
            </a:br>
            <a:r>
              <a:rPr lang="en-AU" sz="1700" b="0" i="0" u="none" strike="noStrike" cap="none" dirty="0">
                <a:solidFill>
                  <a:schemeClr val="dk1"/>
                </a:solidFill>
                <a:latin typeface="Twinkl" pitchFamily="2" charset="0"/>
                <a:sym typeface="Arial"/>
              </a:rPr>
              <a:t>is also known for doing impressions. She has received five nominations for Primetime Emmy awards and four for Outstanding Supporting Actress in a comedy series, winning in 2016 and 2017.</a:t>
            </a:r>
            <a:endParaRPr sz="17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700" b="0" i="0" u="none" strike="noStrike" cap="none" dirty="0">
                <a:solidFill>
                  <a:schemeClr val="dk1"/>
                </a:solidFill>
                <a:latin typeface="Twinkl" pitchFamily="2" charset="0"/>
                <a:sym typeface="Arial"/>
              </a:rPr>
              <a:t> </a:t>
            </a:r>
            <a:endParaRPr sz="17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700" b="0" i="0" u="none" strike="noStrike" cap="none" dirty="0">
                <a:solidFill>
                  <a:schemeClr val="dk1"/>
                </a:solidFill>
                <a:latin typeface="Twinkl" pitchFamily="2" charset="0"/>
                <a:sym typeface="Arial"/>
              </a:rPr>
              <a:t>“Why punish yourself by trying to be extraordinary or even good or normal? Because the sight of a person who has decided to make their own music is breathtaking.” </a:t>
            </a:r>
          </a:p>
          <a:p>
            <a:pPr marL="0" marR="0" lvl="0" indent="0" algn="l" rtl="0">
              <a:lnSpc>
                <a:spcPct val="100000"/>
              </a:lnSpc>
              <a:spcBef>
                <a:spcPts val="0"/>
              </a:spcBef>
              <a:spcAft>
                <a:spcPts val="0"/>
              </a:spcAft>
              <a:buClr>
                <a:srgbClr val="000000"/>
              </a:buClr>
              <a:buSzPts val="1600"/>
              <a:buFont typeface="Arial"/>
              <a:buNone/>
            </a:pPr>
            <a:r>
              <a:rPr lang="en-AU" sz="1700" b="0" i="0" u="none" strike="noStrike" cap="none" dirty="0">
                <a:solidFill>
                  <a:schemeClr val="dk1"/>
                </a:solidFill>
                <a:latin typeface="Twinkl" pitchFamily="2" charset="0"/>
                <a:sym typeface="Arial"/>
              </a:rPr>
              <a:t>– Kate McKinnon</a:t>
            </a:r>
            <a:endParaRPr sz="1700" b="0" i="0" u="none" strike="noStrike" cap="none" dirty="0">
              <a:solidFill>
                <a:schemeClr val="dk1"/>
              </a:solidFill>
              <a:latin typeface="Twinkl" pitchFamily="2" charset="0"/>
              <a:sym typeface="Arial"/>
            </a:endParaRPr>
          </a:p>
        </p:txBody>
      </p:sp>
      <p:sp>
        <p:nvSpPr>
          <p:cNvPr id="144" name="Google Shape;144;p15">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4000"/>
              <a:buFont typeface="Arial"/>
              <a:buNone/>
            </a:pPr>
            <a:r>
              <a:rPr lang="en-AU" dirty="0">
                <a:latin typeface="Twinkl" pitchFamily="2" charset="0"/>
              </a:rPr>
              <a:t>RuPaul</a:t>
            </a:r>
            <a:endParaRPr sz="3600" dirty="0">
              <a:latin typeface="Twinkl" pitchFamily="2" charset="0"/>
            </a:endParaRPr>
          </a:p>
        </p:txBody>
      </p:sp>
      <p:pic>
        <p:nvPicPr>
          <p:cNvPr id="150" name="Google Shape;150;p16"/>
          <p:cNvPicPr preferRelativeResize="0"/>
          <p:nvPr/>
        </p:nvPicPr>
        <p:blipFill rotWithShape="1">
          <a:blip r:embed="rId3">
            <a:alphaModFix/>
          </a:blip>
          <a:srcRect l="27199" r="25966"/>
          <a:stretch/>
        </p:blipFill>
        <p:spPr>
          <a:xfrm>
            <a:off x="4572000" y="1473201"/>
            <a:ext cx="3816350" cy="4619624"/>
          </a:xfrm>
          <a:prstGeom prst="rect">
            <a:avLst/>
          </a:prstGeom>
          <a:noFill/>
          <a:ln>
            <a:noFill/>
          </a:ln>
        </p:spPr>
      </p:pic>
      <p:sp>
        <p:nvSpPr>
          <p:cNvPr id="151" name="Google Shape;151;p16"/>
          <p:cNvSpPr/>
          <p:nvPr/>
        </p:nvSpPr>
        <p:spPr>
          <a:xfrm>
            <a:off x="681035" y="1473201"/>
            <a:ext cx="3816350" cy="4801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AU" sz="1800" b="0" i="0" u="none" strike="noStrike" cap="none" dirty="0">
                <a:solidFill>
                  <a:schemeClr val="dk1"/>
                </a:solidFill>
                <a:latin typeface="Twinkl" pitchFamily="2" charset="0"/>
                <a:sym typeface="Arial"/>
              </a:rPr>
              <a:t>RuPaul Andre Charles is an American drag queen and is thought to be the most successful drag queen of all time. He is an actor, model, singer, songwriter, television personality and author. He has produced and hosted the reality show RuPaul’s Drag Race on the LGBTQ+ network. Charles has played men in a number of roles and makes public appearances both in and out of drag. </a:t>
            </a: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800" b="0" i="0" u="none" strike="noStrike" cap="none" dirty="0">
                <a:solidFill>
                  <a:schemeClr val="dk1"/>
                </a:solidFill>
                <a:latin typeface="Twinkl" pitchFamily="2" charset="0"/>
                <a:sym typeface="Arial"/>
              </a:rPr>
              <a:t> </a:t>
            </a: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800" b="0" i="0" u="none" strike="noStrike" cap="none" dirty="0">
                <a:solidFill>
                  <a:schemeClr val="dk1"/>
                </a:solidFill>
                <a:latin typeface="Twinkl" pitchFamily="2" charset="0"/>
                <a:sym typeface="Arial"/>
              </a:rPr>
              <a:t>"You can call me he. You can call me she. You can call me Regis and Kathie Lee; I don't care! Just as long as you call me." – RuPaul</a:t>
            </a:r>
            <a:endParaRPr sz="1800" b="1" i="0" u="none" strike="noStrike" cap="none" dirty="0">
              <a:solidFill>
                <a:schemeClr val="dk1"/>
              </a:solidFill>
              <a:latin typeface="Twinkl" pitchFamily="2" charset="0"/>
              <a:ea typeface="Calibri"/>
              <a:cs typeface="Calibri"/>
              <a:sym typeface="Calibri"/>
            </a:endParaRPr>
          </a:p>
        </p:txBody>
      </p:sp>
      <p:sp>
        <p:nvSpPr>
          <p:cNvPr id="152" name="Google Shape;152;p16">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4000"/>
              <a:buFont typeface="Arial"/>
              <a:buNone/>
            </a:pPr>
            <a:r>
              <a:rPr lang="en-AU" dirty="0">
                <a:latin typeface="Twinkl" pitchFamily="2" charset="0"/>
              </a:rPr>
              <a:t>Sir Ian McKellen</a:t>
            </a:r>
            <a:endParaRPr dirty="0">
              <a:latin typeface="Twinkl" pitchFamily="2" charset="0"/>
            </a:endParaRPr>
          </a:p>
        </p:txBody>
      </p:sp>
      <p:pic>
        <p:nvPicPr>
          <p:cNvPr id="158" name="Google Shape;158;p17"/>
          <p:cNvPicPr preferRelativeResize="0"/>
          <p:nvPr/>
        </p:nvPicPr>
        <p:blipFill rotWithShape="1">
          <a:blip r:embed="rId3">
            <a:alphaModFix/>
          </a:blip>
          <a:srcRect l="16929" r="16928"/>
          <a:stretch/>
        </p:blipFill>
        <p:spPr>
          <a:xfrm>
            <a:off x="4571999" y="1375526"/>
            <a:ext cx="3816350" cy="4717299"/>
          </a:xfrm>
          <a:prstGeom prst="rect">
            <a:avLst/>
          </a:prstGeom>
          <a:noFill/>
          <a:ln>
            <a:noFill/>
          </a:ln>
        </p:spPr>
      </p:pic>
      <p:sp>
        <p:nvSpPr>
          <p:cNvPr id="159" name="Google Shape;159;p17"/>
          <p:cNvSpPr txBox="1"/>
          <p:nvPr/>
        </p:nvSpPr>
        <p:spPr>
          <a:xfrm>
            <a:off x="755651" y="1308414"/>
            <a:ext cx="3598237"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AU" sz="1600" b="0" i="0" u="none" strike="noStrike" cap="none" dirty="0">
                <a:solidFill>
                  <a:schemeClr val="dk1"/>
                </a:solidFill>
                <a:latin typeface="Twinkl" pitchFamily="2" charset="0"/>
                <a:sym typeface="Arial"/>
              </a:rPr>
              <a:t>Sir Ian McKellen is a British theatre actor who is best known for his portrayal of Gandalf in the Lord of the Rings and the Hobbit films, and Magneto in the X-Men franchise.</a:t>
            </a:r>
            <a:endParaRPr sz="1600" b="0" i="0" u="none" strike="noStrike" cap="none" dirty="0">
              <a:solidFill>
                <a:srgbClr val="000000"/>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600" b="0" i="0" u="none" strike="noStrike" cap="none" dirty="0">
                <a:solidFill>
                  <a:schemeClr val="dk1"/>
                </a:solidFill>
                <a:latin typeface="Twinkl" pitchFamily="2" charset="0"/>
                <a:sym typeface="Arial"/>
              </a:rPr>
              <a:t>After coming out on a radio show in 1988, he has actively and publicly fought for LBGTQ+ rights. In 1989, he co-founded ‘Stonewall’, a UK LGBT rights lobby group. He is also patron of LGBT+ History Month, Pride London, Oxford Pride, GAY-GLOS, LGBT Foundation and FFLAG. </a:t>
            </a:r>
            <a:endParaRPr sz="1600" b="0" i="0" u="none" strike="noStrike" cap="none" dirty="0">
              <a:solidFill>
                <a:srgbClr val="000000"/>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r>
              <a:rPr lang="en-AU" sz="1600" b="0" i="0" u="none" strike="noStrike" cap="none" dirty="0">
                <a:solidFill>
                  <a:schemeClr val="dk1"/>
                </a:solidFill>
                <a:latin typeface="Twinkl" pitchFamily="2" charset="0"/>
                <a:sym typeface="Arial"/>
              </a:rPr>
              <a:t>“Be honest with each other. Admit there are limitless possibilities in relationships, and love as many people as you can in whatever way you want…” – Sir Ian McKellen</a:t>
            </a:r>
            <a:endParaRPr sz="16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Twinkl" pitchFamily="2" charset="0"/>
              <a:sym typeface="Arial"/>
            </a:endParaRPr>
          </a:p>
        </p:txBody>
      </p:sp>
      <p:sp>
        <p:nvSpPr>
          <p:cNvPr id="160" name="Google Shape;160;p17"/>
          <p:cNvSpPr txBox="1"/>
          <p:nvPr/>
        </p:nvSpPr>
        <p:spPr>
          <a:xfrm>
            <a:off x="4427538" y="6092825"/>
            <a:ext cx="4105273"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AU" sz="700" b="0" i="0" u="none" strike="noStrike" cap="none">
                <a:solidFill>
                  <a:schemeClr val="dk1"/>
                </a:solidFill>
                <a:latin typeface="Roboto"/>
                <a:ea typeface="Roboto"/>
                <a:cs typeface="Roboto"/>
                <a:sym typeface="Roboto"/>
              </a:rPr>
              <a:t>Man Alive!, CC BY 2.0 &lt;https://creativecommons.org/licenses/by/2.0&gt;, via Wikimedia Commons</a:t>
            </a:r>
            <a:endParaRPr sz="1400" b="0" i="0" u="none" strike="noStrike" cap="none">
              <a:solidFill>
                <a:srgbClr val="000000"/>
              </a:solidFill>
              <a:latin typeface="Arial"/>
              <a:ea typeface="Arial"/>
              <a:cs typeface="Arial"/>
              <a:sym typeface="Arial"/>
            </a:endParaRPr>
          </a:p>
        </p:txBody>
      </p:sp>
      <p:sp>
        <p:nvSpPr>
          <p:cNvPr id="161" name="Google Shape;161;p17">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a:hlinkClick r:id="rId3"/>
          </p:cNvPr>
          <p:cNvSpPr/>
          <p:nvPr/>
        </p:nvSpPr>
        <p:spPr>
          <a:xfrm>
            <a:off x="7541702" y="5847127"/>
            <a:ext cx="1426129" cy="10108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p18">
            <a:hlinkClick r:id="rId3"/>
          </p:cNvPr>
          <p:cNvSpPr/>
          <p:nvPr/>
        </p:nvSpPr>
        <p:spPr>
          <a:xfrm>
            <a:off x="0" y="5964571"/>
            <a:ext cx="855677" cy="8934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2"/>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AU" sz="3600" dirty="0">
                <a:latin typeface="Twinkl" pitchFamily="2" charset="0"/>
              </a:rPr>
              <a:t>Jess </a:t>
            </a:r>
            <a:r>
              <a:rPr lang="en-AU" sz="3600" dirty="0" err="1">
                <a:latin typeface="Twinkl" pitchFamily="2" charset="0"/>
              </a:rPr>
              <a:t>Fishlock</a:t>
            </a:r>
            <a:endParaRPr sz="3600" dirty="0">
              <a:latin typeface="Twinkl" pitchFamily="2" charset="0"/>
            </a:endParaRPr>
          </a:p>
        </p:txBody>
      </p:sp>
      <p:sp>
        <p:nvSpPr>
          <p:cNvPr id="38" name="Google Shape;38;p2"/>
          <p:cNvSpPr txBox="1"/>
          <p:nvPr/>
        </p:nvSpPr>
        <p:spPr>
          <a:xfrm>
            <a:off x="685676" y="1638045"/>
            <a:ext cx="4521324" cy="444656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Jess </a:t>
            </a:r>
            <a:r>
              <a:rPr lang="en-AU" sz="1800" b="0" i="0" u="none" strike="noStrike" cap="none" dirty="0" err="1">
                <a:solidFill>
                  <a:schemeClr val="dk1"/>
                </a:solidFill>
                <a:latin typeface="Twinkl" pitchFamily="2" charset="0"/>
                <a:sym typeface="Arial"/>
              </a:rPr>
              <a:t>Fishlock</a:t>
            </a:r>
            <a:r>
              <a:rPr lang="en-AU" sz="1800" b="0" i="0" u="none" strike="noStrike" cap="none" dirty="0">
                <a:solidFill>
                  <a:schemeClr val="dk1"/>
                </a:solidFill>
                <a:latin typeface="Twinkl" pitchFamily="2" charset="0"/>
                <a:sym typeface="Arial"/>
              </a:rPr>
              <a:t> is a Welsh midfielder who is  openly gay. On 5 April 2017, </a:t>
            </a:r>
            <a:r>
              <a:rPr lang="en-AU" sz="1800" b="0" i="0" u="none" strike="noStrike" cap="none" dirty="0" err="1">
                <a:solidFill>
                  <a:schemeClr val="dk1"/>
                </a:solidFill>
                <a:latin typeface="Twinkl" pitchFamily="2" charset="0"/>
                <a:sym typeface="Arial"/>
              </a:rPr>
              <a:t>Fishlock</a:t>
            </a:r>
            <a:r>
              <a:rPr lang="en-AU" sz="1800" b="0" i="0" u="none" strike="noStrike" cap="none" dirty="0">
                <a:solidFill>
                  <a:schemeClr val="dk1"/>
                </a:solidFill>
                <a:latin typeface="Twinkl" pitchFamily="2" charset="0"/>
                <a:sym typeface="Arial"/>
              </a:rPr>
              <a:t> became the first Welsh football player to earn 100 caps for the national team. For four years running, </a:t>
            </a:r>
            <a:r>
              <a:rPr lang="en-AU" sz="1800" b="0" i="0" u="none" strike="noStrike" cap="none" dirty="0" err="1">
                <a:solidFill>
                  <a:schemeClr val="dk1"/>
                </a:solidFill>
                <a:latin typeface="Twinkl" pitchFamily="2" charset="0"/>
                <a:sym typeface="Arial"/>
              </a:rPr>
              <a:t>Fishlock</a:t>
            </a:r>
            <a:r>
              <a:rPr lang="en-AU" sz="1800" b="0" i="0" u="none" strike="noStrike" cap="none" dirty="0">
                <a:solidFill>
                  <a:schemeClr val="dk1"/>
                </a:solidFill>
                <a:latin typeface="Twinkl" pitchFamily="2" charset="0"/>
                <a:sym typeface="Arial"/>
              </a:rPr>
              <a:t> was named as the female Welsh Footballer of the Year.</a:t>
            </a:r>
            <a:endParaRPr sz="1400" b="0" i="0" u="none" strike="noStrike" cap="none" dirty="0">
              <a:solidFill>
                <a:srgbClr val="000000"/>
              </a:solidFill>
              <a:latin typeface="Twinkl" pitchFamily="2" charset="0"/>
              <a:sym typeface="Arial"/>
            </a:endParaRPr>
          </a:p>
          <a:p>
            <a:pPr marL="0" marR="0" lvl="0" indent="0" algn="l" rtl="0">
              <a:lnSpc>
                <a:spcPct val="107000"/>
              </a:lnSpc>
              <a:spcBef>
                <a:spcPts val="80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“Ultimately everyone has an opinion about you, on what you do and how you do it. It’ll be positive and negative but the truth is you probably see 80 percent negative and 20 percent positive. It’s not easy, you just have to be able to deal with the good and the bad the same.” </a:t>
            </a:r>
            <a:br>
              <a:rPr lang="en-AU" sz="1800" dirty="0">
                <a:solidFill>
                  <a:schemeClr val="dk1"/>
                </a:solidFill>
                <a:latin typeface="Twinkl" pitchFamily="2" charset="0"/>
              </a:rPr>
            </a:br>
            <a:r>
              <a:rPr lang="en-AU" sz="1800" b="0" i="0" u="none" strike="noStrike" cap="none" dirty="0">
                <a:solidFill>
                  <a:schemeClr val="dk1"/>
                </a:solidFill>
                <a:latin typeface="Twinkl" pitchFamily="2" charset="0"/>
                <a:sym typeface="Arial"/>
              </a:rPr>
              <a:t>– Jess </a:t>
            </a:r>
            <a:r>
              <a:rPr lang="en-AU" sz="1800" b="0" i="0" u="none" strike="noStrike" cap="none" dirty="0" err="1">
                <a:solidFill>
                  <a:schemeClr val="dk1"/>
                </a:solidFill>
                <a:latin typeface="Twinkl" pitchFamily="2" charset="0"/>
                <a:sym typeface="Arial"/>
              </a:rPr>
              <a:t>Fishlock</a:t>
            </a:r>
            <a:endParaRPr sz="1800" b="0" i="0" u="none" strike="noStrike" cap="none" dirty="0">
              <a:solidFill>
                <a:schemeClr val="dk1"/>
              </a:solidFill>
              <a:latin typeface="Twinkl" pitchFamily="2" charset="0"/>
              <a:sym typeface="Arial"/>
            </a:endParaRPr>
          </a:p>
        </p:txBody>
      </p:sp>
      <p:pic>
        <p:nvPicPr>
          <p:cNvPr id="39" name="Google Shape;39;p2" descr="Fichier:20150922 1826 W AUT WAL 3968.jpg"/>
          <p:cNvPicPr preferRelativeResize="0"/>
          <p:nvPr/>
        </p:nvPicPr>
        <p:blipFill rotWithShape="1">
          <a:blip r:embed="rId3">
            <a:alphaModFix/>
          </a:blip>
          <a:srcRect/>
          <a:stretch/>
        </p:blipFill>
        <p:spPr>
          <a:xfrm>
            <a:off x="5350933" y="1456266"/>
            <a:ext cx="3083984" cy="4637570"/>
          </a:xfrm>
          <a:prstGeom prst="rect">
            <a:avLst/>
          </a:prstGeom>
          <a:noFill/>
          <a:ln>
            <a:noFill/>
          </a:ln>
        </p:spPr>
      </p:pic>
      <p:sp>
        <p:nvSpPr>
          <p:cNvPr id="40" name="Google Shape;40;p2">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3"/>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AU" sz="3600" dirty="0">
                <a:latin typeface="Twinkl" pitchFamily="2" charset="0"/>
              </a:rPr>
              <a:t>Oscar Wilde	</a:t>
            </a:r>
            <a:endParaRPr dirty="0">
              <a:latin typeface="Twinkl" pitchFamily="2" charset="0"/>
            </a:endParaRPr>
          </a:p>
        </p:txBody>
      </p:sp>
      <p:pic>
        <p:nvPicPr>
          <p:cNvPr id="46" name="Google Shape;46;p3"/>
          <p:cNvPicPr preferRelativeResize="0"/>
          <p:nvPr/>
        </p:nvPicPr>
        <p:blipFill rotWithShape="1">
          <a:blip r:embed="rId3">
            <a:alphaModFix/>
          </a:blip>
          <a:srcRect l="28947" r="24315"/>
          <a:stretch/>
        </p:blipFill>
        <p:spPr>
          <a:xfrm>
            <a:off x="4572000" y="1473201"/>
            <a:ext cx="3816350" cy="4590366"/>
          </a:xfrm>
          <a:prstGeom prst="rect">
            <a:avLst/>
          </a:prstGeom>
          <a:noFill/>
          <a:ln>
            <a:noFill/>
          </a:ln>
        </p:spPr>
      </p:pic>
      <p:sp>
        <p:nvSpPr>
          <p:cNvPr id="47" name="Google Shape;47;p3"/>
          <p:cNvSpPr txBox="1"/>
          <p:nvPr/>
        </p:nvSpPr>
        <p:spPr>
          <a:xfrm>
            <a:off x="774458" y="1644725"/>
            <a:ext cx="3508619"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Author Oscar Wilde was known for his flamboyant style and marvellous wit. He won accolades for his works including ‘The Importance of Being Earnest’ and ‘The Picture of Dorian Gray’. He was imprisoned because of his sexuality in 1895 for two years. </a:t>
            </a: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 </a:t>
            </a: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“You don’t love someone for their looks, or their clothes, or for their fancy car, but because they sing a song only you can hear.” – Oscar Wilde</a:t>
            </a:r>
            <a:endParaRPr sz="1600" b="1" i="0" u="none" strike="noStrike" cap="none" dirty="0">
              <a:solidFill>
                <a:schemeClr val="dk1"/>
              </a:solidFill>
              <a:latin typeface="Twinkl" pitchFamily="2" charset="0"/>
              <a:sym typeface="Arial"/>
            </a:endParaRPr>
          </a:p>
        </p:txBody>
      </p:sp>
      <p:sp>
        <p:nvSpPr>
          <p:cNvPr id="48" name="Google Shape;48;p3">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4"/>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AU" sz="3600" dirty="0">
                <a:latin typeface="Twinkl" pitchFamily="2" charset="0"/>
              </a:rPr>
              <a:t>Harry Hay</a:t>
            </a:r>
            <a:endParaRPr dirty="0">
              <a:latin typeface="Twinkl" pitchFamily="2" charset="0"/>
            </a:endParaRPr>
          </a:p>
        </p:txBody>
      </p:sp>
      <p:pic>
        <p:nvPicPr>
          <p:cNvPr id="54" name="Google Shape;54;p4"/>
          <p:cNvPicPr preferRelativeResize="0"/>
          <p:nvPr/>
        </p:nvPicPr>
        <p:blipFill rotWithShape="1">
          <a:blip r:embed="rId3">
            <a:alphaModFix/>
          </a:blip>
          <a:srcRect l="41246" t="6799" r="8389"/>
          <a:stretch/>
        </p:blipFill>
        <p:spPr>
          <a:xfrm>
            <a:off x="4572000" y="1473201"/>
            <a:ext cx="3816350" cy="4619624"/>
          </a:xfrm>
          <a:prstGeom prst="rect">
            <a:avLst/>
          </a:prstGeom>
          <a:noFill/>
          <a:ln>
            <a:noFill/>
          </a:ln>
        </p:spPr>
      </p:pic>
      <p:sp>
        <p:nvSpPr>
          <p:cNvPr id="55" name="Google Shape;55;p4"/>
          <p:cNvSpPr txBox="1"/>
          <p:nvPr/>
        </p:nvSpPr>
        <p:spPr>
          <a:xfrm>
            <a:off x="755650" y="1594608"/>
            <a:ext cx="3508619"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Henry ‘Harry’ Hay began his activist life in the 1930s in which he was fighting for workers’ rights during the labour movement. With this experience, he became part of the communist party and started America’s first successful homosexual liberation organisation.</a:t>
            </a: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“I knew that I was gay in every bone of my body. So I did the only thing I could do. I started the movement.” – Harry Hay</a:t>
            </a:r>
            <a:endParaRPr sz="1600" b="1" i="0" u="none" strike="noStrike" cap="none" dirty="0">
              <a:solidFill>
                <a:schemeClr val="dk1"/>
              </a:solidFill>
              <a:latin typeface="Twinkl" pitchFamily="2" charset="0"/>
              <a:sym typeface="Arial"/>
            </a:endParaRPr>
          </a:p>
        </p:txBody>
      </p:sp>
      <p:sp>
        <p:nvSpPr>
          <p:cNvPr id="56" name="Google Shape;56;p4">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5"/>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AU" sz="3600" dirty="0">
                <a:latin typeface="Twinkl" pitchFamily="2" charset="0"/>
              </a:rPr>
              <a:t>Lana Wachowski</a:t>
            </a:r>
            <a:endParaRPr dirty="0">
              <a:latin typeface="Twinkl" pitchFamily="2" charset="0"/>
            </a:endParaRPr>
          </a:p>
        </p:txBody>
      </p:sp>
      <p:pic>
        <p:nvPicPr>
          <p:cNvPr id="62" name="Google Shape;62;p5"/>
          <p:cNvPicPr preferRelativeResize="0"/>
          <p:nvPr/>
        </p:nvPicPr>
        <p:blipFill rotWithShape="1">
          <a:blip r:embed="rId3">
            <a:alphaModFix/>
          </a:blip>
          <a:srcRect l="7794" r="41843"/>
          <a:stretch/>
        </p:blipFill>
        <p:spPr>
          <a:xfrm>
            <a:off x="755651" y="1473201"/>
            <a:ext cx="3816349" cy="4619624"/>
          </a:xfrm>
          <a:prstGeom prst="rect">
            <a:avLst/>
          </a:prstGeom>
          <a:noFill/>
          <a:ln>
            <a:noFill/>
          </a:ln>
        </p:spPr>
      </p:pic>
      <p:sp>
        <p:nvSpPr>
          <p:cNvPr id="63" name="Google Shape;63;p5"/>
          <p:cNvSpPr txBox="1"/>
          <p:nvPr/>
        </p:nvSpPr>
        <p:spPr>
          <a:xfrm>
            <a:off x="4764819" y="1594720"/>
            <a:ext cx="3623531" cy="4247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Lana Wachowski is an American film director, screenwriter and producer. Wachowski is a transgender woman. She has had success with films ‘The Matrix’ and ‘Cloud Atlas’ which she produced with her sister Lilly. Lilly is also a transgender woman. </a:t>
            </a: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“Art is an invitation to abandon your perspective. Art always says: come with me and look at life in a different way.” </a:t>
            </a:r>
            <a:br>
              <a:rPr lang="en-AU" sz="1800" b="0" i="0" u="none" strike="noStrike" cap="none" dirty="0">
                <a:solidFill>
                  <a:schemeClr val="dk1"/>
                </a:solidFill>
                <a:latin typeface="Twinkl" pitchFamily="2" charset="0"/>
                <a:sym typeface="Arial"/>
              </a:rPr>
            </a:br>
            <a:r>
              <a:rPr lang="en-AU" sz="1800" b="0" i="0" u="none" strike="noStrike" cap="none" dirty="0">
                <a:solidFill>
                  <a:schemeClr val="dk1"/>
                </a:solidFill>
                <a:latin typeface="Twinkl" pitchFamily="2" charset="0"/>
                <a:sym typeface="Arial"/>
              </a:rPr>
              <a:t>– Lana Wachowski</a:t>
            </a:r>
            <a:endParaRPr sz="1600" b="1" i="0" u="none" strike="noStrike" cap="none" dirty="0">
              <a:solidFill>
                <a:schemeClr val="dk1"/>
              </a:solidFill>
              <a:latin typeface="Twinkl" pitchFamily="2" charset="0"/>
              <a:sym typeface="Arial"/>
            </a:endParaRPr>
          </a:p>
        </p:txBody>
      </p:sp>
      <p:sp>
        <p:nvSpPr>
          <p:cNvPr id="64" name="Google Shape;64;p5">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6"/>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AU" sz="3600" dirty="0">
                <a:latin typeface="Twinkl" pitchFamily="2" charset="0"/>
              </a:rPr>
              <a:t>Sally Ride</a:t>
            </a:r>
            <a:endParaRPr sz="3600" dirty="0">
              <a:latin typeface="Twinkl" pitchFamily="2" charset="0"/>
            </a:endParaRPr>
          </a:p>
        </p:txBody>
      </p:sp>
      <p:pic>
        <p:nvPicPr>
          <p:cNvPr id="70" name="Google Shape;70;p6"/>
          <p:cNvPicPr preferRelativeResize="0"/>
          <p:nvPr/>
        </p:nvPicPr>
        <p:blipFill rotWithShape="1">
          <a:blip r:embed="rId3">
            <a:alphaModFix/>
          </a:blip>
          <a:srcRect l="20722" t="8617" r="28916"/>
          <a:stretch/>
        </p:blipFill>
        <p:spPr>
          <a:xfrm>
            <a:off x="755650" y="1473201"/>
            <a:ext cx="3816351" cy="4619624"/>
          </a:xfrm>
          <a:prstGeom prst="rect">
            <a:avLst/>
          </a:prstGeom>
          <a:noFill/>
          <a:ln>
            <a:noFill/>
          </a:ln>
        </p:spPr>
      </p:pic>
      <p:sp>
        <p:nvSpPr>
          <p:cNvPr id="71" name="Google Shape;71;p6"/>
          <p:cNvSpPr txBox="1"/>
          <p:nvPr/>
        </p:nvSpPr>
        <p:spPr>
          <a:xfrm>
            <a:off x="4720581" y="1783594"/>
            <a:ext cx="3508619"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Sally Ride joined NASA in 1978 and was the first American woman in space in 1983. She was inducted into the National Women’s Hall of Fame and the Astronaut Hall of Fame in recognition of her work as an American physicist and astronaut. Ride wrote a number of science books for children. </a:t>
            </a:r>
            <a:endParaRPr sz="1400" b="0" i="0" u="none" strike="noStrike" cap="none" dirty="0">
              <a:solidFill>
                <a:srgbClr val="000000"/>
              </a:solidFill>
              <a:latin typeface="Twinkl" pitchFamily="2"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“All adventures, especially into new territory, are scary.” </a:t>
            </a:r>
          </a:p>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 Sally Ride</a:t>
            </a:r>
            <a:endParaRPr sz="1800" b="0" i="0" u="none" strike="noStrike" cap="none" dirty="0">
              <a:solidFill>
                <a:schemeClr val="dk1"/>
              </a:solidFill>
              <a:latin typeface="Twinkl" pitchFamily="2" charset="0"/>
              <a:sym typeface="Arial"/>
            </a:endParaRPr>
          </a:p>
        </p:txBody>
      </p:sp>
      <p:sp>
        <p:nvSpPr>
          <p:cNvPr id="72" name="Google Shape;72;p6">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AU" sz="3600" dirty="0">
                <a:latin typeface="Twinkl" pitchFamily="2" charset="0"/>
              </a:rPr>
              <a:t>Nicola Adams</a:t>
            </a:r>
            <a:endParaRPr dirty="0">
              <a:latin typeface="Twinkl" pitchFamily="2" charset="0"/>
            </a:endParaRPr>
          </a:p>
        </p:txBody>
      </p:sp>
      <p:pic>
        <p:nvPicPr>
          <p:cNvPr id="78" name="Google Shape;78;p7"/>
          <p:cNvPicPr preferRelativeResize="0"/>
          <p:nvPr/>
        </p:nvPicPr>
        <p:blipFill rotWithShape="1">
          <a:blip r:embed="rId3">
            <a:alphaModFix/>
          </a:blip>
          <a:srcRect l="9910" t="2565" r="39789"/>
          <a:stretch/>
        </p:blipFill>
        <p:spPr>
          <a:xfrm>
            <a:off x="755650" y="1473201"/>
            <a:ext cx="3811585" cy="4619624"/>
          </a:xfrm>
          <a:prstGeom prst="rect">
            <a:avLst/>
          </a:prstGeom>
          <a:noFill/>
          <a:ln>
            <a:noFill/>
          </a:ln>
        </p:spPr>
      </p:pic>
      <p:sp>
        <p:nvSpPr>
          <p:cNvPr id="79" name="Google Shape;79;p7"/>
          <p:cNvSpPr txBox="1"/>
          <p:nvPr/>
        </p:nvSpPr>
        <p:spPr>
          <a:xfrm>
            <a:off x="4712677" y="1520855"/>
            <a:ext cx="3508619"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Nicola Adams is a British professional boxer. She was the first woman to win an Olympic boxing title. She is the 2012 and 2016 Olympic gold medallist in the woman’s flyweight division. Adams is openly bisexual and was named the most influential LGBTQ+ person in Britain in 2012. </a:t>
            </a: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“I always look back on the hard times. It’s what gives me the drive and ambition to keep moving forward.” </a:t>
            </a:r>
            <a:br>
              <a:rPr lang="en-AU" sz="1800" b="0" i="0" u="none" strike="noStrike" cap="none" dirty="0">
                <a:solidFill>
                  <a:schemeClr val="dk1"/>
                </a:solidFill>
                <a:latin typeface="Twinkl" pitchFamily="2" charset="0"/>
                <a:sym typeface="Arial"/>
              </a:rPr>
            </a:br>
            <a:r>
              <a:rPr lang="en-AU" sz="1800" b="0" i="0" u="none" strike="noStrike" cap="none" dirty="0">
                <a:solidFill>
                  <a:schemeClr val="dk1"/>
                </a:solidFill>
                <a:latin typeface="Twinkl" pitchFamily="2" charset="0"/>
                <a:sym typeface="Arial"/>
              </a:rPr>
              <a:t>– Nicola Adams</a:t>
            </a:r>
            <a:endParaRPr sz="1600" b="0" i="0" u="none" strike="noStrike" cap="none" dirty="0">
              <a:solidFill>
                <a:schemeClr val="dk1"/>
              </a:solidFill>
              <a:latin typeface="Twinkl" pitchFamily="2" charset="0"/>
              <a:sym typeface="Arial"/>
            </a:endParaRPr>
          </a:p>
        </p:txBody>
      </p:sp>
      <p:sp>
        <p:nvSpPr>
          <p:cNvPr id="80" name="Google Shape;80;p7">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8"/>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AU" sz="3600" dirty="0">
                <a:latin typeface="Twinkl" pitchFamily="2" charset="0"/>
              </a:rPr>
              <a:t>Miley Cyrus</a:t>
            </a:r>
            <a:endParaRPr dirty="0">
              <a:latin typeface="Twinkl" pitchFamily="2" charset="0"/>
            </a:endParaRPr>
          </a:p>
        </p:txBody>
      </p:sp>
      <p:pic>
        <p:nvPicPr>
          <p:cNvPr id="86" name="Google Shape;86;p8"/>
          <p:cNvPicPr preferRelativeResize="0"/>
          <p:nvPr/>
        </p:nvPicPr>
        <p:blipFill rotWithShape="1">
          <a:blip r:embed="rId3">
            <a:alphaModFix/>
          </a:blip>
          <a:srcRect l="27410" r="26803"/>
          <a:stretch/>
        </p:blipFill>
        <p:spPr>
          <a:xfrm>
            <a:off x="755650" y="1473201"/>
            <a:ext cx="3816350" cy="4619624"/>
          </a:xfrm>
          <a:prstGeom prst="rect">
            <a:avLst/>
          </a:prstGeom>
          <a:noFill/>
          <a:ln>
            <a:noFill/>
          </a:ln>
        </p:spPr>
      </p:pic>
      <p:sp>
        <p:nvSpPr>
          <p:cNvPr id="87" name="Google Shape;87;p8"/>
          <p:cNvSpPr txBox="1"/>
          <p:nvPr/>
        </p:nvSpPr>
        <p:spPr>
          <a:xfrm>
            <a:off x="4686300" y="1382356"/>
            <a:ext cx="3515591" cy="48013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Miley Cyrus is an American singer, songwriter and actor. She was a teen idol starring in the Disney television series Hannah Montana. Cyrus has achieved five number-one singles and eleven top-ten albums. She is a huge supporter of the LGBTQ+ community and set up a foundation ‘The Happy Hippie’ which focuses on youth, homelessness and the LGBTQ+ community. </a:t>
            </a: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 </a:t>
            </a: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“Don’t be anything you don’t want to be, always be yourself.” – Miley Cyrus</a:t>
            </a:r>
            <a:endParaRPr sz="1600" b="1" i="0" u="none" strike="noStrike" cap="none" dirty="0">
              <a:solidFill>
                <a:schemeClr val="dk1"/>
              </a:solidFill>
              <a:latin typeface="Twinkl" pitchFamily="2" charset="0"/>
              <a:sym typeface="Arial"/>
            </a:endParaRPr>
          </a:p>
        </p:txBody>
      </p:sp>
      <p:sp>
        <p:nvSpPr>
          <p:cNvPr id="88" name="Google Shape;88;p8">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9"/>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AU" sz="3600" dirty="0">
                <a:latin typeface="Twinkl" pitchFamily="2" charset="0"/>
              </a:rPr>
              <a:t>Caitlyn Jenner</a:t>
            </a:r>
            <a:endParaRPr dirty="0">
              <a:latin typeface="Twinkl" pitchFamily="2" charset="0"/>
            </a:endParaRPr>
          </a:p>
        </p:txBody>
      </p:sp>
      <p:pic>
        <p:nvPicPr>
          <p:cNvPr id="94" name="Google Shape;94;p9"/>
          <p:cNvPicPr preferRelativeResize="0"/>
          <p:nvPr/>
        </p:nvPicPr>
        <p:blipFill rotWithShape="1">
          <a:blip r:embed="rId3">
            <a:alphaModFix/>
          </a:blip>
          <a:srcRect l="50118" r="8004" b="7316"/>
          <a:stretch/>
        </p:blipFill>
        <p:spPr>
          <a:xfrm>
            <a:off x="4572000" y="1345223"/>
            <a:ext cx="3816350" cy="4747602"/>
          </a:xfrm>
          <a:prstGeom prst="rect">
            <a:avLst/>
          </a:prstGeom>
          <a:noFill/>
          <a:ln>
            <a:noFill/>
          </a:ln>
        </p:spPr>
      </p:pic>
      <p:sp>
        <p:nvSpPr>
          <p:cNvPr id="95" name="Google Shape;95;p9"/>
          <p:cNvSpPr txBox="1"/>
          <p:nvPr/>
        </p:nvSpPr>
        <p:spPr>
          <a:xfrm>
            <a:off x="774458" y="1997839"/>
            <a:ext cx="3508619"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Caitlyn Marie Jenner is an American television personality and retired Olympic gold medal winning decathlete. Jenner publicly revealed her identity as a transgender woman in a Vanity Fair cover story. </a:t>
            </a: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 </a:t>
            </a:r>
            <a:endParaRPr sz="1800" b="0" i="0" u="none" strike="noStrike" cap="none" dirty="0">
              <a:solidFill>
                <a:schemeClr val="dk1"/>
              </a:solidFill>
              <a:latin typeface="Twinkl" pitchFamily="2" charset="0"/>
              <a:sym typeface="Arial"/>
            </a:endParaRPr>
          </a:p>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dk1"/>
                </a:solidFill>
                <a:latin typeface="Twinkl" pitchFamily="2" charset="0"/>
                <a:sym typeface="Arial"/>
              </a:rPr>
              <a:t>“We’re all different. That’s not a bad thing.” – Caitlyn Jenner</a:t>
            </a:r>
            <a:endParaRPr sz="1600" b="1" i="0" u="none" strike="noStrike" cap="none" dirty="0">
              <a:solidFill>
                <a:schemeClr val="dk1"/>
              </a:solidFill>
              <a:latin typeface="Twinkl" pitchFamily="2" charset="0"/>
              <a:sym typeface="Arial"/>
            </a:endParaRPr>
          </a:p>
        </p:txBody>
      </p:sp>
      <p:sp>
        <p:nvSpPr>
          <p:cNvPr id="96" name="Google Shape;96;p9">
            <a:hlinkClick r:id="rId4"/>
          </p:cNvPr>
          <p:cNvSpPr/>
          <p:nvPr/>
        </p:nvSpPr>
        <p:spPr>
          <a:xfrm>
            <a:off x="8532811" y="6571393"/>
            <a:ext cx="611189" cy="28660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1524</Words>
  <Application>Microsoft Office PowerPoint</Application>
  <PresentationFormat>On-screen Show (4:3)</PresentationFormat>
  <Paragraphs>69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Jess Fishlock</vt:lpstr>
      <vt:lpstr>Oscar Wilde </vt:lpstr>
      <vt:lpstr>Harry Hay</vt:lpstr>
      <vt:lpstr>Lana Wachowski</vt:lpstr>
      <vt:lpstr>Sally Ride</vt:lpstr>
      <vt:lpstr>Nicola Adams</vt:lpstr>
      <vt:lpstr>Miley Cyrus</vt:lpstr>
      <vt:lpstr>Caitlyn Jenner</vt:lpstr>
      <vt:lpstr>Tom Daley</vt:lpstr>
      <vt:lpstr>Elliot Page</vt:lpstr>
      <vt:lpstr>Gareth Thomas</vt:lpstr>
      <vt:lpstr>Laverne Cox</vt:lpstr>
      <vt:lpstr>Tim Cook</vt:lpstr>
      <vt:lpstr>Kate McKinnon</vt:lpstr>
      <vt:lpstr>RuPaul</vt:lpstr>
      <vt:lpstr>Sir Ian McKellen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Fiona Walker</cp:lastModifiedBy>
  <cp:revision>3</cp:revision>
  <dcterms:created xsi:type="dcterms:W3CDTF">2018-02-05T12:49:43Z</dcterms:created>
  <dcterms:modified xsi:type="dcterms:W3CDTF">2021-06-23T19:23:27Z</dcterms:modified>
</cp:coreProperties>
</file>