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9" r:id="rId4"/>
    <p:sldId id="280" r:id="rId5"/>
    <p:sldId id="281" r:id="rId6"/>
    <p:sldId id="282" r:id="rId7"/>
    <p:sldId id="283" r:id="rId8"/>
    <p:sldId id="284" r:id="rId9"/>
    <p:sldId id="285" r:id="rId10"/>
    <p:sldId id="258" r:id="rId11"/>
    <p:sldId id="277" r:id="rId12"/>
    <p:sldId id="259" r:id="rId13"/>
    <p:sldId id="261" r:id="rId14"/>
    <p:sldId id="263" r:id="rId15"/>
    <p:sldId id="26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31" autoAdjust="0"/>
    <p:restoredTop sz="94249" autoAdjust="0"/>
  </p:normalViewPr>
  <p:slideViewPr>
    <p:cSldViewPr>
      <p:cViewPr varScale="1">
        <p:scale>
          <a:sx n="74" d="100"/>
          <a:sy n="74" d="100"/>
        </p:scale>
        <p:origin x="9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06695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2006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266640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2288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220453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52542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4E8A09-BB69-4EA5-BE06-BE549F3EB1F3}" type="datetimeFigureOut">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421624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4E8A09-BB69-4EA5-BE06-BE549F3EB1F3}" type="datetimeFigureOut">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31261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E8A09-BB69-4EA5-BE06-BE549F3EB1F3}" type="datetimeFigureOut">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82191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80829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4472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E8A09-BB69-4EA5-BE06-BE549F3EB1F3}" type="datetimeFigureOut">
              <a:rPr lang="en-GB" smtClean="0"/>
              <a:t>23/06/2021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7CC97-9493-4E20-A8AB-079DA83CEA56}" type="slidenum">
              <a:rPr lang="en-GB" smtClean="0"/>
              <a:t>‹#›</a:t>
            </a:fld>
            <a:endParaRPr lang="en-GB"/>
          </a:p>
        </p:txBody>
      </p:sp>
    </p:spTree>
    <p:extLst>
      <p:ext uri="{BB962C8B-B14F-4D97-AF65-F5344CB8AC3E}">
        <p14:creationId xmlns:p14="http://schemas.microsoft.com/office/powerpoint/2010/main" val="399393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reception-baseline-assessment-framewo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9504" y="6457890"/>
            <a:ext cx="4464496" cy="400110"/>
          </a:xfrm>
          <a:prstGeom prst="rect">
            <a:avLst/>
          </a:prstGeom>
          <a:noFill/>
        </p:spPr>
        <p:txBody>
          <a:bodyPr wrap="square" rtlCol="0">
            <a:spAutoFit/>
          </a:bodyPr>
          <a:lstStyle/>
          <a:p>
            <a:pPr algn="r"/>
            <a:r>
              <a:rPr lang="en-GB" sz="2000" dirty="0">
                <a:solidFill>
                  <a:srgbClr val="FF0000"/>
                </a:solidFill>
                <a:latin typeface="Berlin Sans FB" panose="020E0602020502020306" pitchFamily="34" charset="0"/>
              </a:rPr>
              <a:t>OSWALD ROAD PRIMARY SCHOOL</a:t>
            </a:r>
          </a:p>
        </p:txBody>
      </p:sp>
      <p:sp>
        <p:nvSpPr>
          <p:cNvPr id="8" name="Rectangle 7"/>
          <p:cNvSpPr/>
          <p:nvPr/>
        </p:nvSpPr>
        <p:spPr>
          <a:xfrm>
            <a:off x="791072" y="130324"/>
            <a:ext cx="7776864" cy="1059970"/>
          </a:xfrm>
          <a:prstGeom prst="rect">
            <a:avLst/>
          </a:prstGeom>
        </p:spPr>
        <p:txBody>
          <a:bodyPr wrap="square">
            <a:spAutoFit/>
          </a:bodyPr>
          <a:lstStyle/>
          <a:p>
            <a:pPr algn="ctr">
              <a:lnSpc>
                <a:spcPct val="115000"/>
              </a:lnSpc>
              <a:spcAft>
                <a:spcPts val="1000"/>
              </a:spcAft>
            </a:pPr>
            <a:r>
              <a:rPr lang="en-GB" sz="6000" dirty="0">
                <a:ln>
                  <a:noFill/>
                </a:ln>
                <a:solidFill>
                  <a:schemeClr val="bg1"/>
                </a:solidFill>
                <a:effectLst>
                  <a:outerShdw blurRad="38100" dist="38100" dir="2700000" algn="tl">
                    <a:srgbClr val="000000">
                      <a:alpha val="43137"/>
                    </a:srgbClr>
                  </a:outerShdw>
                </a:effectLst>
                <a:latin typeface="Berlin Sans FB" panose="020E0602020502020306" pitchFamily="34" charset="0"/>
                <a:ea typeface="Calibri"/>
                <a:cs typeface="Times New Roman"/>
              </a:rPr>
              <a:t>Oswald Road Reception</a:t>
            </a:r>
            <a:endParaRPr lang="en-GB" sz="6000" dirty="0">
              <a:solidFill>
                <a:schemeClr val="bg1"/>
              </a:solidFill>
              <a:effectLst>
                <a:outerShdw blurRad="38100" dist="38100" dir="2700000" algn="tl">
                  <a:srgbClr val="000000">
                    <a:alpha val="43137"/>
                  </a:srgbClr>
                </a:outerShdw>
              </a:effectLst>
              <a:latin typeface="Berlin Sans FB" panose="020E0602020502020306" pitchFamily="34" charset="0"/>
              <a:ea typeface="Calibri"/>
              <a:cs typeface="Times New Roman"/>
            </a:endParaRPr>
          </a:p>
        </p:txBody>
      </p:sp>
      <p:sp>
        <p:nvSpPr>
          <p:cNvPr id="4" name="Rectangle 3"/>
          <p:cNvSpPr/>
          <p:nvPr/>
        </p:nvSpPr>
        <p:spPr>
          <a:xfrm>
            <a:off x="791072" y="5786168"/>
            <a:ext cx="7776864" cy="871777"/>
          </a:xfrm>
          <a:prstGeom prst="rect">
            <a:avLst/>
          </a:prstGeom>
        </p:spPr>
        <p:txBody>
          <a:bodyPr wrap="square">
            <a:spAutoFit/>
          </a:bodyPr>
          <a:lstStyle/>
          <a:p>
            <a:pPr algn="ctr">
              <a:lnSpc>
                <a:spcPct val="115000"/>
              </a:lnSpc>
              <a:spcAft>
                <a:spcPts val="1000"/>
              </a:spcAft>
            </a:pPr>
            <a:r>
              <a:rPr lang="en-GB" sz="4800" dirty="0">
                <a:ln>
                  <a:noFill/>
                </a:ln>
                <a:solidFill>
                  <a:schemeClr val="bg1"/>
                </a:solidFill>
                <a:effectLst>
                  <a:outerShdw blurRad="50800" dist="39002" dir="5460000" algn="tl">
                    <a:srgbClr val="000000">
                      <a:alpha val="38000"/>
                    </a:srgbClr>
                  </a:outerShdw>
                </a:effectLst>
                <a:latin typeface="Berlin Sans FB" panose="020E0602020502020306" pitchFamily="34" charset="0"/>
                <a:ea typeface="Calibri"/>
                <a:cs typeface="Times New Roman"/>
              </a:rPr>
              <a:t>Welcome Parents / Carers</a:t>
            </a:r>
          </a:p>
        </p:txBody>
      </p:sp>
      <p:cxnSp>
        <p:nvCxnSpPr>
          <p:cNvPr id="3" name="Straight Connector 2"/>
          <p:cNvCxnSpPr/>
          <p:nvPr/>
        </p:nvCxnSpPr>
        <p:spPr>
          <a:xfrm>
            <a:off x="791072" y="0"/>
            <a:ext cx="0" cy="6858000"/>
          </a:xfrm>
          <a:prstGeom prst="line">
            <a:avLst/>
          </a:prstGeom>
          <a:ln w="2571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l="24932" t="22826" r="25771" b="13798"/>
          <a:stretch/>
        </p:blipFill>
        <p:spPr>
          <a:xfrm>
            <a:off x="1345162" y="1217385"/>
            <a:ext cx="6624736" cy="4568783"/>
          </a:xfrm>
          <a:prstGeom prst="rect">
            <a:avLst/>
          </a:prstGeom>
        </p:spPr>
      </p:pic>
    </p:spTree>
    <p:extLst>
      <p:ext uri="{BB962C8B-B14F-4D97-AF65-F5344CB8AC3E}">
        <p14:creationId xmlns:p14="http://schemas.microsoft.com/office/powerpoint/2010/main" val="172782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79376"/>
            <a:ext cx="8229600" cy="1143000"/>
          </a:xfrm>
        </p:spPr>
        <p:txBody>
          <a:bodyPr>
            <a:normAutofit fontScale="90000"/>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General Information which could change depending on Covid regulations at the time.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5556" y="2981353"/>
            <a:ext cx="7992888" cy="34317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School day 8:55am-3:25pm (doors open at 8.45am)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We have currently adopted a staggered drop off and pick up routine due to Covid regulations. This is in line with the schools Covid policy. If this continues in the new academic year, then we will be in touch to confirm your child’s start and pick up time.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Drop off times are between 8.45 and 8.55 and pick up times are between 3.15 and 3.25.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Children are usually dropped off and picked up from their classroom.</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Due to Covid children are currently being dropped off and picked up from the red gate on Nicolas Road. We will confirm this before the new academic year.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Children arriving after 9.00am must sign in at the school office.</a:t>
            </a:r>
          </a:p>
          <a:p>
            <a:pPr algn="ctr"/>
            <a:r>
              <a:rPr lang="en-GB" sz="1600" dirty="0"/>
              <a:t> </a:t>
            </a:r>
          </a:p>
        </p:txBody>
      </p:sp>
    </p:spTree>
    <p:extLst>
      <p:ext uri="{BB962C8B-B14F-4D97-AF65-F5344CB8AC3E}">
        <p14:creationId xmlns:p14="http://schemas.microsoft.com/office/powerpoint/2010/main" val="265089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DE77-8E3A-2746-9479-756758676DE6}"/>
              </a:ext>
            </a:extLst>
          </p:cNvPr>
          <p:cNvSpPr>
            <a:spLocks noGrp="1"/>
          </p:cNvSpPr>
          <p:nvPr>
            <p:ph type="title"/>
          </p:nvPr>
        </p:nvSpPr>
        <p:spPr/>
        <p:txBody>
          <a:bodyPr/>
          <a:lstStyle/>
          <a:p>
            <a:r>
              <a:rPr lang="en-US" dirty="0">
                <a:solidFill>
                  <a:schemeClr val="bg1"/>
                </a:solidFill>
              </a:rPr>
              <a:t>General Information</a:t>
            </a:r>
          </a:p>
        </p:txBody>
      </p:sp>
      <p:sp>
        <p:nvSpPr>
          <p:cNvPr id="3" name="Content Placeholder 2">
            <a:extLst>
              <a:ext uri="{FF2B5EF4-FFF2-40B4-BE49-F238E27FC236}">
                <a16:creationId xmlns:a16="http://schemas.microsoft.com/office/drawing/2014/main" id="{57B6970B-854C-9E4B-9881-ADB72852F429}"/>
              </a:ext>
            </a:extLst>
          </p:cNvPr>
          <p:cNvSpPr>
            <a:spLocks noGrp="1"/>
          </p:cNvSpPr>
          <p:nvPr>
            <p:ph idx="1"/>
          </p:nvPr>
        </p:nvSpPr>
        <p:spPr/>
        <p:txBody>
          <a:bodyPr>
            <a:normAutofit fontScale="85000" lnSpcReduction="20000"/>
          </a:bodyPr>
          <a:lstStyle/>
          <a:p>
            <a:pPr>
              <a:spcBef>
                <a:spcPts val="600"/>
              </a:spcBef>
            </a:pPr>
            <a:r>
              <a:rPr lang="en-US" altLang="en-US" dirty="0">
                <a:latin typeface="Tahoma" panose="020B0604030504040204" pitchFamily="34" charset="0"/>
                <a:cs typeface="Tahoma" panose="020B0604030504040204" pitchFamily="34" charset="0"/>
              </a:rPr>
              <a:t>Lunch time 11:30am – 12.30pm.</a:t>
            </a:r>
          </a:p>
          <a:p>
            <a:pPr>
              <a:spcBef>
                <a:spcPts val="600"/>
              </a:spcBef>
            </a:pPr>
            <a:r>
              <a:rPr lang="en-US" altLang="en-US" dirty="0">
                <a:latin typeface="Tahoma" panose="020B0604030504040204" pitchFamily="34" charset="0"/>
                <a:cs typeface="Tahoma" panose="020B0604030504040204" pitchFamily="34" charset="0"/>
              </a:rPr>
              <a:t>Daily fruit and milk will be provided but milk needs to be ordered from the school office.</a:t>
            </a:r>
          </a:p>
          <a:p>
            <a:pPr>
              <a:spcBef>
                <a:spcPts val="600"/>
              </a:spcBef>
            </a:pPr>
            <a:r>
              <a:rPr lang="en-US" altLang="en-US" dirty="0">
                <a:latin typeface="Tahoma" panose="020B0604030504040204" pitchFamily="34" charset="0"/>
                <a:cs typeface="Tahoma" panose="020B0604030504040204" pitchFamily="34" charset="0"/>
              </a:rPr>
              <a:t>If someone else if picking up your child, please make sure the class teacher is aware of this and provide your pickup password. </a:t>
            </a:r>
          </a:p>
          <a:p>
            <a:pPr>
              <a:spcBef>
                <a:spcPts val="600"/>
              </a:spcBef>
            </a:pPr>
            <a:r>
              <a:rPr lang="en-US" altLang="en-US" dirty="0">
                <a:latin typeface="Tahoma" panose="020B0604030504040204" pitchFamily="34" charset="0"/>
                <a:cs typeface="Tahoma" panose="020B0604030504040204" pitchFamily="34" charset="0"/>
              </a:rPr>
              <a:t>All medicines (besides inhalers) must be kept in the school office and cannot be administered without consent (medical form)</a:t>
            </a:r>
          </a:p>
          <a:p>
            <a:pPr>
              <a:spcBef>
                <a:spcPts val="600"/>
              </a:spcBef>
            </a:pPr>
            <a:r>
              <a:rPr lang="en-US" altLang="en-US" dirty="0">
                <a:latin typeface="Tahoma" panose="020B0604030504040204" pitchFamily="34" charset="0"/>
                <a:cs typeface="Tahoma" panose="020B0604030504040204" pitchFamily="34" charset="0"/>
              </a:rPr>
              <a:t>School jumpers: although there is no uniform, each child is required to have a school branded jumper for when we go on trips.</a:t>
            </a:r>
            <a:endParaRPr lang="en-US" dirty="0"/>
          </a:p>
        </p:txBody>
      </p:sp>
    </p:spTree>
    <p:extLst>
      <p:ext uri="{BB962C8B-B14F-4D97-AF65-F5344CB8AC3E}">
        <p14:creationId xmlns:p14="http://schemas.microsoft.com/office/powerpoint/2010/main" val="27767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89942"/>
            <a:ext cx="6230536" cy="1143000"/>
          </a:xfrm>
        </p:spPr>
        <p:txBody>
          <a:bodyPr>
            <a:normAutofit/>
          </a:bodyPr>
          <a:lstStyle/>
          <a:p>
            <a:pPr algn="l"/>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What your child will need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1772816"/>
            <a:ext cx="7488832" cy="4401205"/>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A book bag.  Reading books will be changed once a week and children must have their books in on the correct day. </a:t>
            </a:r>
          </a:p>
          <a:p>
            <a:endParaRPr lang="en-US" altLang="en-US"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Comfortable, durable clothes suitable for indoor and outdoor play in all weather including sensible shoes.</a:t>
            </a:r>
          </a:p>
          <a:p>
            <a:pPr marL="342900" indent="-342900">
              <a:buFont typeface="Arial" panose="020B0604020202020204" pitchFamily="34" charset="0"/>
              <a:buChar char="•"/>
            </a:pPr>
            <a:endParaRPr lang="en-US" altLang="en-US"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A spare set of clothes, labelled, to be kept on your child’s peg.</a:t>
            </a:r>
          </a:p>
          <a:p>
            <a:pPr marL="342900" indent="-342900">
              <a:buFont typeface="Arial" panose="020B0604020202020204" pitchFamily="34" charset="0"/>
              <a:buChar char="•"/>
            </a:pPr>
            <a:endParaRPr lang="en-US" altLang="en-US"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If your child is on packed lunch, please ensure it has their name on it.</a:t>
            </a:r>
          </a:p>
          <a:p>
            <a:pPr marL="342900" indent="-342900">
              <a:buFont typeface="Arial" panose="020B0604020202020204" pitchFamily="34" charset="0"/>
              <a:buChar char="•"/>
            </a:pPr>
            <a:endParaRPr lang="en-US" altLang="en-US"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Feel free to bring in books to be shared with the class but please don’t bring toys into school.</a:t>
            </a:r>
          </a:p>
        </p:txBody>
      </p:sp>
    </p:spTree>
    <p:extLst>
      <p:ext uri="{BB962C8B-B14F-4D97-AF65-F5344CB8AC3E}">
        <p14:creationId xmlns:p14="http://schemas.microsoft.com/office/powerpoint/2010/main" val="394167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143000"/>
          </a:xfrm>
        </p:spPr>
        <p:txBody>
          <a:bodyPr>
            <a:normAutofit fontScale="90000"/>
          </a:bodyPr>
          <a:lstStyle/>
          <a:p>
            <a:pPr algn="l"/>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Transition to Reception-</a:t>
            </a:r>
            <a:b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How can you help?</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839037"/>
            <a:ext cx="7416824" cy="4539704"/>
          </a:xfrm>
          <a:prstGeom prst="rect">
            <a:avLst/>
          </a:prstGeom>
          <a:noFill/>
        </p:spPr>
        <p:txBody>
          <a:bodyPr wrap="square" rtlCol="0">
            <a:spAutoFit/>
          </a:bodyPr>
          <a:lstStyle/>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Use our school website as a talking point with your child. </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Go for a walk past our school grounds to familiarise your child with their new setting.</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Fill in your ‘All About Me’ sheet with your child.</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Highlight any similarities between their current setting and their new Reception class.</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Encourage children to </a:t>
            </a:r>
            <a:r>
              <a:rPr lang="en-US" altLang="en-US" dirty="0" err="1">
                <a:latin typeface="Tahoma" panose="020B0604030504040204" pitchFamily="34" charset="0"/>
                <a:cs typeface="Tahoma" panose="020B0604030504040204" pitchFamily="34" charset="0"/>
              </a:rPr>
              <a:t>practise</a:t>
            </a:r>
            <a:r>
              <a:rPr lang="en-US" altLang="en-US" dirty="0">
                <a:latin typeface="Tahoma" panose="020B0604030504040204" pitchFamily="34" charset="0"/>
                <a:cs typeface="Tahoma" panose="020B0604030504040204" pitchFamily="34" charset="0"/>
              </a:rPr>
              <a:t> using the toilet independently and to put on coats and jumpers without support.</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Encourage children to write their first name.</a:t>
            </a:r>
          </a:p>
          <a:p>
            <a:pPr marL="285750" indent="-285750">
              <a:spcBef>
                <a:spcPts val="1075"/>
              </a:spcBef>
              <a:buFont typeface="Arial" panose="020B0604020202020204" pitchFamily="34" charset="0"/>
              <a:buChar char="•"/>
            </a:pPr>
            <a:r>
              <a:rPr lang="en-US" altLang="en-US" dirty="0">
                <a:latin typeface="Tahoma" panose="020B0604030504040204" pitchFamily="34" charset="0"/>
                <a:cs typeface="Tahoma" panose="020B0604030504040204" pitchFamily="34" charset="0"/>
              </a:rPr>
              <a:t>Talk about any friends who you know may be joining at the same time.</a:t>
            </a:r>
          </a:p>
          <a:p>
            <a:pPr algn="ctr">
              <a:spcBef>
                <a:spcPct val="50000"/>
              </a:spcBef>
            </a:pPr>
            <a:endParaRPr lang="en-GB"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08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94842"/>
            <a:ext cx="6357392" cy="1143000"/>
          </a:xfrm>
        </p:spPr>
        <p:txBody>
          <a:bodyPr>
            <a:normAutofit/>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A Typical Day in Reception…</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35" y="720824"/>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2060848"/>
            <a:ext cx="7416824" cy="3477875"/>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Children learn through a range of whole class, small group and individual sessions.</a:t>
            </a: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Over the week we cover all 17 areas of the curriculum both indoors and outdoors.  These activities are usually based on our ‘book of the week’.</a:t>
            </a: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Children complete 3 independent activities every day called ‘challenges’ and one adult led focus across the week. </a:t>
            </a: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Children have access to continuous provision indoors and outdoors which consolidates and extends whole class learning.</a:t>
            </a:r>
          </a:p>
          <a:p>
            <a:pPr marL="342900" indent="-342900">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Phonics is taught as a full class for 20 minutes each day.</a:t>
            </a:r>
          </a:p>
        </p:txBody>
      </p:sp>
    </p:spTree>
    <p:extLst>
      <p:ext uri="{BB962C8B-B14F-4D97-AF65-F5344CB8AC3E}">
        <p14:creationId xmlns:p14="http://schemas.microsoft.com/office/powerpoint/2010/main" val="314946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09" y="188640"/>
            <a:ext cx="8229600" cy="1143000"/>
          </a:xfrm>
        </p:spPr>
        <p:txBody>
          <a:bodyPr>
            <a:normAutofit/>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Your child’s first week…</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1863824"/>
            <a:ext cx="7416824" cy="3118803"/>
          </a:xfrm>
          <a:prstGeom prst="rect">
            <a:avLst/>
          </a:prstGeom>
          <a:noFill/>
        </p:spPr>
        <p:txBody>
          <a:bodyPr wrap="square" rtlCol="0">
            <a:spAutoFit/>
          </a:bodyPr>
          <a:lstStyle/>
          <a:p>
            <a:pPr marL="342900" indent="-342900">
              <a:spcBef>
                <a:spcPts val="1125"/>
              </a:spcBef>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School will reopen on Friday 3rd September at 8.45am.</a:t>
            </a:r>
          </a:p>
          <a:p>
            <a:pPr marL="342900" indent="-342900">
              <a:spcBef>
                <a:spcPts val="1125"/>
              </a:spcBef>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Children will complete full time days from the beginning of the year.  </a:t>
            </a:r>
          </a:p>
          <a:p>
            <a:pPr marL="342900" indent="-342900">
              <a:spcBef>
                <a:spcPts val="1125"/>
              </a:spcBef>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Each child will have their own coat peg.</a:t>
            </a:r>
          </a:p>
          <a:p>
            <a:pPr marL="342900" indent="-342900">
              <a:spcBef>
                <a:spcPts val="1125"/>
              </a:spcBef>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We will be doing lots of PSHE, ‘getting to know you’ activities, learning new routines, making new friends.</a:t>
            </a:r>
          </a:p>
          <a:p>
            <a:pPr marL="342900" indent="-342900">
              <a:spcBef>
                <a:spcPts val="1125"/>
              </a:spcBef>
              <a:buFont typeface="Arial" panose="020B0604020202020204" pitchFamily="34" charset="0"/>
              <a:buChar char="•"/>
            </a:pPr>
            <a:r>
              <a:rPr lang="en-US" altLang="en-US" sz="2000" dirty="0">
                <a:latin typeface="Tahoma" panose="020B0604030504040204" pitchFamily="34" charset="0"/>
                <a:cs typeface="Tahoma" panose="020B0604030504040204" pitchFamily="34" charset="0"/>
              </a:rPr>
              <a:t>The children will have lunch in the dining hall – we will be on hand to support them with this for the first week</a:t>
            </a:r>
            <a:endParaRPr lang="en-GB" alt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454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5415-8F9C-4A63-8DCA-081DDBB09BF9}"/>
              </a:ext>
            </a:extLst>
          </p:cNvPr>
          <p:cNvSpPr>
            <a:spLocks noGrp="1"/>
          </p:cNvSpPr>
          <p:nvPr>
            <p:ph type="title"/>
          </p:nvPr>
        </p:nvSpPr>
        <p:spPr>
          <a:xfrm>
            <a:off x="910113" y="257105"/>
            <a:ext cx="8229600" cy="1143000"/>
          </a:xfrm>
        </p:spPr>
        <p:txBody>
          <a:bodyPr/>
          <a:lstStyle/>
          <a:p>
            <a:r>
              <a:rPr lang="en-GB" dirty="0">
                <a:solidFill>
                  <a:schemeClr val="bg1"/>
                </a:solidFill>
                <a:effectLst>
                  <a:outerShdw blurRad="38100" dist="38100" dir="2700000" algn="tl">
                    <a:srgbClr val="000000">
                      <a:alpha val="43137"/>
                    </a:srgbClr>
                  </a:outerShdw>
                </a:effectLst>
                <a:latin typeface="Berlin Sans FB" panose="020E0602020502020306" pitchFamily="34" charset="0"/>
              </a:rPr>
              <a:t>Tapestry Online Journal</a:t>
            </a:r>
          </a:p>
        </p:txBody>
      </p:sp>
      <p:sp>
        <p:nvSpPr>
          <p:cNvPr id="3" name="Content Placeholder 2">
            <a:extLst>
              <a:ext uri="{FF2B5EF4-FFF2-40B4-BE49-F238E27FC236}">
                <a16:creationId xmlns:a16="http://schemas.microsoft.com/office/drawing/2014/main" id="{2213660D-C28F-42E4-9E8C-8A24BFA0712E}"/>
              </a:ext>
            </a:extLst>
          </p:cNvPr>
          <p:cNvSpPr>
            <a:spLocks noGrp="1"/>
          </p:cNvSpPr>
          <p:nvPr>
            <p:ph idx="1"/>
          </p:nvPr>
        </p:nvSpPr>
        <p:spPr>
          <a:xfrm>
            <a:off x="549596" y="1403648"/>
            <a:ext cx="4402832" cy="5314602"/>
          </a:xfrm>
        </p:spPr>
        <p:txBody>
          <a:bodyPr>
            <a:normAutofit/>
          </a:bodyPr>
          <a:lstStyle/>
          <a:p>
            <a:pPr>
              <a:spcBef>
                <a:spcPts val="600"/>
              </a:spcBef>
            </a:pPr>
            <a:r>
              <a:rPr lang="en-US" altLang="en-US" sz="1800" dirty="0">
                <a:latin typeface="Tahoma" panose="020B0604030504040204" pitchFamily="34" charset="0"/>
                <a:cs typeface="Tahoma" panose="020B0604030504040204" pitchFamily="34" charset="0"/>
              </a:rPr>
              <a:t>Each Reception child will have their own Tapestry online learning journey, chronicling their achievements over the year.  </a:t>
            </a:r>
          </a:p>
          <a:p>
            <a:pPr>
              <a:spcBef>
                <a:spcPts val="600"/>
              </a:spcBef>
            </a:pPr>
            <a:r>
              <a:rPr lang="en-US" altLang="en-US" sz="1800" dirty="0">
                <a:latin typeface="Tahoma" panose="020B0604030504040204" pitchFamily="34" charset="0"/>
                <a:cs typeface="Tahoma" panose="020B0604030504040204" pitchFamily="34" charset="0"/>
              </a:rPr>
              <a:t>You will receive information about registering your email for your child’s account and for children already in our Nursery, the children’s current journals will just continue into Reception.</a:t>
            </a:r>
          </a:p>
          <a:p>
            <a:pPr>
              <a:spcBef>
                <a:spcPts val="600"/>
              </a:spcBef>
            </a:pPr>
            <a:r>
              <a:rPr lang="en-US" altLang="en-US" sz="1800" dirty="0">
                <a:latin typeface="Tahoma" panose="020B0604030504040204" pitchFamily="34" charset="0"/>
                <a:cs typeface="Tahoma" panose="020B0604030504040204" pitchFamily="34" charset="0"/>
              </a:rPr>
              <a:t>Parental engagement is a huge part of EYFS and here at Oswald Road it is vitally important to us to celebrate the children’s achievements . </a:t>
            </a:r>
          </a:p>
          <a:p>
            <a:pPr>
              <a:spcBef>
                <a:spcPts val="600"/>
              </a:spcBef>
            </a:pPr>
            <a:r>
              <a:rPr lang="en-US" altLang="en-US" sz="1800" dirty="0">
                <a:latin typeface="Tahoma" panose="020B0604030504040204" pitchFamily="34" charset="0"/>
                <a:cs typeface="Tahoma" panose="020B0604030504040204" pitchFamily="34" charset="0"/>
              </a:rPr>
              <a:t>We will have drop-in workshops for any difficulties with set up and uploading observations.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l="48665" t="14150" r="24182" b="604"/>
          <a:stretch/>
        </p:blipFill>
        <p:spPr>
          <a:xfrm>
            <a:off x="5312945" y="1268760"/>
            <a:ext cx="3072744" cy="5175076"/>
          </a:xfrm>
          <a:prstGeom prst="rect">
            <a:avLst/>
          </a:prstGeom>
        </p:spPr>
      </p:pic>
    </p:spTree>
    <p:extLst>
      <p:ext uri="{BB962C8B-B14F-4D97-AF65-F5344CB8AC3E}">
        <p14:creationId xmlns:p14="http://schemas.microsoft.com/office/powerpoint/2010/main" val="260770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Meet the Team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 y="1356327"/>
            <a:ext cx="1441834" cy="19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337451"/>
            <a:ext cx="1475026" cy="19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206" y="1349780"/>
            <a:ext cx="1440160" cy="199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S-Storage-02\Staff_Folders$\l.tracanna\Downloads\IMG_155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3403" y="1296316"/>
            <a:ext cx="1440160" cy="2036697"/>
          </a:xfrm>
          <a:prstGeom prst="rect">
            <a:avLst/>
          </a:prstGeom>
          <a:noFill/>
          <a:ln>
            <a:noFill/>
          </a:ln>
        </p:spPr>
      </p:pic>
      <p:sp>
        <p:nvSpPr>
          <p:cNvPr id="4" name="TextBox 3">
            <a:extLst>
              <a:ext uri="{FF2B5EF4-FFF2-40B4-BE49-F238E27FC236}">
                <a16:creationId xmlns:a16="http://schemas.microsoft.com/office/drawing/2014/main" id="{BE31BCC2-054E-4D84-BBB6-0C4810265804}"/>
              </a:ext>
            </a:extLst>
          </p:cNvPr>
          <p:cNvSpPr txBox="1"/>
          <p:nvPr/>
        </p:nvSpPr>
        <p:spPr>
          <a:xfrm>
            <a:off x="537946" y="3385783"/>
            <a:ext cx="2177854" cy="523220"/>
          </a:xfrm>
          <a:prstGeom prst="rect">
            <a:avLst/>
          </a:prstGeom>
          <a:noFill/>
        </p:spPr>
        <p:txBody>
          <a:bodyPr wrap="square" rtlCol="0">
            <a:spAutoFit/>
          </a:bodyPr>
          <a:lstStyle/>
          <a:p>
            <a:pPr algn="ctr"/>
            <a:r>
              <a:rPr lang="en-GB" sz="1400" dirty="0"/>
              <a:t>Deborah Howard- </a:t>
            </a:r>
            <a:r>
              <a:rPr lang="en-GB" sz="1400" dirty="0" err="1"/>
              <a:t>Headteacher</a:t>
            </a:r>
            <a:endParaRPr lang="en-GB" sz="1400" dirty="0"/>
          </a:p>
        </p:txBody>
      </p:sp>
      <p:sp>
        <p:nvSpPr>
          <p:cNvPr id="6" name="TextBox 5">
            <a:extLst>
              <a:ext uri="{FF2B5EF4-FFF2-40B4-BE49-F238E27FC236}">
                <a16:creationId xmlns:a16="http://schemas.microsoft.com/office/drawing/2014/main" id="{E811069D-BAE4-4CB8-A05A-E5F127857D2E}"/>
              </a:ext>
            </a:extLst>
          </p:cNvPr>
          <p:cNvSpPr txBox="1"/>
          <p:nvPr/>
        </p:nvSpPr>
        <p:spPr>
          <a:xfrm>
            <a:off x="2681222" y="3355132"/>
            <a:ext cx="1746762" cy="738664"/>
          </a:xfrm>
          <a:prstGeom prst="rect">
            <a:avLst/>
          </a:prstGeom>
          <a:noFill/>
        </p:spPr>
        <p:txBody>
          <a:bodyPr wrap="square" rtlCol="0">
            <a:spAutoFit/>
          </a:bodyPr>
          <a:lstStyle/>
          <a:p>
            <a:pPr algn="ctr"/>
            <a:r>
              <a:rPr lang="en-GB" sz="1400" dirty="0"/>
              <a:t>Helen Woolf- Deputy </a:t>
            </a:r>
            <a:r>
              <a:rPr lang="en-GB" sz="1400" dirty="0" err="1"/>
              <a:t>Headteacher</a:t>
            </a:r>
            <a:r>
              <a:rPr lang="en-GB" sz="1400" dirty="0"/>
              <a:t> &amp; SENCO</a:t>
            </a:r>
          </a:p>
        </p:txBody>
      </p:sp>
      <p:sp>
        <p:nvSpPr>
          <p:cNvPr id="15" name="TextBox 14">
            <a:extLst>
              <a:ext uri="{FF2B5EF4-FFF2-40B4-BE49-F238E27FC236}">
                <a16:creationId xmlns:a16="http://schemas.microsoft.com/office/drawing/2014/main" id="{E811069D-BAE4-4CB8-A05A-E5F127857D2E}"/>
              </a:ext>
            </a:extLst>
          </p:cNvPr>
          <p:cNvSpPr txBox="1"/>
          <p:nvPr/>
        </p:nvSpPr>
        <p:spPr>
          <a:xfrm>
            <a:off x="4427984" y="3342008"/>
            <a:ext cx="2157190" cy="738664"/>
          </a:xfrm>
          <a:prstGeom prst="rect">
            <a:avLst/>
          </a:prstGeom>
          <a:noFill/>
        </p:spPr>
        <p:txBody>
          <a:bodyPr wrap="square" rtlCol="0">
            <a:spAutoFit/>
          </a:bodyPr>
          <a:lstStyle/>
          <a:p>
            <a:pPr algn="ctr"/>
            <a:r>
              <a:rPr lang="en-GB" sz="1400" dirty="0"/>
              <a:t>Donna </a:t>
            </a:r>
            <a:r>
              <a:rPr lang="en-GB" sz="1400" dirty="0" err="1"/>
              <a:t>Wealleans</a:t>
            </a:r>
            <a:r>
              <a:rPr lang="en-GB" sz="1400" dirty="0"/>
              <a:t>- Deputy </a:t>
            </a:r>
            <a:r>
              <a:rPr lang="en-GB" sz="1400" dirty="0" err="1"/>
              <a:t>Headteacher</a:t>
            </a:r>
            <a:r>
              <a:rPr lang="en-GB" sz="1400" dirty="0"/>
              <a:t>, Pastoral &amp; Safeguarding Lead</a:t>
            </a:r>
          </a:p>
        </p:txBody>
      </p:sp>
      <p:sp>
        <p:nvSpPr>
          <p:cNvPr id="16" name="TextBox 15">
            <a:extLst>
              <a:ext uri="{FF2B5EF4-FFF2-40B4-BE49-F238E27FC236}">
                <a16:creationId xmlns:a16="http://schemas.microsoft.com/office/drawing/2014/main" id="{E811069D-BAE4-4CB8-A05A-E5F127857D2E}"/>
              </a:ext>
            </a:extLst>
          </p:cNvPr>
          <p:cNvSpPr txBox="1"/>
          <p:nvPr/>
        </p:nvSpPr>
        <p:spPr>
          <a:xfrm>
            <a:off x="6579968" y="3305575"/>
            <a:ext cx="1958530" cy="738664"/>
          </a:xfrm>
          <a:prstGeom prst="rect">
            <a:avLst/>
          </a:prstGeom>
          <a:noFill/>
        </p:spPr>
        <p:txBody>
          <a:bodyPr wrap="square" rtlCol="0">
            <a:spAutoFit/>
          </a:bodyPr>
          <a:lstStyle/>
          <a:p>
            <a:pPr algn="ctr"/>
            <a:r>
              <a:rPr lang="en-GB" sz="1400" dirty="0"/>
              <a:t>Laura </a:t>
            </a:r>
            <a:r>
              <a:rPr lang="en-GB" sz="1400" dirty="0" err="1"/>
              <a:t>Tracanna</a:t>
            </a:r>
            <a:r>
              <a:rPr lang="en-GB" sz="1400" dirty="0"/>
              <a:t>- Assistant </a:t>
            </a:r>
            <a:r>
              <a:rPr lang="en-GB" sz="1400" dirty="0" err="1"/>
              <a:t>Headteacher</a:t>
            </a:r>
            <a:r>
              <a:rPr lang="en-GB" sz="1400" dirty="0"/>
              <a:t>, EYFS Phase Lead</a:t>
            </a:r>
          </a:p>
        </p:txBody>
      </p:sp>
      <p:sp>
        <p:nvSpPr>
          <p:cNvPr id="19" name="TextBox 18">
            <a:extLst>
              <a:ext uri="{FF2B5EF4-FFF2-40B4-BE49-F238E27FC236}">
                <a16:creationId xmlns:a16="http://schemas.microsoft.com/office/drawing/2014/main" id="{BE31BCC2-054E-4D84-BBB6-0C4810265804}"/>
              </a:ext>
            </a:extLst>
          </p:cNvPr>
          <p:cNvSpPr txBox="1"/>
          <p:nvPr/>
        </p:nvSpPr>
        <p:spPr>
          <a:xfrm>
            <a:off x="6489748" y="6289066"/>
            <a:ext cx="2177854" cy="523220"/>
          </a:xfrm>
          <a:prstGeom prst="rect">
            <a:avLst/>
          </a:prstGeom>
          <a:noFill/>
        </p:spPr>
        <p:txBody>
          <a:bodyPr wrap="square" rtlCol="0">
            <a:spAutoFit/>
          </a:bodyPr>
          <a:lstStyle/>
          <a:p>
            <a:pPr algn="ctr"/>
            <a:r>
              <a:rPr lang="en-GB" sz="1400" dirty="0"/>
              <a:t>Sarah Greenway</a:t>
            </a:r>
          </a:p>
          <a:p>
            <a:pPr algn="ctr"/>
            <a:r>
              <a:rPr lang="en-GB" sz="1400" dirty="0"/>
              <a:t>Reception Teacher </a:t>
            </a:r>
          </a:p>
        </p:txBody>
      </p:sp>
      <p:sp>
        <p:nvSpPr>
          <p:cNvPr id="20" name="TextBox 19">
            <a:extLst>
              <a:ext uri="{FF2B5EF4-FFF2-40B4-BE49-F238E27FC236}">
                <a16:creationId xmlns:a16="http://schemas.microsoft.com/office/drawing/2014/main" id="{BE31BCC2-054E-4D84-BBB6-0C4810265804}"/>
              </a:ext>
            </a:extLst>
          </p:cNvPr>
          <p:cNvSpPr txBox="1"/>
          <p:nvPr/>
        </p:nvSpPr>
        <p:spPr>
          <a:xfrm>
            <a:off x="4589128" y="6299036"/>
            <a:ext cx="2177854" cy="523220"/>
          </a:xfrm>
          <a:prstGeom prst="rect">
            <a:avLst/>
          </a:prstGeom>
          <a:noFill/>
        </p:spPr>
        <p:txBody>
          <a:bodyPr wrap="square" rtlCol="0">
            <a:spAutoFit/>
          </a:bodyPr>
          <a:lstStyle/>
          <a:p>
            <a:pPr algn="ctr"/>
            <a:r>
              <a:rPr lang="en-GB" sz="1400" dirty="0"/>
              <a:t>Khadijah Iqbal </a:t>
            </a:r>
          </a:p>
          <a:p>
            <a:pPr algn="ctr"/>
            <a:r>
              <a:rPr lang="en-GB" sz="1400" dirty="0"/>
              <a:t>Reception Teacher</a:t>
            </a:r>
          </a:p>
        </p:txBody>
      </p:sp>
      <p:sp>
        <p:nvSpPr>
          <p:cNvPr id="21" name="TextBox 20">
            <a:extLst>
              <a:ext uri="{FF2B5EF4-FFF2-40B4-BE49-F238E27FC236}">
                <a16:creationId xmlns:a16="http://schemas.microsoft.com/office/drawing/2014/main" id="{BE31BCC2-054E-4D84-BBB6-0C4810265804}"/>
              </a:ext>
            </a:extLst>
          </p:cNvPr>
          <p:cNvSpPr txBox="1"/>
          <p:nvPr/>
        </p:nvSpPr>
        <p:spPr>
          <a:xfrm>
            <a:off x="590370" y="6275940"/>
            <a:ext cx="2177854" cy="523220"/>
          </a:xfrm>
          <a:prstGeom prst="rect">
            <a:avLst/>
          </a:prstGeom>
          <a:noFill/>
        </p:spPr>
        <p:txBody>
          <a:bodyPr wrap="square" rtlCol="0">
            <a:spAutoFit/>
          </a:bodyPr>
          <a:lstStyle/>
          <a:p>
            <a:pPr algn="ctr"/>
            <a:r>
              <a:rPr lang="en-GB" sz="1400" dirty="0"/>
              <a:t>Natalie </a:t>
            </a:r>
            <a:r>
              <a:rPr lang="en-GB" sz="1400" dirty="0" err="1"/>
              <a:t>Tuton</a:t>
            </a:r>
            <a:endParaRPr lang="en-GB" sz="1400" dirty="0"/>
          </a:p>
          <a:p>
            <a:pPr algn="ctr"/>
            <a:r>
              <a:rPr lang="en-GB" sz="1400" dirty="0"/>
              <a:t> Reception Teacher</a:t>
            </a:r>
          </a:p>
        </p:txBody>
      </p:sp>
      <p:sp>
        <p:nvSpPr>
          <p:cNvPr id="22" name="TextBox 21">
            <a:extLst>
              <a:ext uri="{FF2B5EF4-FFF2-40B4-BE49-F238E27FC236}">
                <a16:creationId xmlns:a16="http://schemas.microsoft.com/office/drawing/2014/main" id="{BE31BCC2-054E-4D84-BBB6-0C4810265804}"/>
              </a:ext>
            </a:extLst>
          </p:cNvPr>
          <p:cNvSpPr txBox="1"/>
          <p:nvPr/>
        </p:nvSpPr>
        <p:spPr>
          <a:xfrm>
            <a:off x="2604999" y="6275147"/>
            <a:ext cx="2177854" cy="523220"/>
          </a:xfrm>
          <a:prstGeom prst="rect">
            <a:avLst/>
          </a:prstGeom>
          <a:noFill/>
        </p:spPr>
        <p:txBody>
          <a:bodyPr wrap="square" rtlCol="0">
            <a:spAutoFit/>
          </a:bodyPr>
          <a:lstStyle/>
          <a:p>
            <a:pPr algn="ctr"/>
            <a:r>
              <a:rPr lang="en-GB" sz="1400" dirty="0"/>
              <a:t>Natalie Hickman</a:t>
            </a:r>
          </a:p>
          <a:p>
            <a:pPr algn="ctr"/>
            <a:r>
              <a:rPr lang="en-GB" sz="1400" dirty="0"/>
              <a:t> Reception Teacher</a:t>
            </a:r>
          </a:p>
        </p:txBody>
      </p:sp>
      <p:pic>
        <p:nvPicPr>
          <p:cNvPr id="17" name="Picture 16">
            <a:extLst>
              <a:ext uri="{FF2B5EF4-FFF2-40B4-BE49-F238E27FC236}">
                <a16:creationId xmlns:a16="http://schemas.microsoft.com/office/drawing/2014/main" id="{7A63B36D-1A22-4685-946D-E061DCF4B432}"/>
              </a:ext>
            </a:extLst>
          </p:cNvPr>
          <p:cNvPicPr/>
          <p:nvPr/>
        </p:nvPicPr>
        <p:blipFill rotWithShape="1">
          <a:blip r:embed="rId7" cstate="print">
            <a:extLst>
              <a:ext uri="{28A0092B-C50C-407E-A947-70E740481C1C}">
                <a14:useLocalDpi xmlns:a14="http://schemas.microsoft.com/office/drawing/2010/main" val="0"/>
              </a:ext>
            </a:extLst>
          </a:blip>
          <a:srcRect t="17273" r="-792"/>
          <a:stretch/>
        </p:blipFill>
        <p:spPr bwMode="auto">
          <a:xfrm>
            <a:off x="2843808" y="4154100"/>
            <a:ext cx="1584176" cy="2097157"/>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E0B403D-126C-48CB-BD81-923AD40F7AC7}"/>
              </a:ext>
            </a:extLst>
          </p:cNvPr>
          <p:cNvPicPr/>
          <p:nvPr/>
        </p:nvPicPr>
        <p:blipFill rotWithShape="1">
          <a:blip r:embed="rId8"/>
          <a:srcRect r="6428" b="22233"/>
          <a:stretch/>
        </p:blipFill>
        <p:spPr bwMode="auto">
          <a:xfrm>
            <a:off x="4791678" y="4143352"/>
            <a:ext cx="1659761" cy="2097157"/>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0D03386-F1A2-4143-8586-2FF593E978A8}"/>
              </a:ext>
            </a:extLst>
          </p:cNvPr>
          <p:cNvPicPr>
            <a:picLocks noChangeAspect="1"/>
          </p:cNvPicPr>
          <p:nvPr/>
        </p:nvPicPr>
        <p:blipFill>
          <a:blip r:embed="rId9"/>
          <a:stretch>
            <a:fillRect/>
          </a:stretch>
        </p:blipFill>
        <p:spPr>
          <a:xfrm>
            <a:off x="6737178" y="4143353"/>
            <a:ext cx="1529030" cy="1949943"/>
          </a:xfrm>
          <a:prstGeom prst="rect">
            <a:avLst/>
          </a:prstGeom>
        </p:spPr>
      </p:pic>
      <p:pic>
        <p:nvPicPr>
          <p:cNvPr id="24" name="Picture 23">
            <a:extLst>
              <a:ext uri="{FF2B5EF4-FFF2-40B4-BE49-F238E27FC236}">
                <a16:creationId xmlns:a16="http://schemas.microsoft.com/office/drawing/2014/main" id="{B6DD8D26-3D1F-46EA-9724-52FA0F32DC21}"/>
              </a:ext>
            </a:extLst>
          </p:cNvPr>
          <p:cNvPicPr/>
          <p:nvPr/>
        </p:nvPicPr>
        <p:blipFill rotWithShape="1">
          <a:blip r:embed="rId10" cstate="print">
            <a:extLst>
              <a:ext uri="{28A0092B-C50C-407E-A947-70E740481C1C}">
                <a14:useLocalDpi xmlns:a14="http://schemas.microsoft.com/office/drawing/2010/main" val="0"/>
              </a:ext>
            </a:extLst>
          </a:blip>
          <a:srcRect l="9395" t="22147" r="14765" b="5872"/>
          <a:stretch/>
        </p:blipFill>
        <p:spPr bwMode="auto">
          <a:xfrm>
            <a:off x="877793" y="4154100"/>
            <a:ext cx="1602322" cy="20971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4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819336"/>
            <a:ext cx="8229600" cy="1143000"/>
          </a:xfrm>
        </p:spPr>
        <p:txBody>
          <a:bodyPr>
            <a:normAutofit/>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Aims: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2060848"/>
            <a:ext cx="7488832" cy="3785652"/>
          </a:xfrm>
          <a:prstGeom prst="rect">
            <a:avLst/>
          </a:prstGeom>
          <a:noFill/>
        </p:spPr>
        <p:txBody>
          <a:bodyPr wrap="square" rtlCol="0">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Here at Oswald Road Nursery we aim to provide the highest quality care and education for all our children thereby giving them a strong foundation for their future learning. We create a safe and happy environment with motivating and enjoyable learning experiences that enable children to become confident and independent. We value the individual child and work alongside parents, carers and others to meet their needs and help every child to reach their full potential. </a:t>
            </a:r>
            <a:r>
              <a:rPr lang="en-GB" dirty="0"/>
              <a:t> </a:t>
            </a:r>
          </a:p>
        </p:txBody>
      </p:sp>
    </p:spTree>
    <p:extLst>
      <p:ext uri="{BB962C8B-B14F-4D97-AF65-F5344CB8AC3E}">
        <p14:creationId xmlns:p14="http://schemas.microsoft.com/office/powerpoint/2010/main" val="384369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96" y="89942"/>
            <a:ext cx="8229600" cy="1143000"/>
          </a:xfrm>
        </p:spPr>
        <p:txBody>
          <a:bodyPr>
            <a:normAutofit/>
          </a:bodyPr>
          <a:lstStyle/>
          <a:p>
            <a:pPr algn="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As part of our practice we . . .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1062236"/>
            <a:ext cx="7488832" cy="5324535"/>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 Deliver an exciting and varied, play-centred curriculum, based on the Early Years Foundation Stage (EYFS), across the 17 areas of learning.</a:t>
            </a:r>
          </a:p>
          <a:p>
            <a:r>
              <a:rPr lang="en-GB" sz="2000" dirty="0">
                <a:latin typeface="Tahoma" panose="020B0604030504040204" pitchFamily="34" charset="0"/>
                <a:ea typeface="Tahoma" panose="020B0604030504040204" pitchFamily="34" charset="0"/>
                <a:cs typeface="Tahoma" panose="020B0604030504040204" pitchFamily="34" charset="0"/>
              </a:rPr>
              <a:t>• Promote equality of opportunity and anti-discriminatory practice. We provide early intervention for those children who require additional support and aim to identify those needs as early as possible.</a:t>
            </a:r>
          </a:p>
          <a:p>
            <a:r>
              <a:rPr lang="en-GB" sz="2000" dirty="0">
                <a:latin typeface="Tahoma" panose="020B0604030504040204" pitchFamily="34" charset="0"/>
                <a:ea typeface="Tahoma" panose="020B0604030504040204" pitchFamily="34" charset="0"/>
                <a:cs typeface="Tahoma" panose="020B0604030504040204" pitchFamily="34" charset="0"/>
              </a:rPr>
              <a:t>• Work in partnership with parents and develop links in the local community.</a:t>
            </a:r>
          </a:p>
          <a:p>
            <a:r>
              <a:rPr lang="en-GB" sz="2000" dirty="0">
                <a:latin typeface="Tahoma" panose="020B0604030504040204" pitchFamily="34" charset="0"/>
                <a:ea typeface="Tahoma" panose="020B0604030504040204" pitchFamily="34" charset="0"/>
                <a:cs typeface="Tahoma" panose="020B0604030504040204" pitchFamily="34" charset="0"/>
              </a:rPr>
              <a:t>• Plan challenging and stimulating learning experiences, based on the individual child, informed by observation and assessment.</a:t>
            </a:r>
          </a:p>
          <a:p>
            <a:r>
              <a:rPr lang="en-GB" sz="2000" dirty="0">
                <a:latin typeface="Tahoma" panose="020B0604030504040204" pitchFamily="34" charset="0"/>
                <a:ea typeface="Tahoma" panose="020B0604030504040204" pitchFamily="34" charset="0"/>
                <a:cs typeface="Tahoma" panose="020B0604030504040204" pitchFamily="34" charset="0"/>
              </a:rPr>
              <a:t>• Provide learning experiences developed from child-led ideas.</a:t>
            </a:r>
          </a:p>
          <a:p>
            <a:r>
              <a:rPr lang="en-GB" sz="2000" dirty="0">
                <a:latin typeface="Tahoma" panose="020B0604030504040204" pitchFamily="34" charset="0"/>
                <a:ea typeface="Tahoma" panose="020B0604030504040204" pitchFamily="34" charset="0"/>
                <a:cs typeface="Tahoma" panose="020B0604030504040204" pitchFamily="34" charset="0"/>
              </a:rPr>
              <a:t>• Build strong relationships with the children in our care.</a:t>
            </a:r>
          </a:p>
          <a:p>
            <a:r>
              <a:rPr lang="en-GB" sz="2000" dirty="0">
                <a:latin typeface="Tahoma" panose="020B0604030504040204" pitchFamily="34" charset="0"/>
                <a:ea typeface="Tahoma" panose="020B0604030504040204" pitchFamily="34" charset="0"/>
                <a:cs typeface="Tahoma" panose="020B0604030504040204" pitchFamily="34" charset="0"/>
              </a:rPr>
              <a:t>• Provide nurturing and inspiring indoor and outdoor learning environments.</a:t>
            </a:r>
          </a:p>
          <a:p>
            <a:r>
              <a:rPr lang="en-GB" sz="2000" dirty="0">
                <a:latin typeface="Tahoma" panose="020B0604030504040204" pitchFamily="34" charset="0"/>
                <a:ea typeface="Tahoma" panose="020B0604030504040204" pitchFamily="34" charset="0"/>
                <a:cs typeface="Tahoma" panose="020B0604030504040204" pitchFamily="34" charset="0"/>
              </a:rPr>
              <a:t>• Inspire a love of learning and independence that will remain with them throughout school.</a:t>
            </a:r>
          </a:p>
        </p:txBody>
      </p:sp>
    </p:spTree>
    <p:extLst>
      <p:ext uri="{BB962C8B-B14F-4D97-AF65-F5344CB8AC3E}">
        <p14:creationId xmlns:p14="http://schemas.microsoft.com/office/powerpoint/2010/main" val="128768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The EYFS Curriculum</a:t>
            </a:r>
            <a:b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7604" y="1140504"/>
            <a:ext cx="7416824" cy="1892826"/>
          </a:xfrm>
          <a:prstGeom prst="rect">
            <a:avLst/>
          </a:prstGeom>
          <a:noFill/>
        </p:spPr>
        <p:txBody>
          <a:bodyPr wrap="square" rtlCol="0">
            <a:spAutoFit/>
          </a:bodyPr>
          <a:lstStyle/>
          <a:p>
            <a:pPr algn="ctr">
              <a:spcBef>
                <a:spcPct val="50000"/>
              </a:spcBef>
            </a:pPr>
            <a:r>
              <a:rPr lang="en-GB" altLang="en-US" dirty="0">
                <a:latin typeface="Tahoma" panose="020B0604030504040204" pitchFamily="34" charset="0"/>
                <a:ea typeface="Tahoma" panose="020B0604030504040204" pitchFamily="34" charset="0"/>
                <a:cs typeface="Tahoma" panose="020B0604030504040204" pitchFamily="34" charset="0"/>
              </a:rPr>
              <a:t>The Early Years Foundation Stage (EYFS) is the stage of education for children from </a:t>
            </a:r>
            <a:r>
              <a:rPr lang="en-GB" altLang="en-US" b="1" dirty="0">
                <a:latin typeface="Tahoma" panose="020B0604030504040204" pitchFamily="34" charset="0"/>
                <a:ea typeface="Tahoma" panose="020B0604030504040204" pitchFamily="34" charset="0"/>
                <a:cs typeface="Tahoma" panose="020B0604030504040204" pitchFamily="34" charset="0"/>
              </a:rPr>
              <a:t>birth</a:t>
            </a:r>
            <a:r>
              <a:rPr lang="en-GB" altLang="en-US" dirty="0">
                <a:latin typeface="Tahoma" panose="020B0604030504040204" pitchFamily="34" charset="0"/>
                <a:ea typeface="Tahoma" panose="020B0604030504040204" pitchFamily="34" charset="0"/>
                <a:cs typeface="Tahoma" panose="020B0604030504040204" pitchFamily="34" charset="0"/>
              </a:rPr>
              <a:t> to the </a:t>
            </a:r>
            <a:r>
              <a:rPr lang="en-GB" altLang="en-US" b="1" dirty="0">
                <a:latin typeface="Tahoma" panose="020B0604030504040204" pitchFamily="34" charset="0"/>
                <a:ea typeface="Tahoma" panose="020B0604030504040204" pitchFamily="34" charset="0"/>
                <a:cs typeface="Tahoma" panose="020B0604030504040204" pitchFamily="34" charset="0"/>
              </a:rPr>
              <a:t>end of the Reception year. </a:t>
            </a:r>
            <a:endParaRPr lang="en-GB" altLang="en-US" dirty="0">
              <a:latin typeface="Tahoma" panose="020B0604030504040204" pitchFamily="34" charset="0"/>
              <a:ea typeface="Tahoma" panose="020B0604030504040204" pitchFamily="34" charset="0"/>
              <a:cs typeface="Tahoma" panose="020B0604030504040204" pitchFamily="34" charset="0"/>
            </a:endParaRPr>
          </a:p>
          <a:p>
            <a:pPr algn="ctr">
              <a:spcBef>
                <a:spcPct val="50000"/>
              </a:spcBef>
            </a:pPr>
            <a:r>
              <a:rPr lang="en-US" altLang="en-US" dirty="0">
                <a:latin typeface="Tahoma" panose="020B0604030504040204" pitchFamily="34" charset="0"/>
                <a:ea typeface="Tahoma" panose="020B0604030504040204" pitchFamily="34" charset="0"/>
                <a:cs typeface="Tahoma" panose="020B0604030504040204" pitchFamily="34" charset="0"/>
              </a:rPr>
              <a:t>It is based on the recognition that children learn best through play and active learning. </a:t>
            </a:r>
          </a:p>
          <a:p>
            <a:pPr algn="ctr">
              <a:spcBef>
                <a:spcPct val="50000"/>
              </a:spcBef>
            </a:pPr>
            <a:endParaRPr lang="en-GB"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rotWithShape="1">
          <a:blip r:embed="rId3"/>
          <a:srcRect l="27349" t="19488" r="24762" b="15421"/>
          <a:stretch/>
        </p:blipFill>
        <p:spPr>
          <a:xfrm>
            <a:off x="1979712" y="2492896"/>
            <a:ext cx="5544616" cy="4042949"/>
          </a:xfrm>
          <a:prstGeom prst="rect">
            <a:avLst/>
          </a:prstGeom>
        </p:spPr>
      </p:pic>
    </p:spTree>
    <p:extLst>
      <p:ext uri="{BB962C8B-B14F-4D97-AF65-F5344CB8AC3E}">
        <p14:creationId xmlns:p14="http://schemas.microsoft.com/office/powerpoint/2010/main" val="126845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20824"/>
            <a:ext cx="8229600" cy="1143000"/>
          </a:xfrm>
        </p:spPr>
        <p:txBody>
          <a:bodyPr>
            <a:normAutofit fontScale="90000"/>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Developed around 4 themes …</a:t>
            </a:r>
            <a:b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44247" y="1700808"/>
            <a:ext cx="7416824" cy="4524315"/>
          </a:xfrm>
          <a:prstGeom prst="rect">
            <a:avLst/>
          </a:prstGeom>
          <a:noFill/>
        </p:spPr>
        <p:txBody>
          <a:bodyPr wrap="square" rtlCol="0">
            <a:spAutoFit/>
          </a:bodyPr>
          <a:lstStyle/>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1. A </a:t>
            </a:r>
            <a:r>
              <a:rPr lang="en-GB" altLang="en-US" sz="2400" b="1" dirty="0">
                <a:latin typeface="Tahoma" panose="020B0604030504040204" pitchFamily="34" charset="0"/>
                <a:ea typeface="Tahoma" panose="020B0604030504040204" pitchFamily="34" charset="0"/>
                <a:cs typeface="Tahoma" panose="020B0604030504040204" pitchFamily="34" charset="0"/>
              </a:rPr>
              <a:t>unique child</a:t>
            </a:r>
            <a:r>
              <a:rPr lang="en-GB" altLang="en-US" sz="2400" dirty="0">
                <a:latin typeface="Tahoma" panose="020B0604030504040204" pitchFamily="34" charset="0"/>
                <a:ea typeface="Tahoma" panose="020B0604030504040204" pitchFamily="34" charset="0"/>
                <a:cs typeface="Tahoma" panose="020B0604030504040204" pitchFamily="34" charset="0"/>
              </a:rPr>
              <a:t>: All children are different and we want them to be resilient, capable and confident throughout their learning journey.</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 typeface="Arial" charset="0"/>
              <a:buNone/>
            </a:pPr>
            <a:r>
              <a:rPr lang="en-GB" altLang="en-US" sz="2400" dirty="0">
                <a:latin typeface="Tahoma" panose="020B0604030504040204" pitchFamily="34" charset="0"/>
                <a:ea typeface="Tahoma" panose="020B0604030504040204" pitchFamily="34" charset="0"/>
                <a:cs typeface="Tahoma" panose="020B0604030504040204" pitchFamily="34" charset="0"/>
              </a:rPr>
              <a:t>2.</a:t>
            </a:r>
            <a:r>
              <a:rPr lang="en-GB" altLang="en-US" sz="2400" b="1" dirty="0">
                <a:latin typeface="Tahoma" panose="020B0604030504040204" pitchFamily="34" charset="0"/>
                <a:ea typeface="Tahoma" panose="020B0604030504040204" pitchFamily="34" charset="0"/>
                <a:cs typeface="Tahoma" panose="020B0604030504040204" pitchFamily="34" charset="0"/>
              </a:rPr>
              <a:t> Positive relationships:</a:t>
            </a:r>
            <a:r>
              <a:rPr lang="en-GB" altLang="en-US" sz="2400" dirty="0">
                <a:latin typeface="Tahoma" panose="020B0604030504040204" pitchFamily="34" charset="0"/>
                <a:ea typeface="Tahoma" panose="020B0604030504040204" pitchFamily="34" charset="0"/>
                <a:cs typeface="Tahoma" panose="020B0604030504040204" pitchFamily="34" charset="0"/>
              </a:rPr>
              <a:t> Children learn to be strong and independent through this.</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3. </a:t>
            </a:r>
            <a:r>
              <a:rPr lang="en-GB" altLang="en-US" sz="2400" b="1" dirty="0">
                <a:latin typeface="Tahoma" panose="020B0604030504040204" pitchFamily="34" charset="0"/>
                <a:ea typeface="Tahoma" panose="020B0604030504040204" pitchFamily="34" charset="0"/>
                <a:cs typeface="Tahoma" panose="020B0604030504040204" pitchFamily="34" charset="0"/>
              </a:rPr>
              <a:t>Enabling Environments: </a:t>
            </a:r>
            <a:r>
              <a:rPr lang="en-GB" altLang="en-US" sz="2400" dirty="0">
                <a:latin typeface="Tahoma" panose="020B0604030504040204" pitchFamily="34" charset="0"/>
                <a:ea typeface="Tahoma" panose="020B0604030504040204" pitchFamily="34" charset="0"/>
                <a:cs typeface="Tahoma" panose="020B0604030504040204" pitchFamily="34" charset="0"/>
              </a:rPr>
              <a:t>children learn and develop well if this is provided right from the start.</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4. </a:t>
            </a:r>
            <a:r>
              <a:rPr lang="en-GB" altLang="en-US" sz="2400" b="1" dirty="0">
                <a:latin typeface="Tahoma" panose="020B0604030504040204" pitchFamily="34" charset="0"/>
                <a:ea typeface="Tahoma" panose="020B0604030504040204" pitchFamily="34" charset="0"/>
                <a:cs typeface="Tahoma" panose="020B0604030504040204" pitchFamily="34" charset="0"/>
              </a:rPr>
              <a:t>Learning and development:</a:t>
            </a:r>
            <a:r>
              <a:rPr lang="en-GB" altLang="en-US" sz="2400" dirty="0">
                <a:latin typeface="Tahoma" panose="020B0604030504040204" pitchFamily="34" charset="0"/>
                <a:ea typeface="Tahoma" panose="020B0604030504040204" pitchFamily="34" charset="0"/>
                <a:cs typeface="Tahoma" panose="020B0604030504040204" pitchFamily="34" charset="0"/>
              </a:rPr>
              <a:t> All children develop at different rates.</a:t>
            </a:r>
          </a:p>
        </p:txBody>
      </p:sp>
    </p:spTree>
    <p:extLst>
      <p:ext uri="{BB962C8B-B14F-4D97-AF65-F5344CB8AC3E}">
        <p14:creationId xmlns:p14="http://schemas.microsoft.com/office/powerpoint/2010/main" val="132239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41219"/>
            <a:ext cx="8254584" cy="1143000"/>
          </a:xfrm>
        </p:spPr>
        <p:txBody>
          <a:bodyPr>
            <a:normAutofit/>
          </a:bodyPr>
          <a:lstStyle/>
          <a:p>
            <a:pPr algn="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Early Years Curriculum</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06" y="28171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1600" y="1026781"/>
            <a:ext cx="7416824" cy="5709255"/>
          </a:xfrm>
          <a:prstGeom prst="rect">
            <a:avLst/>
          </a:prstGeom>
          <a:noFill/>
        </p:spPr>
        <p:txBody>
          <a:bodyPr wrap="square" rtlCol="0">
            <a:spAutoFit/>
          </a:bodyPr>
          <a:lstStyle/>
          <a:p>
            <a:pPr>
              <a:spcBef>
                <a:spcPct val="0"/>
              </a:spcBef>
              <a:buFontTx/>
              <a:buNone/>
            </a:pPr>
            <a:endParaRPr lang="en-GB" altLang="en-US" sz="1600" dirty="0"/>
          </a:p>
          <a:p>
            <a:pPr>
              <a:spcBef>
                <a:spcPct val="0"/>
              </a:spcBef>
              <a:buFontTx/>
              <a:buNone/>
            </a:pPr>
            <a:r>
              <a:rPr lang="en-GB" altLang="en-US" sz="1600" dirty="0">
                <a:latin typeface="Tahoma" panose="020B0604030504040204" pitchFamily="34" charset="0"/>
                <a:cs typeface="Tahoma" panose="020B0604030504040204" pitchFamily="34" charset="0"/>
              </a:rPr>
              <a:t>In September we will be adopting the new statutory curriculum which includes the following areas;</a:t>
            </a:r>
          </a:p>
          <a:p>
            <a:pPr>
              <a:spcBef>
                <a:spcPct val="0"/>
              </a:spcBef>
              <a:buFontTx/>
              <a:buNone/>
            </a:pPr>
            <a:endParaRPr lang="en-GB" altLang="en-US" sz="1600" u="sng"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Personal social and emotional development -  </a:t>
            </a:r>
          </a:p>
          <a:p>
            <a:pPr>
              <a:spcBef>
                <a:spcPct val="0"/>
              </a:spcBef>
              <a:buFontTx/>
              <a:buNone/>
            </a:pPr>
            <a:r>
              <a:rPr lang="en-GB" altLang="en-US" sz="1100" dirty="0">
                <a:latin typeface="Tahoma" panose="020B0604030504040204" pitchFamily="34" charset="0"/>
                <a:cs typeface="Tahoma" panose="020B0604030504040204" pitchFamily="34" charset="0"/>
              </a:rPr>
              <a:t>Self – Regulation, Managing Self &amp; Building Relationships</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Communication and language -</a:t>
            </a:r>
          </a:p>
          <a:p>
            <a:pPr>
              <a:spcBef>
                <a:spcPct val="0"/>
              </a:spcBef>
              <a:buFontTx/>
              <a:buNone/>
            </a:pPr>
            <a:r>
              <a:rPr lang="en-GB" altLang="en-US" sz="1100" dirty="0">
                <a:latin typeface="Tahoma" panose="020B0604030504040204" pitchFamily="34" charset="0"/>
                <a:cs typeface="Tahoma" panose="020B0604030504040204" pitchFamily="34" charset="0"/>
              </a:rPr>
              <a:t>Listening, Attention &amp; Understanding and Speaking</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Moving and handling -</a:t>
            </a:r>
          </a:p>
          <a:p>
            <a:pPr>
              <a:spcBef>
                <a:spcPct val="0"/>
              </a:spcBef>
              <a:buFontTx/>
              <a:buNone/>
            </a:pPr>
            <a:r>
              <a:rPr lang="en-GB" altLang="en-US" sz="1100" dirty="0">
                <a:latin typeface="Tahoma" panose="020B0604030504040204" pitchFamily="34" charset="0"/>
                <a:cs typeface="Tahoma" panose="020B0604030504040204" pitchFamily="34" charset="0"/>
              </a:rPr>
              <a:t>Gross Motor Skills and Fine Motor Skills</a:t>
            </a:r>
          </a:p>
          <a:p>
            <a:pPr>
              <a:spcBef>
                <a:spcPct val="0"/>
              </a:spcBef>
              <a:buFontTx/>
              <a:buNone/>
            </a:pPr>
            <a:endParaRPr lang="en-GB" altLang="en-US" sz="14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Literacy</a:t>
            </a:r>
            <a:r>
              <a:rPr lang="en-GB" altLang="en-US" sz="1400" b="1" u="sng" dirty="0">
                <a:latin typeface="Tahoma" panose="020B0604030504040204" pitchFamily="34" charset="0"/>
                <a:cs typeface="Tahoma" panose="020B0604030504040204" pitchFamily="34" charset="0"/>
              </a:rPr>
              <a:t> </a:t>
            </a:r>
            <a:r>
              <a:rPr lang="en-GB" altLang="en-US" sz="1400" b="1" dirty="0">
                <a:latin typeface="Tahoma" panose="020B0604030504040204" pitchFamily="34" charset="0"/>
                <a:cs typeface="Tahoma" panose="020B0604030504040204" pitchFamily="34" charset="0"/>
              </a:rPr>
              <a:t>– </a:t>
            </a:r>
          </a:p>
          <a:p>
            <a:pPr>
              <a:spcBef>
                <a:spcPct val="0"/>
              </a:spcBef>
              <a:buFontTx/>
              <a:buNone/>
            </a:pPr>
            <a:r>
              <a:rPr lang="en-GB" altLang="en-US" sz="1100" dirty="0">
                <a:latin typeface="Tahoma" panose="020B0604030504040204" pitchFamily="34" charset="0"/>
                <a:cs typeface="Tahoma" panose="020B0604030504040204" pitchFamily="34" charset="0"/>
              </a:rPr>
              <a:t>Reading and Comprehension and Writing</a:t>
            </a:r>
          </a:p>
          <a:p>
            <a:pPr>
              <a:spcBef>
                <a:spcPct val="0"/>
              </a:spcBef>
              <a:buFontTx/>
              <a:buNone/>
            </a:pPr>
            <a:endParaRPr lang="en-GB" altLang="en-US" sz="1100" u="sng"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Mathematics - </a:t>
            </a:r>
            <a:endParaRPr lang="en-GB" altLang="en-US" sz="1400" b="1" u="sng" dirty="0">
              <a:latin typeface="Tahoma" panose="020B0604030504040204" pitchFamily="34" charset="0"/>
              <a:cs typeface="Tahoma" panose="020B0604030504040204" pitchFamily="34" charset="0"/>
            </a:endParaRPr>
          </a:p>
          <a:p>
            <a:pPr>
              <a:spcBef>
                <a:spcPct val="0"/>
              </a:spcBef>
              <a:buFontTx/>
              <a:buNone/>
            </a:pPr>
            <a:r>
              <a:rPr lang="en-GB" altLang="en-US" sz="1100" dirty="0">
                <a:latin typeface="Tahoma" panose="020B0604030504040204" pitchFamily="34" charset="0"/>
                <a:cs typeface="Tahoma" panose="020B0604030504040204" pitchFamily="34" charset="0"/>
              </a:rPr>
              <a:t>Number/Numerical Patterns including Shape, Space &amp; Measure</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Understanding the world -</a:t>
            </a:r>
          </a:p>
          <a:p>
            <a:pPr>
              <a:spcBef>
                <a:spcPct val="0"/>
              </a:spcBef>
              <a:buFontTx/>
              <a:buNone/>
            </a:pPr>
            <a:r>
              <a:rPr lang="en-GB" altLang="en-US" sz="1100" dirty="0">
                <a:latin typeface="Tahoma" panose="020B0604030504040204" pitchFamily="34" charset="0"/>
                <a:cs typeface="Tahoma" panose="020B0604030504040204" pitchFamily="34" charset="0"/>
              </a:rPr>
              <a:t>Past and Present, People, Culture and Communities &amp; The Natural World</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Expressive arts and design -</a:t>
            </a:r>
          </a:p>
          <a:p>
            <a:pPr>
              <a:spcBef>
                <a:spcPct val="0"/>
              </a:spcBef>
              <a:buFontTx/>
              <a:buNone/>
            </a:pPr>
            <a:r>
              <a:rPr lang="en-GB" altLang="en-US" sz="1100" dirty="0">
                <a:latin typeface="Tahoma" panose="020B0604030504040204" pitchFamily="34" charset="0"/>
                <a:cs typeface="Tahoma" panose="020B0604030504040204" pitchFamily="34" charset="0"/>
              </a:rPr>
              <a:t>Creating with Materials &amp; Being Imaginative and Expressive</a:t>
            </a:r>
          </a:p>
          <a:p>
            <a:pPr>
              <a:spcBef>
                <a:spcPct val="0"/>
              </a:spcBef>
              <a:buFontTx/>
              <a:buNone/>
            </a:pPr>
            <a:endParaRPr lang="en-GB" altLang="en-US" sz="1200" dirty="0">
              <a:latin typeface="Tahoma" panose="020B0604030504040204" pitchFamily="34" charset="0"/>
              <a:cs typeface="Tahoma" panose="020B0604030504040204" pitchFamily="34" charset="0"/>
            </a:endParaRPr>
          </a:p>
          <a:p>
            <a:pPr>
              <a:spcBef>
                <a:spcPct val="0"/>
              </a:spcBef>
              <a:buFontTx/>
              <a:buNone/>
            </a:pPr>
            <a:r>
              <a:rPr lang="en-GB" altLang="en-US" sz="1600" dirty="0">
                <a:latin typeface="Tahoma" panose="020B0604030504040204" pitchFamily="34" charset="0"/>
                <a:cs typeface="Tahoma" panose="020B0604030504040204" pitchFamily="34" charset="0"/>
              </a:rPr>
              <a:t>The characteristics of learning haven’t changed and will continue to form the basis of our practice.</a:t>
            </a:r>
          </a:p>
        </p:txBody>
      </p:sp>
    </p:spTree>
    <p:extLst>
      <p:ext uri="{BB962C8B-B14F-4D97-AF65-F5344CB8AC3E}">
        <p14:creationId xmlns:p14="http://schemas.microsoft.com/office/powerpoint/2010/main" val="1731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2AC1-A553-CB43-961B-AD2DC38B3F93}"/>
              </a:ext>
            </a:extLst>
          </p:cNvPr>
          <p:cNvSpPr>
            <a:spLocks noGrp="1"/>
          </p:cNvSpPr>
          <p:nvPr>
            <p:ph type="title"/>
          </p:nvPr>
        </p:nvSpPr>
        <p:spPr/>
        <p:txBody>
          <a:bodyPr/>
          <a:lstStyle/>
          <a:p>
            <a:r>
              <a:rPr lang="en-US" dirty="0">
                <a:solidFill>
                  <a:schemeClr val="bg1"/>
                </a:solidFill>
              </a:rPr>
              <a:t>Early Years Curriculum </a:t>
            </a:r>
          </a:p>
        </p:txBody>
      </p:sp>
      <p:sp>
        <p:nvSpPr>
          <p:cNvPr id="3" name="Content Placeholder 2">
            <a:extLst>
              <a:ext uri="{FF2B5EF4-FFF2-40B4-BE49-F238E27FC236}">
                <a16:creationId xmlns:a16="http://schemas.microsoft.com/office/drawing/2014/main" id="{55AC4421-CB7A-854B-BD57-C458C3C06623}"/>
              </a:ext>
            </a:extLst>
          </p:cNvPr>
          <p:cNvSpPr>
            <a:spLocks noGrp="1"/>
          </p:cNvSpPr>
          <p:nvPr>
            <p:ph idx="1"/>
          </p:nvPr>
        </p:nvSpPr>
        <p:spPr>
          <a:xfrm>
            <a:off x="457200" y="1844824"/>
            <a:ext cx="8229600" cy="3312368"/>
          </a:xfrm>
        </p:spPr>
        <p:txBody>
          <a:bodyPr>
            <a:normAutofit/>
          </a:bodyPr>
          <a:lstStyle/>
          <a:p>
            <a:r>
              <a:rPr lang="en-US" sz="2000" dirty="0"/>
              <a:t>Throughout the year we will be conducting a variety of parent workshops to give you an overview of how we teach the different areas of learning in Reception. </a:t>
            </a:r>
          </a:p>
          <a:p>
            <a:r>
              <a:rPr lang="en-US" sz="2000" dirty="0"/>
              <a:t>The workshops will be based around our literacy, mathematics and phonics. </a:t>
            </a:r>
          </a:p>
          <a:p>
            <a:r>
              <a:rPr lang="en-US" sz="2000" dirty="0"/>
              <a:t>You will receive a letter usually around 2/3 before the workshop will take place inviting you to attend.</a:t>
            </a:r>
          </a:p>
          <a:p>
            <a:r>
              <a:rPr lang="en-US" sz="2000" dirty="0"/>
              <a:t>Parents have always given us positive feedback around the workshops and feel they really help when supporting their child at home.  </a:t>
            </a:r>
          </a:p>
        </p:txBody>
      </p:sp>
    </p:spTree>
    <p:extLst>
      <p:ext uri="{BB962C8B-B14F-4D97-AF65-F5344CB8AC3E}">
        <p14:creationId xmlns:p14="http://schemas.microsoft.com/office/powerpoint/2010/main" val="63552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D025-74D8-4880-AAAD-C40B7E27442B}"/>
              </a:ext>
            </a:extLst>
          </p:cNvPr>
          <p:cNvSpPr>
            <a:spLocks noGrp="1"/>
          </p:cNvSpPr>
          <p:nvPr>
            <p:ph type="title"/>
          </p:nvPr>
        </p:nvSpPr>
        <p:spPr/>
        <p:txBody>
          <a:bodyPr/>
          <a:lstStyle/>
          <a:p>
            <a:r>
              <a:rPr lang="en-GB" dirty="0">
                <a:solidFill>
                  <a:schemeClr val="bg1"/>
                </a:solidFill>
                <a:latin typeface="Berlin Sans FB" panose="020E0602020502020306" pitchFamily="34" charset="0"/>
              </a:rPr>
              <a:t>Reception Baseline </a:t>
            </a:r>
          </a:p>
        </p:txBody>
      </p:sp>
      <p:sp>
        <p:nvSpPr>
          <p:cNvPr id="3" name="Content Placeholder 2">
            <a:extLst>
              <a:ext uri="{FF2B5EF4-FFF2-40B4-BE49-F238E27FC236}">
                <a16:creationId xmlns:a16="http://schemas.microsoft.com/office/drawing/2014/main" id="{A24D6BD5-6C0A-4B96-A3D1-1915D67CEF97}"/>
              </a:ext>
            </a:extLst>
          </p:cNvPr>
          <p:cNvSpPr>
            <a:spLocks noGrp="1"/>
          </p:cNvSpPr>
          <p:nvPr>
            <p:ph idx="1"/>
          </p:nvPr>
        </p:nvSpPr>
        <p:spPr>
          <a:xfrm>
            <a:off x="457200" y="1268760"/>
            <a:ext cx="8229600" cy="5112568"/>
          </a:xfrm>
        </p:spPr>
        <p:txBody>
          <a:bodyPr>
            <a:normAutofit lnSpcReduction="10000"/>
          </a:bodyPr>
          <a:lstStyle/>
          <a:p>
            <a:r>
              <a:rPr lang="en-GB" sz="2600" dirty="0"/>
              <a:t>The reception baseline assessment will provide the basis for a new way of measuring the progress primary schools make with their pupils. </a:t>
            </a:r>
          </a:p>
          <a:p>
            <a:r>
              <a:rPr lang="en-GB" sz="2600" dirty="0"/>
              <a:t>Following a successful national voluntary pilot, the reception baseline assessment will be statutory in schools from September 2021.</a:t>
            </a:r>
          </a:p>
          <a:p>
            <a:r>
              <a:rPr lang="en-GB" sz="2600" dirty="0"/>
              <a:t>The assessment framework provides details about the assessment, including information about the content of the assessment and its design.</a:t>
            </a:r>
          </a:p>
          <a:p>
            <a:r>
              <a:rPr lang="en-GB" sz="2600" dirty="0">
                <a:solidFill>
                  <a:srgbClr val="FFFFFF"/>
                </a:solidFill>
                <a:hlinkClick r:id="rId2"/>
              </a:rPr>
              <a:t>https://www.gov.uk/government/publications/reception-baseline-assessment-framework</a:t>
            </a:r>
            <a:endParaRPr lang="en-GB" sz="2600" dirty="0">
              <a:solidFill>
                <a:srgbClr val="FFFFFF"/>
              </a:solidFill>
            </a:endParaRPr>
          </a:p>
          <a:p>
            <a:r>
              <a:rPr lang="en-GB" sz="2600" dirty="0"/>
              <a:t>This will be conducted within the first two – three weeks of the children being in school. </a:t>
            </a:r>
          </a:p>
          <a:p>
            <a:endParaRPr lang="en-GB" dirty="0"/>
          </a:p>
        </p:txBody>
      </p:sp>
    </p:spTree>
    <p:extLst>
      <p:ext uri="{BB962C8B-B14F-4D97-AF65-F5344CB8AC3E}">
        <p14:creationId xmlns:p14="http://schemas.microsoft.com/office/powerpoint/2010/main" val="4039416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1449</Words>
  <Application>Microsoft Office PowerPoint</Application>
  <PresentationFormat>On-screen Show (4:3)</PresentationFormat>
  <Paragraphs>124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 Sans FB</vt:lpstr>
      <vt:lpstr>Calibri</vt:lpstr>
      <vt:lpstr>Tahoma</vt:lpstr>
      <vt:lpstr>Times New Roman</vt:lpstr>
      <vt:lpstr>Office Theme</vt:lpstr>
      <vt:lpstr>PowerPoint Presentation</vt:lpstr>
      <vt:lpstr>Meet the Team</vt:lpstr>
      <vt:lpstr>Aims: </vt:lpstr>
      <vt:lpstr>As part of our practice we . . . </vt:lpstr>
      <vt:lpstr>          The EYFS Curriculum                               </vt:lpstr>
      <vt:lpstr>                 Developed around 4 themes …                                </vt:lpstr>
      <vt:lpstr>Early Years Curriculum</vt:lpstr>
      <vt:lpstr>Early Years Curriculum </vt:lpstr>
      <vt:lpstr>Reception Baseline </vt:lpstr>
      <vt:lpstr>General Information which could change depending on Covid regulations at the time.</vt:lpstr>
      <vt:lpstr>General Information</vt:lpstr>
      <vt:lpstr>What your child will need</vt:lpstr>
      <vt:lpstr>Transition to Reception- How can you help?</vt:lpstr>
      <vt:lpstr>A Typical Day in Reception…</vt:lpstr>
      <vt:lpstr>Your child’s first week…</vt:lpstr>
      <vt:lpstr>Tapestry Online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Wealleans</dc:creator>
  <cp:lastModifiedBy>Laura Tracanna</cp:lastModifiedBy>
  <cp:revision>70</cp:revision>
  <dcterms:created xsi:type="dcterms:W3CDTF">2014-06-14T17:56:41Z</dcterms:created>
  <dcterms:modified xsi:type="dcterms:W3CDTF">2021-06-23T13:00:31Z</dcterms:modified>
</cp:coreProperties>
</file>