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1" r:id="rId6"/>
    <p:sldId id="263" r:id="rId7"/>
    <p:sldId id="277" r:id="rId8"/>
    <p:sldId id="278" r:id="rId9"/>
    <p:sldId id="260" r:id="rId10"/>
    <p:sldId id="267" r:id="rId11"/>
    <p:sldId id="272" r:id="rId12"/>
    <p:sldId id="27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031" autoAdjust="0"/>
    <p:restoredTop sz="94249" autoAdjust="0"/>
  </p:normalViewPr>
  <p:slideViewPr>
    <p:cSldViewPr>
      <p:cViewPr varScale="1">
        <p:scale>
          <a:sx n="74" d="100"/>
          <a:sy n="74" d="100"/>
        </p:scale>
        <p:origin x="960"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84E8A09-BB69-4EA5-BE06-BE549F3EB1F3}" type="datetimeFigureOut">
              <a:rPr lang="en-GB" smtClean="0"/>
              <a:t>23/06/2021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D7CC97-9493-4E20-A8AB-079DA83CEA56}" type="slidenum">
              <a:rPr lang="en-GB" smtClean="0"/>
              <a:t>‹#›</a:t>
            </a:fld>
            <a:endParaRPr lang="en-GB"/>
          </a:p>
        </p:txBody>
      </p:sp>
    </p:spTree>
    <p:extLst>
      <p:ext uri="{BB962C8B-B14F-4D97-AF65-F5344CB8AC3E}">
        <p14:creationId xmlns:p14="http://schemas.microsoft.com/office/powerpoint/2010/main" val="3066956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4E8A09-BB69-4EA5-BE06-BE549F3EB1F3}" type="datetimeFigureOut">
              <a:rPr lang="en-GB" smtClean="0"/>
              <a:t>23/06/2021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D7CC97-9493-4E20-A8AB-079DA83CEA56}" type="slidenum">
              <a:rPr lang="en-GB" smtClean="0"/>
              <a:t>‹#›</a:t>
            </a:fld>
            <a:endParaRPr lang="en-GB"/>
          </a:p>
        </p:txBody>
      </p:sp>
    </p:spTree>
    <p:extLst>
      <p:ext uri="{BB962C8B-B14F-4D97-AF65-F5344CB8AC3E}">
        <p14:creationId xmlns:p14="http://schemas.microsoft.com/office/powerpoint/2010/main" val="3200696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4E8A09-BB69-4EA5-BE06-BE549F3EB1F3}" type="datetimeFigureOut">
              <a:rPr lang="en-GB" smtClean="0"/>
              <a:t>23/06/2021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D7CC97-9493-4E20-A8AB-079DA83CEA56}" type="slidenum">
              <a:rPr lang="en-GB" smtClean="0"/>
              <a:t>‹#›</a:t>
            </a:fld>
            <a:endParaRPr lang="en-GB"/>
          </a:p>
        </p:txBody>
      </p:sp>
    </p:spTree>
    <p:extLst>
      <p:ext uri="{BB962C8B-B14F-4D97-AF65-F5344CB8AC3E}">
        <p14:creationId xmlns:p14="http://schemas.microsoft.com/office/powerpoint/2010/main" val="2666404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4E8A09-BB69-4EA5-BE06-BE549F3EB1F3}" type="datetimeFigureOut">
              <a:rPr lang="en-GB" smtClean="0"/>
              <a:t>23/06/2021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D7CC97-9493-4E20-A8AB-079DA83CEA56}" type="slidenum">
              <a:rPr lang="en-GB" smtClean="0"/>
              <a:t>‹#›</a:t>
            </a:fld>
            <a:endParaRPr lang="en-GB"/>
          </a:p>
        </p:txBody>
      </p:sp>
    </p:spTree>
    <p:extLst>
      <p:ext uri="{BB962C8B-B14F-4D97-AF65-F5344CB8AC3E}">
        <p14:creationId xmlns:p14="http://schemas.microsoft.com/office/powerpoint/2010/main" val="122889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4E8A09-BB69-4EA5-BE06-BE549F3EB1F3}" type="datetimeFigureOut">
              <a:rPr lang="en-GB" smtClean="0"/>
              <a:t>23/06/2021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D7CC97-9493-4E20-A8AB-079DA83CEA56}" type="slidenum">
              <a:rPr lang="en-GB" smtClean="0"/>
              <a:t>‹#›</a:t>
            </a:fld>
            <a:endParaRPr lang="en-GB"/>
          </a:p>
        </p:txBody>
      </p:sp>
    </p:spTree>
    <p:extLst>
      <p:ext uri="{BB962C8B-B14F-4D97-AF65-F5344CB8AC3E}">
        <p14:creationId xmlns:p14="http://schemas.microsoft.com/office/powerpoint/2010/main" val="2204537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84E8A09-BB69-4EA5-BE06-BE549F3EB1F3}" type="datetimeFigureOut">
              <a:rPr lang="en-GB" smtClean="0"/>
              <a:t>23/06/2021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D7CC97-9493-4E20-A8AB-079DA83CEA56}" type="slidenum">
              <a:rPr lang="en-GB" smtClean="0"/>
              <a:t>‹#›</a:t>
            </a:fld>
            <a:endParaRPr lang="en-GB"/>
          </a:p>
        </p:txBody>
      </p:sp>
    </p:spTree>
    <p:extLst>
      <p:ext uri="{BB962C8B-B14F-4D97-AF65-F5344CB8AC3E}">
        <p14:creationId xmlns:p14="http://schemas.microsoft.com/office/powerpoint/2010/main" val="525422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84E8A09-BB69-4EA5-BE06-BE549F3EB1F3}" type="datetimeFigureOut">
              <a:rPr lang="en-GB" smtClean="0"/>
              <a:t>23/06/2021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CD7CC97-9493-4E20-A8AB-079DA83CEA56}" type="slidenum">
              <a:rPr lang="en-GB" smtClean="0"/>
              <a:t>‹#›</a:t>
            </a:fld>
            <a:endParaRPr lang="en-GB"/>
          </a:p>
        </p:txBody>
      </p:sp>
    </p:spTree>
    <p:extLst>
      <p:ext uri="{BB962C8B-B14F-4D97-AF65-F5344CB8AC3E}">
        <p14:creationId xmlns:p14="http://schemas.microsoft.com/office/powerpoint/2010/main" val="4216243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84E8A09-BB69-4EA5-BE06-BE549F3EB1F3}" type="datetimeFigureOut">
              <a:rPr lang="en-GB" smtClean="0"/>
              <a:t>23/06/2021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CD7CC97-9493-4E20-A8AB-079DA83CEA56}" type="slidenum">
              <a:rPr lang="en-GB" smtClean="0"/>
              <a:t>‹#›</a:t>
            </a:fld>
            <a:endParaRPr lang="en-GB"/>
          </a:p>
        </p:txBody>
      </p:sp>
    </p:spTree>
    <p:extLst>
      <p:ext uri="{BB962C8B-B14F-4D97-AF65-F5344CB8AC3E}">
        <p14:creationId xmlns:p14="http://schemas.microsoft.com/office/powerpoint/2010/main" val="131261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4E8A09-BB69-4EA5-BE06-BE549F3EB1F3}" type="datetimeFigureOut">
              <a:rPr lang="en-GB" smtClean="0"/>
              <a:t>23/06/2021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CD7CC97-9493-4E20-A8AB-079DA83CEA56}" type="slidenum">
              <a:rPr lang="en-GB" smtClean="0"/>
              <a:t>‹#›</a:t>
            </a:fld>
            <a:endParaRPr lang="en-GB"/>
          </a:p>
        </p:txBody>
      </p:sp>
    </p:spTree>
    <p:extLst>
      <p:ext uri="{BB962C8B-B14F-4D97-AF65-F5344CB8AC3E}">
        <p14:creationId xmlns:p14="http://schemas.microsoft.com/office/powerpoint/2010/main" val="182191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4E8A09-BB69-4EA5-BE06-BE549F3EB1F3}" type="datetimeFigureOut">
              <a:rPr lang="en-GB" smtClean="0"/>
              <a:t>23/06/2021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D7CC97-9493-4E20-A8AB-079DA83CEA56}" type="slidenum">
              <a:rPr lang="en-GB" smtClean="0"/>
              <a:t>‹#›</a:t>
            </a:fld>
            <a:endParaRPr lang="en-GB"/>
          </a:p>
        </p:txBody>
      </p:sp>
    </p:spTree>
    <p:extLst>
      <p:ext uri="{BB962C8B-B14F-4D97-AF65-F5344CB8AC3E}">
        <p14:creationId xmlns:p14="http://schemas.microsoft.com/office/powerpoint/2010/main" val="3808295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4E8A09-BB69-4EA5-BE06-BE549F3EB1F3}" type="datetimeFigureOut">
              <a:rPr lang="en-GB" smtClean="0"/>
              <a:t>23/06/2021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D7CC97-9493-4E20-A8AB-079DA83CEA56}" type="slidenum">
              <a:rPr lang="en-GB" smtClean="0"/>
              <a:t>‹#›</a:t>
            </a:fld>
            <a:endParaRPr lang="en-GB"/>
          </a:p>
        </p:txBody>
      </p:sp>
    </p:spTree>
    <p:extLst>
      <p:ext uri="{BB962C8B-B14F-4D97-AF65-F5344CB8AC3E}">
        <p14:creationId xmlns:p14="http://schemas.microsoft.com/office/powerpoint/2010/main" val="3447245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4E8A09-BB69-4EA5-BE06-BE549F3EB1F3}" type="datetimeFigureOut">
              <a:rPr lang="en-GB" smtClean="0"/>
              <a:t>23/06/2021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D7CC97-9493-4E20-A8AB-079DA83CEA56}" type="slidenum">
              <a:rPr lang="en-GB" smtClean="0"/>
              <a:t>‹#›</a:t>
            </a:fld>
            <a:endParaRPr lang="en-GB"/>
          </a:p>
        </p:txBody>
      </p:sp>
    </p:spTree>
    <p:extLst>
      <p:ext uri="{BB962C8B-B14F-4D97-AF65-F5344CB8AC3E}">
        <p14:creationId xmlns:p14="http://schemas.microsoft.com/office/powerpoint/2010/main" val="3993930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679504" y="6457890"/>
            <a:ext cx="4464496" cy="400110"/>
          </a:xfrm>
          <a:prstGeom prst="rect">
            <a:avLst/>
          </a:prstGeom>
          <a:noFill/>
        </p:spPr>
        <p:txBody>
          <a:bodyPr wrap="square" rtlCol="0">
            <a:spAutoFit/>
          </a:bodyPr>
          <a:lstStyle/>
          <a:p>
            <a:pPr algn="r"/>
            <a:r>
              <a:rPr lang="en-GB" sz="2000" dirty="0">
                <a:solidFill>
                  <a:srgbClr val="FF0000"/>
                </a:solidFill>
                <a:latin typeface="Berlin Sans FB" panose="020E0602020502020306" pitchFamily="34" charset="0"/>
              </a:rPr>
              <a:t>OSWALD ROAD PRIMARY SCHOOL</a:t>
            </a:r>
          </a:p>
        </p:txBody>
      </p:sp>
      <p:sp>
        <p:nvSpPr>
          <p:cNvPr id="8" name="Rectangle 7"/>
          <p:cNvSpPr/>
          <p:nvPr/>
        </p:nvSpPr>
        <p:spPr>
          <a:xfrm>
            <a:off x="791072" y="130324"/>
            <a:ext cx="7776864" cy="1059970"/>
          </a:xfrm>
          <a:prstGeom prst="rect">
            <a:avLst/>
          </a:prstGeom>
        </p:spPr>
        <p:txBody>
          <a:bodyPr wrap="square">
            <a:spAutoFit/>
          </a:bodyPr>
          <a:lstStyle/>
          <a:p>
            <a:pPr algn="ctr">
              <a:lnSpc>
                <a:spcPct val="115000"/>
              </a:lnSpc>
              <a:spcAft>
                <a:spcPts val="1000"/>
              </a:spcAft>
            </a:pPr>
            <a:r>
              <a:rPr lang="en-GB" sz="6000" dirty="0">
                <a:ln>
                  <a:noFill/>
                </a:ln>
                <a:solidFill>
                  <a:schemeClr val="bg1"/>
                </a:solidFill>
                <a:effectLst>
                  <a:outerShdw blurRad="38100" dist="38100" dir="2700000" algn="tl">
                    <a:srgbClr val="000000">
                      <a:alpha val="43137"/>
                    </a:srgbClr>
                  </a:outerShdw>
                </a:effectLst>
                <a:latin typeface="Berlin Sans FB" panose="020E0602020502020306" pitchFamily="34" charset="0"/>
                <a:ea typeface="Calibri"/>
                <a:cs typeface="Times New Roman"/>
              </a:rPr>
              <a:t>Oswald Road Nursery</a:t>
            </a:r>
            <a:endParaRPr lang="en-GB" sz="6000" dirty="0">
              <a:solidFill>
                <a:schemeClr val="bg1"/>
              </a:solidFill>
              <a:effectLst>
                <a:outerShdw blurRad="38100" dist="38100" dir="2700000" algn="tl">
                  <a:srgbClr val="000000">
                    <a:alpha val="43137"/>
                  </a:srgbClr>
                </a:outerShdw>
              </a:effectLst>
              <a:latin typeface="Berlin Sans FB" panose="020E0602020502020306" pitchFamily="34" charset="0"/>
              <a:ea typeface="Calibri"/>
              <a:cs typeface="Times New Roman"/>
            </a:endParaRPr>
          </a:p>
        </p:txBody>
      </p:sp>
      <p:sp>
        <p:nvSpPr>
          <p:cNvPr id="4" name="Rectangle 3"/>
          <p:cNvSpPr/>
          <p:nvPr/>
        </p:nvSpPr>
        <p:spPr>
          <a:xfrm>
            <a:off x="791072" y="5786168"/>
            <a:ext cx="7776864" cy="871777"/>
          </a:xfrm>
          <a:prstGeom prst="rect">
            <a:avLst/>
          </a:prstGeom>
        </p:spPr>
        <p:txBody>
          <a:bodyPr wrap="square">
            <a:spAutoFit/>
          </a:bodyPr>
          <a:lstStyle/>
          <a:p>
            <a:pPr algn="ctr">
              <a:lnSpc>
                <a:spcPct val="115000"/>
              </a:lnSpc>
              <a:spcAft>
                <a:spcPts val="1000"/>
              </a:spcAft>
            </a:pPr>
            <a:r>
              <a:rPr lang="en-GB" sz="4800" dirty="0">
                <a:ln>
                  <a:noFill/>
                </a:ln>
                <a:solidFill>
                  <a:schemeClr val="bg1"/>
                </a:solidFill>
                <a:effectLst>
                  <a:outerShdw blurRad="50800" dist="39002" dir="5460000" algn="tl">
                    <a:srgbClr val="000000">
                      <a:alpha val="38000"/>
                    </a:srgbClr>
                  </a:outerShdw>
                </a:effectLst>
                <a:latin typeface="Berlin Sans FB" panose="020E0602020502020306" pitchFamily="34" charset="0"/>
                <a:ea typeface="Calibri"/>
                <a:cs typeface="Times New Roman"/>
              </a:rPr>
              <a:t>Welcome Parents / Carers</a:t>
            </a:r>
          </a:p>
        </p:txBody>
      </p:sp>
      <p:cxnSp>
        <p:nvCxnSpPr>
          <p:cNvPr id="3" name="Straight Connector 2"/>
          <p:cNvCxnSpPr/>
          <p:nvPr/>
        </p:nvCxnSpPr>
        <p:spPr>
          <a:xfrm>
            <a:off x="791072" y="0"/>
            <a:ext cx="0" cy="6858000"/>
          </a:xfrm>
          <a:prstGeom prst="line">
            <a:avLst/>
          </a:prstGeom>
          <a:ln w="257175">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2"/>
          <a:srcRect l="18900" t="19818" r="18889" b="17912"/>
          <a:stretch/>
        </p:blipFill>
        <p:spPr>
          <a:xfrm>
            <a:off x="323528" y="1320618"/>
            <a:ext cx="8449798" cy="4537224"/>
          </a:xfrm>
          <a:prstGeom prst="rect">
            <a:avLst/>
          </a:prstGeom>
        </p:spPr>
      </p:pic>
    </p:spTree>
    <p:extLst>
      <p:ext uri="{BB962C8B-B14F-4D97-AF65-F5344CB8AC3E}">
        <p14:creationId xmlns:p14="http://schemas.microsoft.com/office/powerpoint/2010/main" val="1727820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449426"/>
            <a:ext cx="6929872" cy="1143000"/>
          </a:xfrm>
        </p:spPr>
        <p:txBody>
          <a:bodyPr>
            <a:noAutofit/>
          </a:bodyPr>
          <a:lstStyle/>
          <a:p>
            <a:pPr algn="l"/>
            <a:r>
              <a:rPr lang="en-GB" sz="3600" dirty="0">
                <a:solidFill>
                  <a:schemeClr val="bg1"/>
                </a:solidFill>
                <a:effectLst>
                  <a:outerShdw blurRad="38100" dist="38100" dir="2700000" algn="tl">
                    <a:srgbClr val="000000">
                      <a:alpha val="43137"/>
                    </a:srgbClr>
                  </a:outerShdw>
                </a:effectLst>
                <a:latin typeface="Berlin Sans FB" panose="020E0602020502020306" pitchFamily="34" charset="0"/>
              </a:rPr>
              <a:t>How can you begin </a:t>
            </a:r>
            <a:br>
              <a:rPr lang="en-GB" sz="3600" dirty="0">
                <a:solidFill>
                  <a:schemeClr val="bg1"/>
                </a:solidFill>
                <a:effectLst>
                  <a:outerShdw blurRad="38100" dist="38100" dir="2700000" algn="tl">
                    <a:srgbClr val="000000">
                      <a:alpha val="43137"/>
                    </a:srgbClr>
                  </a:outerShdw>
                </a:effectLst>
                <a:latin typeface="Berlin Sans FB" panose="020E0602020502020306" pitchFamily="34" charset="0"/>
              </a:rPr>
            </a:br>
            <a:r>
              <a:rPr lang="en-GB" sz="3600" dirty="0">
                <a:solidFill>
                  <a:schemeClr val="bg1"/>
                </a:solidFill>
                <a:effectLst>
                  <a:outerShdw blurRad="38100" dist="38100" dir="2700000" algn="tl">
                    <a:srgbClr val="000000">
                      <a:alpha val="43137"/>
                    </a:srgbClr>
                  </a:outerShdw>
                </a:effectLst>
                <a:latin typeface="Berlin Sans FB" panose="020E0602020502020306" pitchFamily="34" charset="0"/>
              </a:rPr>
              <a:t>preparing your child?</a:t>
            </a:r>
            <a:br>
              <a:rPr lang="en-GB" sz="3600" dirty="0">
                <a:solidFill>
                  <a:schemeClr val="bg1"/>
                </a:solidFill>
                <a:effectLst>
                  <a:outerShdw blurRad="38100" dist="38100" dir="2700000" algn="tl">
                    <a:srgbClr val="000000">
                      <a:alpha val="43137"/>
                    </a:srgbClr>
                  </a:outerShdw>
                </a:effectLst>
                <a:latin typeface="Berlin Sans FB" panose="020E0602020502020306" pitchFamily="34" charset="0"/>
              </a:rPr>
            </a:br>
            <a:endParaRPr lang="en-GB" sz="2800" dirty="0">
              <a:solidFill>
                <a:schemeClr val="bg1"/>
              </a:solidFill>
              <a:effectLst>
                <a:outerShdw blurRad="38100" dist="38100" dir="2700000" algn="tl">
                  <a:srgbClr val="000000">
                    <a:alpha val="43137"/>
                  </a:srgbClr>
                </a:outerShdw>
              </a:effectLst>
              <a:latin typeface="Berlin Sans FB" panose="020E0602020502020306"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04664"/>
            <a:ext cx="1912909" cy="160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9552" y="1858546"/>
            <a:ext cx="8020321" cy="4462760"/>
          </a:xfrm>
          <a:prstGeom prst="rect">
            <a:avLst/>
          </a:prstGeom>
          <a:noFill/>
        </p:spPr>
        <p:txBody>
          <a:bodyPr wrap="square" rtlCol="0">
            <a:spAutoFit/>
          </a:bodyPr>
          <a:lstStyle/>
          <a:p>
            <a:pPr marL="342900" indent="-342900">
              <a:spcBef>
                <a:spcPct val="0"/>
              </a:spcBef>
              <a:buFont typeface="Arial" panose="020B0604020202020204" pitchFamily="34" charset="0"/>
              <a:buChar char="•"/>
            </a:pPr>
            <a:r>
              <a:rPr lang="en-GB" altLang="en-US" sz="2000" dirty="0">
                <a:latin typeface="Tahoma" panose="020B0604030504040204" pitchFamily="34" charset="0"/>
                <a:ea typeface="Tahoma" panose="020B0604030504040204" pitchFamily="34" charset="0"/>
                <a:cs typeface="Tahoma" panose="020B0604030504040204" pitchFamily="34" charset="0"/>
              </a:rPr>
              <a:t>Use the ‘Starting School’ page on our school website and look through our webpage with your child. </a:t>
            </a:r>
          </a:p>
          <a:p>
            <a:pPr marL="342900" indent="-342900">
              <a:spcBef>
                <a:spcPct val="0"/>
              </a:spcBef>
              <a:buFont typeface="Arial" panose="020B0604020202020204" pitchFamily="34" charset="0"/>
              <a:buChar char="•"/>
            </a:pPr>
            <a:endParaRPr lang="en-GB" altLang="en-US" sz="2000" dirty="0">
              <a:latin typeface="Tahoma" panose="020B0604030504040204" pitchFamily="34" charset="0"/>
              <a:ea typeface="Tahoma" panose="020B0604030504040204" pitchFamily="34" charset="0"/>
              <a:cs typeface="Tahoma" panose="020B0604030504040204" pitchFamily="34" charset="0"/>
            </a:endParaRPr>
          </a:p>
          <a:p>
            <a:pPr marL="342900" indent="-342900">
              <a:spcBef>
                <a:spcPct val="0"/>
              </a:spcBef>
              <a:buFont typeface="Arial" panose="020B0604020202020204" pitchFamily="34" charset="0"/>
              <a:buChar char="•"/>
            </a:pPr>
            <a:r>
              <a:rPr lang="en-GB" altLang="en-US" sz="2000" dirty="0">
                <a:latin typeface="Tahoma" panose="020B0604030504040204" pitchFamily="34" charset="0"/>
                <a:ea typeface="Tahoma" panose="020B0604030504040204" pitchFamily="34" charset="0"/>
                <a:cs typeface="Tahoma" panose="020B0604030504040204" pitchFamily="34" charset="0"/>
              </a:rPr>
              <a:t>Ensure good routines are established over summer </a:t>
            </a:r>
            <a:r>
              <a:rPr lang="en-GB" altLang="en-US" sz="2000" dirty="0" err="1">
                <a:latin typeface="Tahoma" panose="020B0604030504040204" pitchFamily="34" charset="0"/>
                <a:ea typeface="Tahoma" panose="020B0604030504040204" pitchFamily="34" charset="0"/>
                <a:cs typeface="Tahoma" panose="020B0604030504040204" pitchFamily="34" charset="0"/>
              </a:rPr>
              <a:t>Eg</a:t>
            </a:r>
            <a:r>
              <a:rPr lang="en-GB" altLang="en-US" sz="2000" dirty="0">
                <a:latin typeface="Tahoma" panose="020B0604030504040204" pitchFamily="34" charset="0"/>
                <a:ea typeface="Tahoma" panose="020B0604030504040204" pitchFamily="34" charset="0"/>
                <a:cs typeface="Tahoma" panose="020B0604030504040204" pitchFamily="34" charset="0"/>
              </a:rPr>
              <a:t>. early bedtimes, less afternoon naps, beginning to collect their own coats for outdoor play. </a:t>
            </a:r>
          </a:p>
          <a:p>
            <a:pPr marL="342900" indent="-342900">
              <a:spcBef>
                <a:spcPct val="0"/>
              </a:spcBef>
              <a:buFont typeface="Arial" panose="020B0604020202020204" pitchFamily="34" charset="0"/>
              <a:buChar char="•"/>
            </a:pPr>
            <a:endParaRPr lang="en-GB" altLang="en-US" sz="2000" dirty="0">
              <a:latin typeface="Tahoma" panose="020B0604030504040204" pitchFamily="34" charset="0"/>
              <a:ea typeface="Tahoma" panose="020B0604030504040204" pitchFamily="34" charset="0"/>
              <a:cs typeface="Tahoma" panose="020B0604030504040204" pitchFamily="34" charset="0"/>
            </a:endParaRPr>
          </a:p>
          <a:p>
            <a:pPr marL="285750" indent="-285750">
              <a:spcBef>
                <a:spcPct val="0"/>
              </a:spcBef>
              <a:buFont typeface="Arial" panose="020B0604020202020204" pitchFamily="34" charset="0"/>
              <a:buChar char="•"/>
            </a:pPr>
            <a:r>
              <a:rPr lang="en-GB" altLang="en-US" sz="2000" dirty="0">
                <a:latin typeface="Tahoma" panose="020B0604030504040204" pitchFamily="34" charset="0"/>
                <a:ea typeface="Tahoma" panose="020B0604030504040204" pitchFamily="34" charset="0"/>
                <a:cs typeface="Tahoma" panose="020B0604030504040204" pitchFamily="34" charset="0"/>
              </a:rPr>
              <a:t>Toileting- ensure children are being encouraged to toilet independently or at least tell an adult when they need to go. </a:t>
            </a:r>
          </a:p>
          <a:p>
            <a:pPr marL="342900" indent="-342900">
              <a:spcBef>
                <a:spcPct val="0"/>
              </a:spcBef>
              <a:buFont typeface="Arial" panose="020B0604020202020204" pitchFamily="34" charset="0"/>
              <a:buChar char="•"/>
            </a:pPr>
            <a:endParaRPr lang="en-GB" altLang="en-US" sz="2000" dirty="0">
              <a:latin typeface="Tahoma" panose="020B0604030504040204" pitchFamily="34" charset="0"/>
              <a:ea typeface="Tahoma" panose="020B0604030504040204" pitchFamily="34" charset="0"/>
              <a:cs typeface="Tahoma" panose="020B0604030504040204" pitchFamily="34" charset="0"/>
            </a:endParaRPr>
          </a:p>
          <a:p>
            <a:pPr marL="285750" indent="-285750">
              <a:spcBef>
                <a:spcPct val="0"/>
              </a:spcBef>
              <a:buFont typeface="Arial" panose="020B0604020202020204" pitchFamily="34" charset="0"/>
              <a:buChar char="•"/>
            </a:pPr>
            <a:r>
              <a:rPr lang="en-GB" altLang="en-US" sz="2000" dirty="0">
                <a:latin typeface="Tahoma" panose="020B0604030504040204" pitchFamily="34" charset="0"/>
                <a:ea typeface="Tahoma" panose="020B0604030504040204" pitchFamily="34" charset="0"/>
                <a:cs typeface="Tahoma" panose="020B0604030504040204" pitchFamily="34" charset="0"/>
              </a:rPr>
              <a:t>Talk about the importance of trying different foods and look at meals that we provide in school if you are going to opt for school dinners.</a:t>
            </a:r>
          </a:p>
          <a:p>
            <a:pPr marL="342900" indent="-342900">
              <a:spcBef>
                <a:spcPct val="0"/>
              </a:spcBef>
              <a:buFontTx/>
              <a:buChar char="-"/>
            </a:pPr>
            <a:endParaRPr lang="en-GB" alt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65581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solidFill>
                  <a:schemeClr val="bg1"/>
                </a:solidFill>
                <a:effectLst>
                  <a:outerShdw blurRad="38100" dist="38100" dir="2700000" algn="tl">
                    <a:srgbClr val="000000">
                      <a:alpha val="43137"/>
                    </a:srgbClr>
                  </a:outerShdw>
                </a:effectLst>
                <a:latin typeface="Berlin Sans FB" panose="020E0602020502020306" pitchFamily="34" charset="0"/>
              </a:rPr>
              <a:t>Things To Remember</a:t>
            </a:r>
          </a:p>
        </p:txBody>
      </p:sp>
      <p:sp>
        <p:nvSpPr>
          <p:cNvPr id="3" name="Content Placeholder 2"/>
          <p:cNvSpPr>
            <a:spLocks noGrp="1"/>
          </p:cNvSpPr>
          <p:nvPr>
            <p:ph idx="1"/>
          </p:nvPr>
        </p:nvSpPr>
        <p:spPr>
          <a:xfrm>
            <a:off x="516494" y="1457400"/>
            <a:ext cx="8229600" cy="5400600"/>
          </a:xfrm>
        </p:spPr>
        <p:txBody>
          <a:bodyPr>
            <a:normAutofit/>
          </a:bodyPr>
          <a:lstStyle/>
          <a:p>
            <a:r>
              <a:rPr lang="en-GB" sz="1800" dirty="0">
                <a:latin typeface="Tahoma" panose="020B0604030504040204" pitchFamily="34" charset="0"/>
                <a:ea typeface="Tahoma" panose="020B0604030504040204" pitchFamily="34" charset="0"/>
                <a:cs typeface="Tahoma" panose="020B0604030504040204" pitchFamily="34" charset="0"/>
              </a:rPr>
              <a:t>Please ensure children have a bag of spare clothes on their peg with their name clearly labelled. </a:t>
            </a:r>
          </a:p>
          <a:p>
            <a:r>
              <a:rPr lang="en-GB" sz="1800" dirty="0">
                <a:latin typeface="Tahoma" panose="020B0604030504040204" pitchFamily="34" charset="0"/>
                <a:ea typeface="Tahoma" panose="020B0604030504040204" pitchFamily="34" charset="0"/>
                <a:cs typeface="Tahoma" panose="020B0604030504040204" pitchFamily="34" charset="0"/>
              </a:rPr>
              <a:t>We ask that all children have a red school jumper to wear on school trips and any school outings around the local area (available from school office).</a:t>
            </a:r>
          </a:p>
          <a:p>
            <a:r>
              <a:rPr lang="en-GB" sz="1800" dirty="0">
                <a:latin typeface="Tahoma" panose="020B0604030504040204" pitchFamily="34" charset="0"/>
                <a:ea typeface="Tahoma" panose="020B0604030504040204" pitchFamily="34" charset="0"/>
                <a:cs typeface="Tahoma" panose="020B0604030504040204" pitchFamily="34" charset="0"/>
              </a:rPr>
              <a:t>Book bags are also available from the school office. We give out lots of letters and this is also a good place for children to place their pictures that they want to take home etc. </a:t>
            </a:r>
          </a:p>
          <a:p>
            <a:r>
              <a:rPr lang="en-GB" sz="1800" dirty="0">
                <a:latin typeface="Tahoma" panose="020B0604030504040204" pitchFamily="34" charset="0"/>
                <a:ea typeface="Tahoma" panose="020B0604030504040204" pitchFamily="34" charset="0"/>
                <a:cs typeface="Tahoma" panose="020B0604030504040204" pitchFamily="34" charset="0"/>
              </a:rPr>
              <a:t>Punctuality is really important: Please ensure your child is dropped off on time and is collected promptly. Our attendance officer monitors attendance and punctuality. </a:t>
            </a:r>
          </a:p>
          <a:p>
            <a:r>
              <a:rPr lang="en-GB" sz="1800" dirty="0">
                <a:latin typeface="Tahoma" panose="020B0604030504040204" pitchFamily="34" charset="0"/>
                <a:ea typeface="Tahoma" panose="020B0604030504040204" pitchFamily="34" charset="0"/>
                <a:cs typeface="Tahoma" panose="020B0604030504040204" pitchFamily="34" charset="0"/>
              </a:rPr>
              <a:t>Please ensure your child is sent in with a warm coat with a hood if possible. We do play outside in all weathers.  </a:t>
            </a:r>
          </a:p>
          <a:p>
            <a:r>
              <a:rPr lang="en-GB" sz="1800" dirty="0">
                <a:latin typeface="Tahoma" panose="020B0604030504040204" pitchFamily="34" charset="0"/>
                <a:ea typeface="Tahoma" panose="020B0604030504040204" pitchFamily="34" charset="0"/>
                <a:cs typeface="Tahoma" panose="020B0604030504040204" pitchFamily="34" charset="0"/>
              </a:rPr>
              <a:t>Pick up passwords: we will not dismiss children without this being issued (form can be found in your welcome pack). </a:t>
            </a:r>
          </a:p>
          <a:p>
            <a:endParaRPr lang="en-GB" sz="20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906" y="281718"/>
            <a:ext cx="1912909" cy="160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604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25415-8F9C-4A63-8DCA-081DDBB09BF9}"/>
              </a:ext>
            </a:extLst>
          </p:cNvPr>
          <p:cNvSpPr>
            <a:spLocks noGrp="1"/>
          </p:cNvSpPr>
          <p:nvPr>
            <p:ph type="title"/>
          </p:nvPr>
        </p:nvSpPr>
        <p:spPr>
          <a:xfrm>
            <a:off x="910113" y="257105"/>
            <a:ext cx="8229600" cy="1143000"/>
          </a:xfrm>
        </p:spPr>
        <p:txBody>
          <a:bodyPr/>
          <a:lstStyle/>
          <a:p>
            <a:r>
              <a:rPr lang="en-GB" dirty="0">
                <a:solidFill>
                  <a:schemeClr val="bg1"/>
                </a:solidFill>
                <a:effectLst>
                  <a:outerShdw blurRad="38100" dist="38100" dir="2700000" algn="tl">
                    <a:srgbClr val="000000">
                      <a:alpha val="43137"/>
                    </a:srgbClr>
                  </a:outerShdw>
                </a:effectLst>
                <a:latin typeface="Berlin Sans FB" panose="020E0602020502020306" pitchFamily="34" charset="0"/>
              </a:rPr>
              <a:t>Tapestry Online Journal</a:t>
            </a:r>
          </a:p>
        </p:txBody>
      </p:sp>
      <p:sp>
        <p:nvSpPr>
          <p:cNvPr id="3" name="Content Placeholder 2">
            <a:extLst>
              <a:ext uri="{FF2B5EF4-FFF2-40B4-BE49-F238E27FC236}">
                <a16:creationId xmlns:a16="http://schemas.microsoft.com/office/drawing/2014/main" id="{2213660D-C28F-42E4-9E8C-8A24BFA0712E}"/>
              </a:ext>
            </a:extLst>
          </p:cNvPr>
          <p:cNvSpPr>
            <a:spLocks noGrp="1"/>
          </p:cNvSpPr>
          <p:nvPr>
            <p:ph idx="1"/>
          </p:nvPr>
        </p:nvSpPr>
        <p:spPr>
          <a:xfrm>
            <a:off x="549596" y="1403648"/>
            <a:ext cx="4402832" cy="5314602"/>
          </a:xfrm>
        </p:spPr>
        <p:txBody>
          <a:bodyPr>
            <a:normAutofit/>
          </a:bodyPr>
          <a:lstStyle/>
          <a:p>
            <a:r>
              <a:rPr lang="en-GB" sz="2000" dirty="0">
                <a:latin typeface="Tahoma" panose="020B0604030504040204" pitchFamily="34" charset="0"/>
                <a:ea typeface="Tahoma" panose="020B0604030504040204" pitchFamily="34" charset="0"/>
                <a:cs typeface="Tahoma" panose="020B0604030504040204" pitchFamily="34" charset="0"/>
              </a:rPr>
              <a:t>All of your child's achievements will be recorded in their own personal online journal.</a:t>
            </a:r>
          </a:p>
          <a:p>
            <a:r>
              <a:rPr lang="en-GB" sz="2000" dirty="0">
                <a:latin typeface="Tahoma" panose="020B0604030504040204" pitchFamily="34" charset="0"/>
                <a:ea typeface="Tahoma" panose="020B0604030504040204" pitchFamily="34" charset="0"/>
                <a:cs typeface="Tahoma" panose="020B0604030504040204" pitchFamily="34" charset="0"/>
              </a:rPr>
              <a:t>You will be sent an activation email once the children begin in September and you will have 48 hours to activate.</a:t>
            </a:r>
          </a:p>
          <a:p>
            <a:r>
              <a:rPr lang="en-GB" sz="2000" dirty="0">
                <a:latin typeface="Tahoma" panose="020B0604030504040204" pitchFamily="34" charset="0"/>
                <a:ea typeface="Tahoma" panose="020B0604030504040204" pitchFamily="34" charset="0"/>
                <a:cs typeface="Tahoma" panose="020B0604030504040204" pitchFamily="34" charset="0"/>
              </a:rPr>
              <a:t>You will receive direct notifications when an observation for your child has been added to their journal.</a:t>
            </a:r>
          </a:p>
          <a:p>
            <a:r>
              <a:rPr lang="en-GB" sz="2000" dirty="0">
                <a:latin typeface="Tahoma" panose="020B0604030504040204" pitchFamily="34" charset="0"/>
                <a:ea typeface="Tahoma" panose="020B0604030504040204" pitchFamily="34" charset="0"/>
                <a:cs typeface="Tahoma" panose="020B0604030504040204" pitchFamily="34" charset="0"/>
              </a:rPr>
              <a:t>You will also be able to add observations of your child from home.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48680"/>
            <a:ext cx="1912909" cy="160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rotWithShape="1">
          <a:blip r:embed="rId3"/>
          <a:srcRect l="41998" t="16482" r="25293"/>
          <a:stretch/>
        </p:blipFill>
        <p:spPr>
          <a:xfrm>
            <a:off x="4952428" y="1400105"/>
            <a:ext cx="3667536" cy="5023686"/>
          </a:xfrm>
          <a:prstGeom prst="rect">
            <a:avLst/>
          </a:prstGeom>
        </p:spPr>
      </p:pic>
    </p:spTree>
    <p:extLst>
      <p:ext uri="{BB962C8B-B14F-4D97-AF65-F5344CB8AC3E}">
        <p14:creationId xmlns:p14="http://schemas.microsoft.com/office/powerpoint/2010/main" val="2607709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a:solidFill>
                  <a:schemeClr val="bg1"/>
                </a:solidFill>
                <a:effectLst>
                  <a:outerShdw blurRad="38100" dist="38100" dir="2700000" algn="tl">
                    <a:srgbClr val="000000">
                      <a:alpha val="43137"/>
                    </a:srgbClr>
                  </a:outerShdw>
                </a:effectLst>
                <a:latin typeface="Berlin Sans FB" panose="020E0602020502020306" pitchFamily="34" charset="0"/>
              </a:rPr>
              <a:t>Meet the Team</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1912909" cy="160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581" y="1356327"/>
            <a:ext cx="1441834" cy="1968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1337451"/>
            <a:ext cx="1475026" cy="1968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6206" y="1349780"/>
            <a:ext cx="1440160" cy="199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descr="M:\Staff pics\rose.JPG"/>
          <p:cNvPicPr/>
          <p:nvPr/>
        </p:nvPicPr>
        <p:blipFill rotWithShape="1">
          <a:blip r:embed="rId6" cstate="print">
            <a:extLst>
              <a:ext uri="{28A0092B-C50C-407E-A947-70E740481C1C}">
                <a14:useLocalDpi xmlns:a14="http://schemas.microsoft.com/office/drawing/2010/main" val="0"/>
              </a:ext>
            </a:extLst>
          </a:blip>
          <a:srcRect l="21015" t="1984" r="26327" b="-1984"/>
          <a:stretch/>
        </p:blipFill>
        <p:spPr bwMode="auto">
          <a:xfrm>
            <a:off x="4774864" y="4254606"/>
            <a:ext cx="1595494" cy="2070680"/>
          </a:xfrm>
          <a:prstGeom prst="rect">
            <a:avLst/>
          </a:prstGeom>
          <a:noFill/>
          <a:ln>
            <a:noFill/>
          </a:ln>
          <a:extLst>
            <a:ext uri="{53640926-AAD7-44D8-BBD7-CCE9431645EC}">
              <a14:shadowObscured xmlns:a14="http://schemas.microsoft.com/office/drawing/2010/main"/>
            </a:ext>
          </a:extLst>
        </p:spPr>
      </p:pic>
      <p:pic>
        <p:nvPicPr>
          <p:cNvPr id="18" name="Picture 17" descr="\\S-Storage-02\Staff_Folders$\l.tracanna\Downloads\IMG_1557.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83403" y="1296316"/>
            <a:ext cx="1440160" cy="2036697"/>
          </a:xfrm>
          <a:prstGeom prst="rect">
            <a:avLst/>
          </a:prstGeom>
          <a:noFill/>
          <a:ln>
            <a:noFill/>
          </a:ln>
        </p:spPr>
      </p:pic>
      <p:sp>
        <p:nvSpPr>
          <p:cNvPr id="4" name="TextBox 3">
            <a:extLst>
              <a:ext uri="{FF2B5EF4-FFF2-40B4-BE49-F238E27FC236}">
                <a16:creationId xmlns:a16="http://schemas.microsoft.com/office/drawing/2014/main" id="{BE31BCC2-054E-4D84-BBB6-0C4810265804}"/>
              </a:ext>
            </a:extLst>
          </p:cNvPr>
          <p:cNvSpPr txBox="1"/>
          <p:nvPr/>
        </p:nvSpPr>
        <p:spPr>
          <a:xfrm>
            <a:off x="537946" y="3385783"/>
            <a:ext cx="2177854" cy="523220"/>
          </a:xfrm>
          <a:prstGeom prst="rect">
            <a:avLst/>
          </a:prstGeom>
          <a:noFill/>
        </p:spPr>
        <p:txBody>
          <a:bodyPr wrap="square" rtlCol="0">
            <a:spAutoFit/>
          </a:bodyPr>
          <a:lstStyle/>
          <a:p>
            <a:pPr algn="ctr"/>
            <a:r>
              <a:rPr lang="en-GB" sz="1400" dirty="0"/>
              <a:t>Deborah Howard- </a:t>
            </a:r>
            <a:r>
              <a:rPr lang="en-GB" sz="1400" dirty="0" err="1"/>
              <a:t>Headteacher</a:t>
            </a:r>
            <a:endParaRPr lang="en-GB" sz="1400" dirty="0"/>
          </a:p>
        </p:txBody>
      </p:sp>
      <p:sp>
        <p:nvSpPr>
          <p:cNvPr id="6" name="TextBox 5">
            <a:extLst>
              <a:ext uri="{FF2B5EF4-FFF2-40B4-BE49-F238E27FC236}">
                <a16:creationId xmlns:a16="http://schemas.microsoft.com/office/drawing/2014/main" id="{E811069D-BAE4-4CB8-A05A-E5F127857D2E}"/>
              </a:ext>
            </a:extLst>
          </p:cNvPr>
          <p:cNvSpPr txBox="1"/>
          <p:nvPr/>
        </p:nvSpPr>
        <p:spPr>
          <a:xfrm>
            <a:off x="2681222" y="3355132"/>
            <a:ext cx="1746762" cy="738664"/>
          </a:xfrm>
          <a:prstGeom prst="rect">
            <a:avLst/>
          </a:prstGeom>
          <a:noFill/>
        </p:spPr>
        <p:txBody>
          <a:bodyPr wrap="square" rtlCol="0">
            <a:spAutoFit/>
          </a:bodyPr>
          <a:lstStyle/>
          <a:p>
            <a:pPr algn="ctr"/>
            <a:r>
              <a:rPr lang="en-GB" sz="1400" dirty="0"/>
              <a:t>Helen Woolf- Deputy </a:t>
            </a:r>
            <a:r>
              <a:rPr lang="en-GB" sz="1400" dirty="0" err="1"/>
              <a:t>Headteacher</a:t>
            </a:r>
            <a:r>
              <a:rPr lang="en-GB" sz="1400" dirty="0"/>
              <a:t> &amp; SENCO</a:t>
            </a: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47833" y="4242489"/>
            <a:ext cx="1461684" cy="2020327"/>
          </a:xfrm>
          <a:prstGeom prst="rect">
            <a:avLst/>
          </a:prstGeom>
        </p:spPr>
      </p:pic>
      <p:sp>
        <p:nvSpPr>
          <p:cNvPr id="15" name="TextBox 14">
            <a:extLst>
              <a:ext uri="{FF2B5EF4-FFF2-40B4-BE49-F238E27FC236}">
                <a16:creationId xmlns:a16="http://schemas.microsoft.com/office/drawing/2014/main" id="{E811069D-BAE4-4CB8-A05A-E5F127857D2E}"/>
              </a:ext>
            </a:extLst>
          </p:cNvPr>
          <p:cNvSpPr txBox="1"/>
          <p:nvPr/>
        </p:nvSpPr>
        <p:spPr>
          <a:xfrm>
            <a:off x="4427984" y="3342008"/>
            <a:ext cx="2157190" cy="738664"/>
          </a:xfrm>
          <a:prstGeom prst="rect">
            <a:avLst/>
          </a:prstGeom>
          <a:noFill/>
        </p:spPr>
        <p:txBody>
          <a:bodyPr wrap="square" rtlCol="0">
            <a:spAutoFit/>
          </a:bodyPr>
          <a:lstStyle/>
          <a:p>
            <a:pPr algn="ctr"/>
            <a:r>
              <a:rPr lang="en-GB" sz="1400" dirty="0"/>
              <a:t>Donna </a:t>
            </a:r>
            <a:r>
              <a:rPr lang="en-GB" sz="1400" dirty="0" err="1"/>
              <a:t>Wealleans</a:t>
            </a:r>
            <a:r>
              <a:rPr lang="en-GB" sz="1400" dirty="0"/>
              <a:t>- Deputy </a:t>
            </a:r>
            <a:r>
              <a:rPr lang="en-GB" sz="1400" dirty="0" err="1"/>
              <a:t>Headteacher</a:t>
            </a:r>
            <a:r>
              <a:rPr lang="en-GB" sz="1400" dirty="0"/>
              <a:t>, Pastoral &amp; Safeguarding Lead</a:t>
            </a:r>
          </a:p>
        </p:txBody>
      </p:sp>
      <p:sp>
        <p:nvSpPr>
          <p:cNvPr id="16" name="TextBox 15">
            <a:extLst>
              <a:ext uri="{FF2B5EF4-FFF2-40B4-BE49-F238E27FC236}">
                <a16:creationId xmlns:a16="http://schemas.microsoft.com/office/drawing/2014/main" id="{E811069D-BAE4-4CB8-A05A-E5F127857D2E}"/>
              </a:ext>
            </a:extLst>
          </p:cNvPr>
          <p:cNvSpPr txBox="1"/>
          <p:nvPr/>
        </p:nvSpPr>
        <p:spPr>
          <a:xfrm>
            <a:off x="6579968" y="3305575"/>
            <a:ext cx="1958530" cy="738664"/>
          </a:xfrm>
          <a:prstGeom prst="rect">
            <a:avLst/>
          </a:prstGeom>
          <a:noFill/>
        </p:spPr>
        <p:txBody>
          <a:bodyPr wrap="square" rtlCol="0">
            <a:spAutoFit/>
          </a:bodyPr>
          <a:lstStyle/>
          <a:p>
            <a:pPr algn="ctr"/>
            <a:r>
              <a:rPr lang="en-GB" sz="1400" dirty="0"/>
              <a:t>Laura </a:t>
            </a:r>
            <a:r>
              <a:rPr lang="en-GB" sz="1400" dirty="0" err="1"/>
              <a:t>Tracanna</a:t>
            </a:r>
            <a:r>
              <a:rPr lang="en-GB" sz="1400" dirty="0"/>
              <a:t>- Assistant </a:t>
            </a:r>
            <a:r>
              <a:rPr lang="en-GB" sz="1400" dirty="0" err="1"/>
              <a:t>Headteacher</a:t>
            </a:r>
            <a:r>
              <a:rPr lang="en-GB" sz="1400" dirty="0"/>
              <a:t>, EYFS Phase Lead</a:t>
            </a:r>
          </a:p>
        </p:txBody>
      </p:sp>
      <p:sp>
        <p:nvSpPr>
          <p:cNvPr id="19" name="TextBox 18">
            <a:extLst>
              <a:ext uri="{FF2B5EF4-FFF2-40B4-BE49-F238E27FC236}">
                <a16:creationId xmlns:a16="http://schemas.microsoft.com/office/drawing/2014/main" id="{BE31BCC2-054E-4D84-BBB6-0C4810265804}"/>
              </a:ext>
            </a:extLst>
          </p:cNvPr>
          <p:cNvSpPr txBox="1"/>
          <p:nvPr/>
        </p:nvSpPr>
        <p:spPr>
          <a:xfrm>
            <a:off x="6489748" y="6289066"/>
            <a:ext cx="2177854" cy="523220"/>
          </a:xfrm>
          <a:prstGeom prst="rect">
            <a:avLst/>
          </a:prstGeom>
          <a:noFill/>
        </p:spPr>
        <p:txBody>
          <a:bodyPr wrap="square" rtlCol="0">
            <a:spAutoFit/>
          </a:bodyPr>
          <a:lstStyle/>
          <a:p>
            <a:pPr algn="ctr"/>
            <a:r>
              <a:rPr lang="en-GB" sz="1400" dirty="0"/>
              <a:t>Karen </a:t>
            </a:r>
            <a:r>
              <a:rPr lang="en-GB" sz="1400" dirty="0" err="1"/>
              <a:t>Whittick</a:t>
            </a:r>
            <a:r>
              <a:rPr lang="en-GB" sz="1400" dirty="0"/>
              <a:t>-</a:t>
            </a:r>
          </a:p>
          <a:p>
            <a:pPr algn="ctr"/>
            <a:r>
              <a:rPr lang="en-GB" sz="1400" dirty="0"/>
              <a:t> Nursery TA</a:t>
            </a:r>
          </a:p>
        </p:txBody>
      </p:sp>
      <p:sp>
        <p:nvSpPr>
          <p:cNvPr id="20" name="TextBox 19">
            <a:extLst>
              <a:ext uri="{FF2B5EF4-FFF2-40B4-BE49-F238E27FC236}">
                <a16:creationId xmlns:a16="http://schemas.microsoft.com/office/drawing/2014/main" id="{BE31BCC2-054E-4D84-BBB6-0C4810265804}"/>
              </a:ext>
            </a:extLst>
          </p:cNvPr>
          <p:cNvSpPr txBox="1"/>
          <p:nvPr/>
        </p:nvSpPr>
        <p:spPr>
          <a:xfrm>
            <a:off x="4589128" y="6299036"/>
            <a:ext cx="2177854" cy="523220"/>
          </a:xfrm>
          <a:prstGeom prst="rect">
            <a:avLst/>
          </a:prstGeom>
          <a:noFill/>
        </p:spPr>
        <p:txBody>
          <a:bodyPr wrap="square" rtlCol="0">
            <a:spAutoFit/>
          </a:bodyPr>
          <a:lstStyle/>
          <a:p>
            <a:pPr algn="ctr"/>
            <a:r>
              <a:rPr lang="en-GB" sz="1400" dirty="0"/>
              <a:t>Rose Hassan-</a:t>
            </a:r>
          </a:p>
          <a:p>
            <a:pPr algn="ctr"/>
            <a:r>
              <a:rPr lang="en-GB" sz="1400" dirty="0"/>
              <a:t> Nursery TA</a:t>
            </a:r>
          </a:p>
        </p:txBody>
      </p:sp>
      <p:sp>
        <p:nvSpPr>
          <p:cNvPr id="21" name="TextBox 20">
            <a:extLst>
              <a:ext uri="{FF2B5EF4-FFF2-40B4-BE49-F238E27FC236}">
                <a16:creationId xmlns:a16="http://schemas.microsoft.com/office/drawing/2014/main" id="{BE31BCC2-054E-4D84-BBB6-0C4810265804}"/>
              </a:ext>
            </a:extLst>
          </p:cNvPr>
          <p:cNvSpPr txBox="1"/>
          <p:nvPr/>
        </p:nvSpPr>
        <p:spPr>
          <a:xfrm>
            <a:off x="590370" y="6275940"/>
            <a:ext cx="2177854" cy="523220"/>
          </a:xfrm>
          <a:prstGeom prst="rect">
            <a:avLst/>
          </a:prstGeom>
          <a:noFill/>
        </p:spPr>
        <p:txBody>
          <a:bodyPr wrap="square" rtlCol="0">
            <a:spAutoFit/>
          </a:bodyPr>
          <a:lstStyle/>
          <a:p>
            <a:pPr algn="ctr"/>
            <a:r>
              <a:rPr lang="en-GB" sz="1400" dirty="0"/>
              <a:t>Kathryn Ben Halima</a:t>
            </a:r>
          </a:p>
          <a:p>
            <a:pPr algn="ctr"/>
            <a:r>
              <a:rPr lang="en-GB" sz="1400" dirty="0"/>
              <a:t> Nursery Teacher</a:t>
            </a:r>
          </a:p>
        </p:txBody>
      </p:sp>
      <p:sp>
        <p:nvSpPr>
          <p:cNvPr id="22" name="TextBox 21">
            <a:extLst>
              <a:ext uri="{FF2B5EF4-FFF2-40B4-BE49-F238E27FC236}">
                <a16:creationId xmlns:a16="http://schemas.microsoft.com/office/drawing/2014/main" id="{BE31BCC2-054E-4D84-BBB6-0C4810265804}"/>
              </a:ext>
            </a:extLst>
          </p:cNvPr>
          <p:cNvSpPr txBox="1"/>
          <p:nvPr/>
        </p:nvSpPr>
        <p:spPr>
          <a:xfrm>
            <a:off x="2604999" y="6275147"/>
            <a:ext cx="2177854" cy="523220"/>
          </a:xfrm>
          <a:prstGeom prst="rect">
            <a:avLst/>
          </a:prstGeom>
          <a:noFill/>
        </p:spPr>
        <p:txBody>
          <a:bodyPr wrap="square" rtlCol="0">
            <a:spAutoFit/>
          </a:bodyPr>
          <a:lstStyle/>
          <a:p>
            <a:pPr algn="ctr"/>
            <a:r>
              <a:rPr lang="en-GB" sz="1400" dirty="0"/>
              <a:t>Jen Dyson</a:t>
            </a:r>
          </a:p>
          <a:p>
            <a:pPr algn="ctr"/>
            <a:r>
              <a:rPr lang="en-GB" sz="1400" dirty="0"/>
              <a:t> Nursery Teacher</a:t>
            </a:r>
          </a:p>
        </p:txBody>
      </p:sp>
      <p:pic>
        <p:nvPicPr>
          <p:cNvPr id="23" name="Picture 22">
            <a:extLst>
              <a:ext uri="{FF2B5EF4-FFF2-40B4-BE49-F238E27FC236}">
                <a16:creationId xmlns:a16="http://schemas.microsoft.com/office/drawing/2014/main" id="{C61C9CB2-6932-40C5-BE39-990700994A5C}"/>
              </a:ext>
            </a:extLst>
          </p:cNvPr>
          <p:cNvPicPr/>
          <p:nvPr/>
        </p:nvPicPr>
        <p:blipFill rotWithShape="1">
          <a:blip r:embed="rId9">
            <a:extLst>
              <a:ext uri="{28A0092B-C50C-407E-A947-70E740481C1C}">
                <a14:useLocalDpi xmlns:a14="http://schemas.microsoft.com/office/drawing/2010/main" val="0"/>
              </a:ext>
            </a:extLst>
          </a:blip>
          <a:srcRect l="6779" t="13858" r="10967" b="11819"/>
          <a:stretch/>
        </p:blipFill>
        <p:spPr bwMode="auto">
          <a:xfrm>
            <a:off x="2906892" y="4219781"/>
            <a:ext cx="1595494" cy="2020327"/>
          </a:xfrm>
          <a:prstGeom prst="rect">
            <a:avLst/>
          </a:prstGeom>
          <a:noFill/>
          <a:ln>
            <a:noFill/>
          </a:ln>
          <a:extLst>
            <a:ext uri="{53640926-AAD7-44D8-BBD7-CCE9431645EC}">
              <a14:shadowObscured xmlns:a14="http://schemas.microsoft.com/office/drawing/2010/main"/>
            </a:ext>
          </a:extLst>
        </p:spPr>
      </p:pic>
      <p:pic>
        <p:nvPicPr>
          <p:cNvPr id="24" name="Picture 23">
            <a:extLst>
              <a:ext uri="{FF2B5EF4-FFF2-40B4-BE49-F238E27FC236}">
                <a16:creationId xmlns:a16="http://schemas.microsoft.com/office/drawing/2014/main" id="{DB694498-C20E-461D-AEA7-29C880EE2DF0}"/>
              </a:ext>
            </a:extLst>
          </p:cNvPr>
          <p:cNvPicPr/>
          <p:nvPr/>
        </p:nvPicPr>
        <p:blipFill rotWithShape="1">
          <a:blip r:embed="rId10">
            <a:extLst>
              <a:ext uri="{28A0092B-C50C-407E-A947-70E740481C1C}">
                <a14:useLocalDpi xmlns:a14="http://schemas.microsoft.com/office/drawing/2010/main" val="0"/>
              </a:ext>
            </a:extLst>
          </a:blip>
          <a:srcRect l="2410" t="17466"/>
          <a:stretch/>
        </p:blipFill>
        <p:spPr bwMode="auto">
          <a:xfrm>
            <a:off x="967581" y="4242489"/>
            <a:ext cx="1441834" cy="19228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45646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216" y="819336"/>
            <a:ext cx="8229600" cy="1143000"/>
          </a:xfrm>
        </p:spPr>
        <p:txBody>
          <a:bodyPr>
            <a:normAutofit/>
          </a:bodyPr>
          <a:lstStyle/>
          <a:p>
            <a:r>
              <a:rPr lang="en-GB" sz="4800" dirty="0">
                <a:solidFill>
                  <a:schemeClr val="bg1"/>
                </a:solidFill>
                <a:effectLst>
                  <a:outerShdw blurRad="38100" dist="38100" dir="2700000" algn="tl">
                    <a:srgbClr val="000000">
                      <a:alpha val="43137"/>
                    </a:srgbClr>
                  </a:outerShdw>
                </a:effectLst>
                <a:latin typeface="Berlin Sans FB" panose="020E0602020502020306" pitchFamily="34" charset="0"/>
              </a:rPr>
              <a:t>Aims: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1912909" cy="160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71600" y="2060848"/>
            <a:ext cx="7488832" cy="3785652"/>
          </a:xfrm>
          <a:prstGeom prst="rect">
            <a:avLst/>
          </a:prstGeom>
          <a:noFill/>
        </p:spPr>
        <p:txBody>
          <a:bodyPr wrap="square" rtlCol="0">
            <a:spAutoFit/>
          </a:bodyPr>
          <a:lstStyle/>
          <a:p>
            <a:pPr algn="ctr"/>
            <a:r>
              <a:rPr lang="en-GB" sz="2400" dirty="0">
                <a:latin typeface="Tahoma" panose="020B0604030504040204" pitchFamily="34" charset="0"/>
                <a:ea typeface="Tahoma" panose="020B0604030504040204" pitchFamily="34" charset="0"/>
                <a:cs typeface="Tahoma" panose="020B0604030504040204" pitchFamily="34" charset="0"/>
              </a:rPr>
              <a:t>Here at Oswald Road Nursery we aim to provide the highest quality care and education for all our children thereby giving them a strong foundation for their future learning. We create a safe and happy environment with motivating and enjoyable learning experiences that enable children to become confident and independent. We value the individual child and work alongside parents, carers and others to meet their needs and help every child to reach their full potential. </a:t>
            </a:r>
            <a:r>
              <a:rPr lang="en-GB" dirty="0"/>
              <a:t> </a:t>
            </a:r>
          </a:p>
        </p:txBody>
      </p:sp>
    </p:spTree>
    <p:extLst>
      <p:ext uri="{BB962C8B-B14F-4D97-AF65-F5344CB8AC3E}">
        <p14:creationId xmlns:p14="http://schemas.microsoft.com/office/powerpoint/2010/main" val="2650896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696" y="89942"/>
            <a:ext cx="8229600" cy="1143000"/>
          </a:xfrm>
        </p:spPr>
        <p:txBody>
          <a:bodyPr>
            <a:normAutofit/>
          </a:bodyPr>
          <a:lstStyle/>
          <a:p>
            <a:pPr algn="r"/>
            <a:r>
              <a:rPr lang="en-GB" sz="4000" dirty="0">
                <a:solidFill>
                  <a:schemeClr val="bg1"/>
                </a:solidFill>
                <a:effectLst>
                  <a:outerShdw blurRad="38100" dist="38100" dir="2700000" algn="tl">
                    <a:srgbClr val="000000">
                      <a:alpha val="43137"/>
                    </a:srgbClr>
                  </a:outerShdw>
                </a:effectLst>
                <a:latin typeface="Berlin Sans FB" panose="020E0602020502020306" pitchFamily="34" charset="0"/>
              </a:rPr>
              <a:t>As part of our practice we . . .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1912909" cy="160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71600" y="1062236"/>
            <a:ext cx="7488832" cy="5324535"/>
          </a:xfrm>
          <a:prstGeom prst="rect">
            <a:avLst/>
          </a:prstGeom>
          <a:noFill/>
        </p:spPr>
        <p:txBody>
          <a:bodyPr wrap="square" rtlCol="0">
            <a:spAutoFit/>
          </a:bodyPr>
          <a:lstStyle/>
          <a:p>
            <a:r>
              <a:rPr lang="en-GB" sz="2000" dirty="0">
                <a:latin typeface="Tahoma" panose="020B0604030504040204" pitchFamily="34" charset="0"/>
                <a:ea typeface="Tahoma" panose="020B0604030504040204" pitchFamily="34" charset="0"/>
                <a:cs typeface="Tahoma" panose="020B0604030504040204" pitchFamily="34" charset="0"/>
              </a:rPr>
              <a:t>• Deliver an exciting and varied, play-centred curriculum, based on the Early Years Foundation Stage (EYFS), across the 17 areas of learning.</a:t>
            </a:r>
          </a:p>
          <a:p>
            <a:r>
              <a:rPr lang="en-GB" sz="2000" dirty="0">
                <a:latin typeface="Tahoma" panose="020B0604030504040204" pitchFamily="34" charset="0"/>
                <a:ea typeface="Tahoma" panose="020B0604030504040204" pitchFamily="34" charset="0"/>
                <a:cs typeface="Tahoma" panose="020B0604030504040204" pitchFamily="34" charset="0"/>
              </a:rPr>
              <a:t>• Promote equality of opportunity and anti-discriminatory practice. We provide early intervention for those children who require additional support and aim to identify those needs as early as possible.</a:t>
            </a:r>
          </a:p>
          <a:p>
            <a:r>
              <a:rPr lang="en-GB" sz="2000" dirty="0">
                <a:latin typeface="Tahoma" panose="020B0604030504040204" pitchFamily="34" charset="0"/>
                <a:ea typeface="Tahoma" panose="020B0604030504040204" pitchFamily="34" charset="0"/>
                <a:cs typeface="Tahoma" panose="020B0604030504040204" pitchFamily="34" charset="0"/>
              </a:rPr>
              <a:t>• Work in partnership with parents and develop links in the local community.</a:t>
            </a:r>
          </a:p>
          <a:p>
            <a:r>
              <a:rPr lang="en-GB" sz="2000" dirty="0">
                <a:latin typeface="Tahoma" panose="020B0604030504040204" pitchFamily="34" charset="0"/>
                <a:ea typeface="Tahoma" panose="020B0604030504040204" pitchFamily="34" charset="0"/>
                <a:cs typeface="Tahoma" panose="020B0604030504040204" pitchFamily="34" charset="0"/>
              </a:rPr>
              <a:t>• Plan challenging and stimulating learning experiences, based on the individual child, informed by observation and assessment.</a:t>
            </a:r>
          </a:p>
          <a:p>
            <a:r>
              <a:rPr lang="en-GB" sz="2000" dirty="0">
                <a:latin typeface="Tahoma" panose="020B0604030504040204" pitchFamily="34" charset="0"/>
                <a:ea typeface="Tahoma" panose="020B0604030504040204" pitchFamily="34" charset="0"/>
                <a:cs typeface="Tahoma" panose="020B0604030504040204" pitchFamily="34" charset="0"/>
              </a:rPr>
              <a:t>• Provide learning experiences developed from child-led ideas.</a:t>
            </a:r>
          </a:p>
          <a:p>
            <a:r>
              <a:rPr lang="en-GB" sz="2000" dirty="0">
                <a:latin typeface="Tahoma" panose="020B0604030504040204" pitchFamily="34" charset="0"/>
                <a:ea typeface="Tahoma" panose="020B0604030504040204" pitchFamily="34" charset="0"/>
                <a:cs typeface="Tahoma" panose="020B0604030504040204" pitchFamily="34" charset="0"/>
              </a:rPr>
              <a:t>• Build strong relationships with the children in our care.</a:t>
            </a:r>
          </a:p>
          <a:p>
            <a:r>
              <a:rPr lang="en-GB" sz="2000" dirty="0">
                <a:latin typeface="Tahoma" panose="020B0604030504040204" pitchFamily="34" charset="0"/>
                <a:ea typeface="Tahoma" panose="020B0604030504040204" pitchFamily="34" charset="0"/>
                <a:cs typeface="Tahoma" panose="020B0604030504040204" pitchFamily="34" charset="0"/>
              </a:rPr>
              <a:t>• Provide nurturing and inspiring indoor and outdoor learning environments.</a:t>
            </a:r>
          </a:p>
          <a:p>
            <a:r>
              <a:rPr lang="en-GB" sz="2000" dirty="0">
                <a:latin typeface="Tahoma" panose="020B0604030504040204" pitchFamily="34" charset="0"/>
                <a:ea typeface="Tahoma" panose="020B0604030504040204" pitchFamily="34" charset="0"/>
                <a:cs typeface="Tahoma" panose="020B0604030504040204" pitchFamily="34" charset="0"/>
              </a:rPr>
              <a:t>• Inspire a love of learning and independence that will remain with them throughout school.</a:t>
            </a:r>
          </a:p>
        </p:txBody>
      </p:sp>
    </p:spTree>
    <p:extLst>
      <p:ext uri="{BB962C8B-B14F-4D97-AF65-F5344CB8AC3E}">
        <p14:creationId xmlns:p14="http://schemas.microsoft.com/office/powerpoint/2010/main" val="3941678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dirty="0">
                <a:solidFill>
                  <a:schemeClr val="bg1"/>
                </a:solidFill>
                <a:effectLst>
                  <a:outerShdw blurRad="38100" dist="38100" dir="2700000" algn="tl">
                    <a:srgbClr val="000000">
                      <a:alpha val="43137"/>
                    </a:srgbClr>
                  </a:outerShdw>
                </a:effectLst>
                <a:latin typeface="Berlin Sans FB" panose="020E0602020502020306" pitchFamily="34" charset="0"/>
              </a:rPr>
              <a:t>          The EYFS Curriculum</a:t>
            </a:r>
            <a:br>
              <a:rPr lang="en-GB" sz="4000" dirty="0">
                <a:solidFill>
                  <a:schemeClr val="bg1"/>
                </a:solidFill>
                <a:effectLst>
                  <a:outerShdw blurRad="38100" dist="38100" dir="2700000" algn="tl">
                    <a:srgbClr val="000000">
                      <a:alpha val="43137"/>
                    </a:srgbClr>
                  </a:outerShdw>
                </a:effectLst>
                <a:latin typeface="Berlin Sans FB" panose="020E0602020502020306" pitchFamily="34" charset="0"/>
              </a:rPr>
            </a:br>
            <a:r>
              <a:rPr lang="en-GB" sz="4000" dirty="0">
                <a:solidFill>
                  <a:schemeClr val="bg1"/>
                </a:solidFill>
                <a:effectLst>
                  <a:outerShdw blurRad="38100" dist="38100" dir="2700000" algn="tl">
                    <a:srgbClr val="000000">
                      <a:alpha val="43137"/>
                    </a:srgbClr>
                  </a:outerShdw>
                </a:effectLst>
                <a:latin typeface="Berlin Sans FB" panose="020E0602020502020306" pitchFamily="34" charset="0"/>
              </a:rPr>
              <a:t>                              </a:t>
            </a:r>
            <a:endParaRPr lang="en-GB" sz="2200" dirty="0">
              <a:solidFill>
                <a:schemeClr val="bg1"/>
              </a:solidFill>
              <a:effectLst>
                <a:outerShdw blurRad="38100" dist="38100" dir="2700000" algn="tl">
                  <a:srgbClr val="000000">
                    <a:alpha val="43137"/>
                  </a:srgbClr>
                </a:outerShdw>
              </a:effectLst>
              <a:latin typeface="Berlin Sans FB" panose="020E0602020502020306"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1912909" cy="160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07604" y="1140504"/>
            <a:ext cx="7416824" cy="1892826"/>
          </a:xfrm>
          <a:prstGeom prst="rect">
            <a:avLst/>
          </a:prstGeom>
          <a:noFill/>
        </p:spPr>
        <p:txBody>
          <a:bodyPr wrap="square" rtlCol="0">
            <a:spAutoFit/>
          </a:bodyPr>
          <a:lstStyle/>
          <a:p>
            <a:pPr algn="ctr">
              <a:spcBef>
                <a:spcPct val="50000"/>
              </a:spcBef>
            </a:pPr>
            <a:r>
              <a:rPr lang="en-GB" altLang="en-US" dirty="0">
                <a:latin typeface="Tahoma" panose="020B0604030504040204" pitchFamily="34" charset="0"/>
                <a:ea typeface="Tahoma" panose="020B0604030504040204" pitchFamily="34" charset="0"/>
                <a:cs typeface="Tahoma" panose="020B0604030504040204" pitchFamily="34" charset="0"/>
              </a:rPr>
              <a:t>The Early Years Foundation Stage (EYFS) is the stage of education for children from </a:t>
            </a:r>
            <a:r>
              <a:rPr lang="en-GB" altLang="en-US" b="1" dirty="0">
                <a:latin typeface="Tahoma" panose="020B0604030504040204" pitchFamily="34" charset="0"/>
                <a:ea typeface="Tahoma" panose="020B0604030504040204" pitchFamily="34" charset="0"/>
                <a:cs typeface="Tahoma" panose="020B0604030504040204" pitchFamily="34" charset="0"/>
              </a:rPr>
              <a:t>birth</a:t>
            </a:r>
            <a:r>
              <a:rPr lang="en-GB" altLang="en-US" dirty="0">
                <a:latin typeface="Tahoma" panose="020B0604030504040204" pitchFamily="34" charset="0"/>
                <a:ea typeface="Tahoma" panose="020B0604030504040204" pitchFamily="34" charset="0"/>
                <a:cs typeface="Tahoma" panose="020B0604030504040204" pitchFamily="34" charset="0"/>
              </a:rPr>
              <a:t> to the </a:t>
            </a:r>
            <a:r>
              <a:rPr lang="en-GB" altLang="en-US" b="1" dirty="0">
                <a:latin typeface="Tahoma" panose="020B0604030504040204" pitchFamily="34" charset="0"/>
                <a:ea typeface="Tahoma" panose="020B0604030504040204" pitchFamily="34" charset="0"/>
                <a:cs typeface="Tahoma" panose="020B0604030504040204" pitchFamily="34" charset="0"/>
              </a:rPr>
              <a:t>end of the Reception year. </a:t>
            </a:r>
            <a:endParaRPr lang="en-GB" altLang="en-US" dirty="0">
              <a:latin typeface="Tahoma" panose="020B0604030504040204" pitchFamily="34" charset="0"/>
              <a:ea typeface="Tahoma" panose="020B0604030504040204" pitchFamily="34" charset="0"/>
              <a:cs typeface="Tahoma" panose="020B0604030504040204" pitchFamily="34" charset="0"/>
            </a:endParaRPr>
          </a:p>
          <a:p>
            <a:pPr algn="ctr">
              <a:spcBef>
                <a:spcPct val="50000"/>
              </a:spcBef>
            </a:pPr>
            <a:r>
              <a:rPr lang="en-US" altLang="en-US" dirty="0">
                <a:latin typeface="Tahoma" panose="020B0604030504040204" pitchFamily="34" charset="0"/>
                <a:ea typeface="Tahoma" panose="020B0604030504040204" pitchFamily="34" charset="0"/>
                <a:cs typeface="Tahoma" panose="020B0604030504040204" pitchFamily="34" charset="0"/>
              </a:rPr>
              <a:t>It is based on the recognition that children learn best through play and active learning. </a:t>
            </a:r>
          </a:p>
          <a:p>
            <a:pPr algn="ctr">
              <a:spcBef>
                <a:spcPct val="50000"/>
              </a:spcBef>
            </a:pPr>
            <a:endParaRPr lang="en-GB" alt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rotWithShape="1">
          <a:blip r:embed="rId3"/>
          <a:srcRect l="27349" t="19488" r="24762" b="15421"/>
          <a:stretch/>
        </p:blipFill>
        <p:spPr>
          <a:xfrm>
            <a:off x="1979712" y="2492896"/>
            <a:ext cx="5544616" cy="4042949"/>
          </a:xfrm>
          <a:prstGeom prst="rect">
            <a:avLst/>
          </a:prstGeom>
        </p:spPr>
      </p:pic>
    </p:spTree>
    <p:extLst>
      <p:ext uri="{BB962C8B-B14F-4D97-AF65-F5344CB8AC3E}">
        <p14:creationId xmlns:p14="http://schemas.microsoft.com/office/powerpoint/2010/main" val="233089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20824"/>
            <a:ext cx="8229600" cy="1143000"/>
          </a:xfrm>
        </p:spPr>
        <p:txBody>
          <a:bodyPr>
            <a:normAutofit fontScale="90000"/>
          </a:bodyPr>
          <a:lstStyle/>
          <a:p>
            <a:r>
              <a:rPr lang="en-GB" sz="4000" dirty="0">
                <a:solidFill>
                  <a:schemeClr val="bg1"/>
                </a:solidFill>
                <a:effectLst>
                  <a:outerShdw blurRad="38100" dist="38100" dir="2700000" algn="tl">
                    <a:srgbClr val="000000">
                      <a:alpha val="43137"/>
                    </a:srgbClr>
                  </a:outerShdw>
                </a:effectLst>
                <a:latin typeface="Berlin Sans FB" panose="020E0602020502020306" pitchFamily="34" charset="0"/>
              </a:rPr>
              <a:t>                 Developed around 4 themes …</a:t>
            </a:r>
            <a:br>
              <a:rPr lang="en-GB" sz="4000" dirty="0">
                <a:solidFill>
                  <a:schemeClr val="bg1"/>
                </a:solidFill>
                <a:effectLst>
                  <a:outerShdw blurRad="38100" dist="38100" dir="2700000" algn="tl">
                    <a:srgbClr val="000000">
                      <a:alpha val="43137"/>
                    </a:srgbClr>
                  </a:outerShdw>
                </a:effectLst>
                <a:latin typeface="Berlin Sans FB" panose="020E0602020502020306" pitchFamily="34" charset="0"/>
              </a:rPr>
            </a:br>
            <a:r>
              <a:rPr lang="en-GB" sz="4000" dirty="0">
                <a:solidFill>
                  <a:schemeClr val="bg1"/>
                </a:solidFill>
                <a:effectLst>
                  <a:outerShdw blurRad="38100" dist="38100" dir="2700000" algn="tl">
                    <a:srgbClr val="000000">
                      <a:alpha val="43137"/>
                    </a:srgbClr>
                  </a:outerShdw>
                </a:effectLst>
                <a:latin typeface="Berlin Sans FB" panose="020E0602020502020306" pitchFamily="34" charset="0"/>
              </a:rPr>
              <a:t>                               </a:t>
            </a:r>
            <a:endParaRPr lang="en-GB" sz="2200" dirty="0">
              <a:solidFill>
                <a:schemeClr val="bg1"/>
              </a:solidFill>
              <a:effectLst>
                <a:outerShdw blurRad="38100" dist="38100" dir="2700000" algn="tl">
                  <a:srgbClr val="000000">
                    <a:alpha val="43137"/>
                  </a:srgbClr>
                </a:outerShdw>
              </a:effectLst>
              <a:latin typeface="Berlin Sans FB" panose="020E0602020502020306"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1912909" cy="160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44247" y="1700808"/>
            <a:ext cx="7416824" cy="4524315"/>
          </a:xfrm>
          <a:prstGeom prst="rect">
            <a:avLst/>
          </a:prstGeom>
          <a:noFill/>
        </p:spPr>
        <p:txBody>
          <a:bodyPr wrap="square" rtlCol="0">
            <a:spAutoFit/>
          </a:bodyPr>
          <a:lstStyle/>
          <a:p>
            <a:pPr>
              <a:spcBef>
                <a:spcPct val="0"/>
              </a:spcBef>
              <a:buFontTx/>
              <a:buNone/>
            </a:pPr>
            <a:r>
              <a:rPr lang="en-GB" altLang="en-US" sz="2400" dirty="0">
                <a:latin typeface="Tahoma" panose="020B0604030504040204" pitchFamily="34" charset="0"/>
                <a:ea typeface="Tahoma" panose="020B0604030504040204" pitchFamily="34" charset="0"/>
                <a:cs typeface="Tahoma" panose="020B0604030504040204" pitchFamily="34" charset="0"/>
              </a:rPr>
              <a:t>1. A </a:t>
            </a:r>
            <a:r>
              <a:rPr lang="en-GB" altLang="en-US" sz="2400" b="1" dirty="0">
                <a:latin typeface="Tahoma" panose="020B0604030504040204" pitchFamily="34" charset="0"/>
                <a:ea typeface="Tahoma" panose="020B0604030504040204" pitchFamily="34" charset="0"/>
                <a:cs typeface="Tahoma" panose="020B0604030504040204" pitchFamily="34" charset="0"/>
              </a:rPr>
              <a:t>unique child</a:t>
            </a:r>
            <a:r>
              <a:rPr lang="en-GB" altLang="en-US" sz="2400" dirty="0">
                <a:latin typeface="Tahoma" panose="020B0604030504040204" pitchFamily="34" charset="0"/>
                <a:ea typeface="Tahoma" panose="020B0604030504040204" pitchFamily="34" charset="0"/>
                <a:cs typeface="Tahoma" panose="020B0604030504040204" pitchFamily="34" charset="0"/>
              </a:rPr>
              <a:t>: All children are different and we want them to be resilient, capable and confident throughout their learning journey.</a:t>
            </a:r>
          </a:p>
          <a:p>
            <a:pPr>
              <a:spcBef>
                <a:spcPct val="0"/>
              </a:spcBef>
              <a:buFontTx/>
              <a:buNone/>
            </a:pPr>
            <a:endParaRPr lang="en-GB" altLang="en-US" sz="2400" dirty="0">
              <a:latin typeface="Tahoma" panose="020B0604030504040204" pitchFamily="34" charset="0"/>
              <a:ea typeface="Tahoma" panose="020B0604030504040204" pitchFamily="34" charset="0"/>
              <a:cs typeface="Tahoma" panose="020B0604030504040204" pitchFamily="34" charset="0"/>
            </a:endParaRPr>
          </a:p>
          <a:p>
            <a:pPr>
              <a:spcBef>
                <a:spcPct val="0"/>
              </a:spcBef>
              <a:buFont typeface="Arial" charset="0"/>
              <a:buNone/>
            </a:pPr>
            <a:r>
              <a:rPr lang="en-GB" altLang="en-US" sz="2400" dirty="0">
                <a:latin typeface="Tahoma" panose="020B0604030504040204" pitchFamily="34" charset="0"/>
                <a:ea typeface="Tahoma" panose="020B0604030504040204" pitchFamily="34" charset="0"/>
                <a:cs typeface="Tahoma" panose="020B0604030504040204" pitchFamily="34" charset="0"/>
              </a:rPr>
              <a:t>2.</a:t>
            </a:r>
            <a:r>
              <a:rPr lang="en-GB" altLang="en-US" sz="2400" b="1" dirty="0">
                <a:latin typeface="Tahoma" panose="020B0604030504040204" pitchFamily="34" charset="0"/>
                <a:ea typeface="Tahoma" panose="020B0604030504040204" pitchFamily="34" charset="0"/>
                <a:cs typeface="Tahoma" panose="020B0604030504040204" pitchFamily="34" charset="0"/>
              </a:rPr>
              <a:t> Positive relationships:</a:t>
            </a:r>
            <a:r>
              <a:rPr lang="en-GB" altLang="en-US" sz="2400" dirty="0">
                <a:latin typeface="Tahoma" panose="020B0604030504040204" pitchFamily="34" charset="0"/>
                <a:ea typeface="Tahoma" panose="020B0604030504040204" pitchFamily="34" charset="0"/>
                <a:cs typeface="Tahoma" panose="020B0604030504040204" pitchFamily="34" charset="0"/>
              </a:rPr>
              <a:t> Children learn to be strong and independent through this.</a:t>
            </a:r>
          </a:p>
          <a:p>
            <a:pPr>
              <a:spcBef>
                <a:spcPct val="0"/>
              </a:spcBef>
              <a:buFontTx/>
              <a:buNone/>
            </a:pPr>
            <a:endParaRPr lang="en-GB" altLang="en-US" sz="2400" dirty="0">
              <a:latin typeface="Tahoma" panose="020B0604030504040204" pitchFamily="34" charset="0"/>
              <a:ea typeface="Tahoma" panose="020B0604030504040204" pitchFamily="34" charset="0"/>
              <a:cs typeface="Tahoma" panose="020B0604030504040204" pitchFamily="34" charset="0"/>
            </a:endParaRPr>
          </a:p>
          <a:p>
            <a:pPr>
              <a:spcBef>
                <a:spcPct val="0"/>
              </a:spcBef>
              <a:buFontTx/>
              <a:buNone/>
            </a:pPr>
            <a:r>
              <a:rPr lang="en-GB" altLang="en-US" sz="2400" dirty="0">
                <a:latin typeface="Tahoma" panose="020B0604030504040204" pitchFamily="34" charset="0"/>
                <a:ea typeface="Tahoma" panose="020B0604030504040204" pitchFamily="34" charset="0"/>
                <a:cs typeface="Tahoma" panose="020B0604030504040204" pitchFamily="34" charset="0"/>
              </a:rPr>
              <a:t>3. </a:t>
            </a:r>
            <a:r>
              <a:rPr lang="en-GB" altLang="en-US" sz="2400" b="1" dirty="0">
                <a:latin typeface="Tahoma" panose="020B0604030504040204" pitchFamily="34" charset="0"/>
                <a:ea typeface="Tahoma" panose="020B0604030504040204" pitchFamily="34" charset="0"/>
                <a:cs typeface="Tahoma" panose="020B0604030504040204" pitchFamily="34" charset="0"/>
              </a:rPr>
              <a:t>Enabling Environments: </a:t>
            </a:r>
            <a:r>
              <a:rPr lang="en-GB" altLang="en-US" sz="2400" dirty="0">
                <a:latin typeface="Tahoma" panose="020B0604030504040204" pitchFamily="34" charset="0"/>
                <a:ea typeface="Tahoma" panose="020B0604030504040204" pitchFamily="34" charset="0"/>
                <a:cs typeface="Tahoma" panose="020B0604030504040204" pitchFamily="34" charset="0"/>
              </a:rPr>
              <a:t>children learn and develop well if this is provided right from the start.</a:t>
            </a:r>
          </a:p>
          <a:p>
            <a:pPr>
              <a:spcBef>
                <a:spcPct val="0"/>
              </a:spcBef>
              <a:buFontTx/>
              <a:buNone/>
            </a:pPr>
            <a:endParaRPr lang="en-GB" altLang="en-US" sz="2400" dirty="0">
              <a:latin typeface="Tahoma" panose="020B0604030504040204" pitchFamily="34" charset="0"/>
              <a:ea typeface="Tahoma" panose="020B0604030504040204" pitchFamily="34" charset="0"/>
              <a:cs typeface="Tahoma" panose="020B0604030504040204" pitchFamily="34" charset="0"/>
            </a:endParaRPr>
          </a:p>
          <a:p>
            <a:pPr>
              <a:spcBef>
                <a:spcPct val="0"/>
              </a:spcBef>
              <a:buFontTx/>
              <a:buNone/>
            </a:pPr>
            <a:r>
              <a:rPr lang="en-GB" altLang="en-US" sz="2400" dirty="0">
                <a:latin typeface="Tahoma" panose="020B0604030504040204" pitchFamily="34" charset="0"/>
                <a:ea typeface="Tahoma" panose="020B0604030504040204" pitchFamily="34" charset="0"/>
                <a:cs typeface="Tahoma" panose="020B0604030504040204" pitchFamily="34" charset="0"/>
              </a:rPr>
              <a:t>4. </a:t>
            </a:r>
            <a:r>
              <a:rPr lang="en-GB" altLang="en-US" sz="2400" b="1" dirty="0">
                <a:latin typeface="Tahoma" panose="020B0604030504040204" pitchFamily="34" charset="0"/>
                <a:ea typeface="Tahoma" panose="020B0604030504040204" pitchFamily="34" charset="0"/>
                <a:cs typeface="Tahoma" panose="020B0604030504040204" pitchFamily="34" charset="0"/>
              </a:rPr>
              <a:t>Learning and development:</a:t>
            </a:r>
            <a:r>
              <a:rPr lang="en-GB" altLang="en-US" sz="2400" dirty="0">
                <a:latin typeface="Tahoma" panose="020B0604030504040204" pitchFamily="34" charset="0"/>
                <a:ea typeface="Tahoma" panose="020B0604030504040204" pitchFamily="34" charset="0"/>
                <a:cs typeface="Tahoma" panose="020B0604030504040204" pitchFamily="34" charset="0"/>
              </a:rPr>
              <a:t> All children develop at different rates.</a:t>
            </a:r>
          </a:p>
        </p:txBody>
      </p:sp>
    </p:spTree>
    <p:extLst>
      <p:ext uri="{BB962C8B-B14F-4D97-AF65-F5344CB8AC3E}">
        <p14:creationId xmlns:p14="http://schemas.microsoft.com/office/powerpoint/2010/main" val="3149464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576" y="241219"/>
            <a:ext cx="8254584" cy="1143000"/>
          </a:xfrm>
        </p:spPr>
        <p:txBody>
          <a:bodyPr>
            <a:normAutofit/>
          </a:bodyPr>
          <a:lstStyle/>
          <a:p>
            <a:pPr algn="r"/>
            <a:r>
              <a:rPr lang="en-GB" sz="4000" dirty="0">
                <a:solidFill>
                  <a:schemeClr val="bg1"/>
                </a:solidFill>
                <a:effectLst>
                  <a:outerShdw blurRad="38100" dist="38100" dir="2700000" algn="tl">
                    <a:srgbClr val="000000">
                      <a:alpha val="43137"/>
                    </a:srgbClr>
                  </a:outerShdw>
                </a:effectLst>
                <a:latin typeface="Berlin Sans FB" panose="020E0602020502020306" pitchFamily="34" charset="0"/>
              </a:rPr>
              <a:t>Early Years Curriculum</a:t>
            </a:r>
            <a:endParaRPr lang="en-GB" sz="2200" dirty="0">
              <a:solidFill>
                <a:schemeClr val="bg1"/>
              </a:solidFill>
              <a:effectLst>
                <a:outerShdw blurRad="38100" dist="38100" dir="2700000" algn="tl">
                  <a:srgbClr val="000000">
                    <a:alpha val="43137"/>
                  </a:srgbClr>
                </a:outerShdw>
              </a:effectLst>
              <a:latin typeface="Berlin Sans FB" panose="020E0602020502020306"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906" y="281718"/>
            <a:ext cx="1912909" cy="160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971600" y="1026781"/>
            <a:ext cx="7416824" cy="5709255"/>
          </a:xfrm>
          <a:prstGeom prst="rect">
            <a:avLst/>
          </a:prstGeom>
          <a:noFill/>
        </p:spPr>
        <p:txBody>
          <a:bodyPr wrap="square" rtlCol="0">
            <a:spAutoFit/>
          </a:bodyPr>
          <a:lstStyle/>
          <a:p>
            <a:pPr>
              <a:spcBef>
                <a:spcPct val="0"/>
              </a:spcBef>
              <a:buFontTx/>
              <a:buNone/>
            </a:pPr>
            <a:endParaRPr lang="en-GB" altLang="en-US" sz="1600" dirty="0"/>
          </a:p>
          <a:p>
            <a:pPr>
              <a:spcBef>
                <a:spcPct val="0"/>
              </a:spcBef>
              <a:buFontTx/>
              <a:buNone/>
            </a:pPr>
            <a:r>
              <a:rPr lang="en-GB" altLang="en-US" sz="1600" dirty="0">
                <a:latin typeface="Tahoma" panose="020B0604030504040204" pitchFamily="34" charset="0"/>
                <a:cs typeface="Tahoma" panose="020B0604030504040204" pitchFamily="34" charset="0"/>
              </a:rPr>
              <a:t>In September we will be adopting the new statutory curriculum which includes the following areas;</a:t>
            </a:r>
          </a:p>
          <a:p>
            <a:pPr>
              <a:spcBef>
                <a:spcPct val="0"/>
              </a:spcBef>
              <a:buFontTx/>
              <a:buNone/>
            </a:pPr>
            <a:endParaRPr lang="en-GB" altLang="en-US" sz="1600" u="sng" dirty="0">
              <a:latin typeface="Tahoma" panose="020B0604030504040204" pitchFamily="34" charset="0"/>
              <a:cs typeface="Tahoma" panose="020B0604030504040204" pitchFamily="34" charset="0"/>
            </a:endParaRPr>
          </a:p>
          <a:p>
            <a:pPr>
              <a:spcBef>
                <a:spcPct val="0"/>
              </a:spcBef>
              <a:buFontTx/>
              <a:buNone/>
            </a:pPr>
            <a:r>
              <a:rPr lang="en-GB" altLang="en-US" sz="1400" b="1" dirty="0">
                <a:latin typeface="Tahoma" panose="020B0604030504040204" pitchFamily="34" charset="0"/>
                <a:cs typeface="Tahoma" panose="020B0604030504040204" pitchFamily="34" charset="0"/>
              </a:rPr>
              <a:t>Personal social and emotional development -  </a:t>
            </a:r>
          </a:p>
          <a:p>
            <a:pPr>
              <a:spcBef>
                <a:spcPct val="0"/>
              </a:spcBef>
              <a:buFontTx/>
              <a:buNone/>
            </a:pPr>
            <a:r>
              <a:rPr lang="en-GB" altLang="en-US" sz="1100" dirty="0">
                <a:latin typeface="Tahoma" panose="020B0604030504040204" pitchFamily="34" charset="0"/>
                <a:cs typeface="Tahoma" panose="020B0604030504040204" pitchFamily="34" charset="0"/>
              </a:rPr>
              <a:t>Self – Regulation, Managing Self &amp; Building Relationships</a:t>
            </a:r>
          </a:p>
          <a:p>
            <a:pPr>
              <a:spcBef>
                <a:spcPct val="0"/>
              </a:spcBef>
              <a:buFontTx/>
              <a:buNone/>
            </a:pPr>
            <a:endParaRPr lang="en-GB" altLang="en-US" sz="1100" dirty="0">
              <a:latin typeface="Tahoma" panose="020B0604030504040204" pitchFamily="34" charset="0"/>
              <a:cs typeface="Tahoma" panose="020B0604030504040204" pitchFamily="34" charset="0"/>
            </a:endParaRPr>
          </a:p>
          <a:p>
            <a:pPr>
              <a:spcBef>
                <a:spcPct val="0"/>
              </a:spcBef>
              <a:buFontTx/>
              <a:buNone/>
            </a:pPr>
            <a:r>
              <a:rPr lang="en-GB" altLang="en-US" sz="1400" b="1" dirty="0">
                <a:latin typeface="Tahoma" panose="020B0604030504040204" pitchFamily="34" charset="0"/>
                <a:cs typeface="Tahoma" panose="020B0604030504040204" pitchFamily="34" charset="0"/>
              </a:rPr>
              <a:t>Communication and language -</a:t>
            </a:r>
          </a:p>
          <a:p>
            <a:pPr>
              <a:spcBef>
                <a:spcPct val="0"/>
              </a:spcBef>
              <a:buFontTx/>
              <a:buNone/>
            </a:pPr>
            <a:r>
              <a:rPr lang="en-GB" altLang="en-US" sz="1100" dirty="0">
                <a:latin typeface="Tahoma" panose="020B0604030504040204" pitchFamily="34" charset="0"/>
                <a:cs typeface="Tahoma" panose="020B0604030504040204" pitchFamily="34" charset="0"/>
              </a:rPr>
              <a:t>Listening, Attention &amp; Understanding and Speaking</a:t>
            </a:r>
          </a:p>
          <a:p>
            <a:pPr>
              <a:spcBef>
                <a:spcPct val="0"/>
              </a:spcBef>
              <a:buFontTx/>
              <a:buNone/>
            </a:pPr>
            <a:endParaRPr lang="en-GB" altLang="en-US" sz="1100" dirty="0">
              <a:latin typeface="Tahoma" panose="020B0604030504040204" pitchFamily="34" charset="0"/>
              <a:cs typeface="Tahoma" panose="020B0604030504040204" pitchFamily="34" charset="0"/>
            </a:endParaRPr>
          </a:p>
          <a:p>
            <a:pPr>
              <a:spcBef>
                <a:spcPct val="0"/>
              </a:spcBef>
              <a:buFontTx/>
              <a:buNone/>
            </a:pPr>
            <a:r>
              <a:rPr lang="en-GB" altLang="en-US" sz="1400" b="1" dirty="0">
                <a:latin typeface="Tahoma" panose="020B0604030504040204" pitchFamily="34" charset="0"/>
                <a:cs typeface="Tahoma" panose="020B0604030504040204" pitchFamily="34" charset="0"/>
              </a:rPr>
              <a:t>Moving and handling -</a:t>
            </a:r>
          </a:p>
          <a:p>
            <a:pPr>
              <a:spcBef>
                <a:spcPct val="0"/>
              </a:spcBef>
              <a:buFontTx/>
              <a:buNone/>
            </a:pPr>
            <a:r>
              <a:rPr lang="en-GB" altLang="en-US" sz="1100" dirty="0">
                <a:latin typeface="Tahoma" panose="020B0604030504040204" pitchFamily="34" charset="0"/>
                <a:cs typeface="Tahoma" panose="020B0604030504040204" pitchFamily="34" charset="0"/>
              </a:rPr>
              <a:t>Gross Motor Skills and Fine Motor Skills</a:t>
            </a:r>
          </a:p>
          <a:p>
            <a:pPr>
              <a:spcBef>
                <a:spcPct val="0"/>
              </a:spcBef>
              <a:buFontTx/>
              <a:buNone/>
            </a:pPr>
            <a:endParaRPr lang="en-GB" altLang="en-US" sz="1400" dirty="0">
              <a:latin typeface="Tahoma" panose="020B0604030504040204" pitchFamily="34" charset="0"/>
              <a:cs typeface="Tahoma" panose="020B0604030504040204" pitchFamily="34" charset="0"/>
            </a:endParaRPr>
          </a:p>
          <a:p>
            <a:pPr>
              <a:spcBef>
                <a:spcPct val="0"/>
              </a:spcBef>
              <a:buFontTx/>
              <a:buNone/>
            </a:pPr>
            <a:r>
              <a:rPr lang="en-GB" altLang="en-US" sz="1400" b="1" dirty="0">
                <a:latin typeface="Tahoma" panose="020B0604030504040204" pitchFamily="34" charset="0"/>
                <a:cs typeface="Tahoma" panose="020B0604030504040204" pitchFamily="34" charset="0"/>
              </a:rPr>
              <a:t>Literacy</a:t>
            </a:r>
            <a:r>
              <a:rPr lang="en-GB" altLang="en-US" sz="1400" b="1" u="sng" dirty="0">
                <a:latin typeface="Tahoma" panose="020B0604030504040204" pitchFamily="34" charset="0"/>
                <a:cs typeface="Tahoma" panose="020B0604030504040204" pitchFamily="34" charset="0"/>
              </a:rPr>
              <a:t> </a:t>
            </a:r>
            <a:r>
              <a:rPr lang="en-GB" altLang="en-US" sz="1400" b="1" dirty="0">
                <a:latin typeface="Tahoma" panose="020B0604030504040204" pitchFamily="34" charset="0"/>
                <a:cs typeface="Tahoma" panose="020B0604030504040204" pitchFamily="34" charset="0"/>
              </a:rPr>
              <a:t>– </a:t>
            </a:r>
          </a:p>
          <a:p>
            <a:pPr>
              <a:spcBef>
                <a:spcPct val="0"/>
              </a:spcBef>
              <a:buFontTx/>
              <a:buNone/>
            </a:pPr>
            <a:r>
              <a:rPr lang="en-GB" altLang="en-US" sz="1100" dirty="0">
                <a:latin typeface="Tahoma" panose="020B0604030504040204" pitchFamily="34" charset="0"/>
                <a:cs typeface="Tahoma" panose="020B0604030504040204" pitchFamily="34" charset="0"/>
              </a:rPr>
              <a:t>Reading and Comprehension and Writing</a:t>
            </a:r>
          </a:p>
          <a:p>
            <a:pPr>
              <a:spcBef>
                <a:spcPct val="0"/>
              </a:spcBef>
              <a:buFontTx/>
              <a:buNone/>
            </a:pPr>
            <a:endParaRPr lang="en-GB" altLang="en-US" sz="1100" u="sng" dirty="0">
              <a:latin typeface="Tahoma" panose="020B0604030504040204" pitchFamily="34" charset="0"/>
              <a:cs typeface="Tahoma" panose="020B0604030504040204" pitchFamily="34" charset="0"/>
            </a:endParaRPr>
          </a:p>
          <a:p>
            <a:pPr>
              <a:spcBef>
                <a:spcPct val="0"/>
              </a:spcBef>
              <a:buFontTx/>
              <a:buNone/>
            </a:pPr>
            <a:r>
              <a:rPr lang="en-GB" altLang="en-US" sz="1400" b="1" dirty="0">
                <a:latin typeface="Tahoma" panose="020B0604030504040204" pitchFamily="34" charset="0"/>
                <a:cs typeface="Tahoma" panose="020B0604030504040204" pitchFamily="34" charset="0"/>
              </a:rPr>
              <a:t>Mathematics - </a:t>
            </a:r>
            <a:endParaRPr lang="en-GB" altLang="en-US" sz="1400" b="1" u="sng" dirty="0">
              <a:latin typeface="Tahoma" panose="020B0604030504040204" pitchFamily="34" charset="0"/>
              <a:cs typeface="Tahoma" panose="020B0604030504040204" pitchFamily="34" charset="0"/>
            </a:endParaRPr>
          </a:p>
          <a:p>
            <a:pPr>
              <a:spcBef>
                <a:spcPct val="0"/>
              </a:spcBef>
              <a:buFontTx/>
              <a:buNone/>
            </a:pPr>
            <a:r>
              <a:rPr lang="en-GB" altLang="en-US" sz="1100" dirty="0">
                <a:latin typeface="Tahoma" panose="020B0604030504040204" pitchFamily="34" charset="0"/>
                <a:cs typeface="Tahoma" panose="020B0604030504040204" pitchFamily="34" charset="0"/>
              </a:rPr>
              <a:t>Number/Numerical Patterns including Shape, Space &amp; Measure</a:t>
            </a:r>
          </a:p>
          <a:p>
            <a:pPr>
              <a:spcBef>
                <a:spcPct val="0"/>
              </a:spcBef>
              <a:buFontTx/>
              <a:buNone/>
            </a:pPr>
            <a:endParaRPr lang="en-GB" altLang="en-US" sz="1100" dirty="0">
              <a:latin typeface="Tahoma" panose="020B0604030504040204" pitchFamily="34" charset="0"/>
              <a:cs typeface="Tahoma" panose="020B0604030504040204" pitchFamily="34" charset="0"/>
            </a:endParaRPr>
          </a:p>
          <a:p>
            <a:pPr>
              <a:spcBef>
                <a:spcPct val="0"/>
              </a:spcBef>
              <a:buFontTx/>
              <a:buNone/>
            </a:pPr>
            <a:r>
              <a:rPr lang="en-GB" altLang="en-US" sz="1400" b="1" dirty="0">
                <a:latin typeface="Tahoma" panose="020B0604030504040204" pitchFamily="34" charset="0"/>
                <a:cs typeface="Tahoma" panose="020B0604030504040204" pitchFamily="34" charset="0"/>
              </a:rPr>
              <a:t>Understanding the world -</a:t>
            </a:r>
          </a:p>
          <a:p>
            <a:pPr>
              <a:spcBef>
                <a:spcPct val="0"/>
              </a:spcBef>
              <a:buFontTx/>
              <a:buNone/>
            </a:pPr>
            <a:r>
              <a:rPr lang="en-GB" altLang="en-US" sz="1100" dirty="0">
                <a:latin typeface="Tahoma" panose="020B0604030504040204" pitchFamily="34" charset="0"/>
                <a:cs typeface="Tahoma" panose="020B0604030504040204" pitchFamily="34" charset="0"/>
              </a:rPr>
              <a:t>Past and Present, People, Culture and Communities &amp; The Natural World</a:t>
            </a:r>
          </a:p>
          <a:p>
            <a:pPr>
              <a:spcBef>
                <a:spcPct val="0"/>
              </a:spcBef>
              <a:buFontTx/>
              <a:buNone/>
            </a:pPr>
            <a:endParaRPr lang="en-GB" altLang="en-US" sz="1100" dirty="0">
              <a:latin typeface="Tahoma" panose="020B0604030504040204" pitchFamily="34" charset="0"/>
              <a:cs typeface="Tahoma" panose="020B0604030504040204" pitchFamily="34" charset="0"/>
            </a:endParaRPr>
          </a:p>
          <a:p>
            <a:pPr>
              <a:spcBef>
                <a:spcPct val="0"/>
              </a:spcBef>
              <a:buFontTx/>
              <a:buNone/>
            </a:pPr>
            <a:r>
              <a:rPr lang="en-GB" altLang="en-US" sz="1400" b="1" dirty="0">
                <a:latin typeface="Tahoma" panose="020B0604030504040204" pitchFamily="34" charset="0"/>
                <a:cs typeface="Tahoma" panose="020B0604030504040204" pitchFamily="34" charset="0"/>
              </a:rPr>
              <a:t>Expressive arts and design -</a:t>
            </a:r>
          </a:p>
          <a:p>
            <a:pPr>
              <a:spcBef>
                <a:spcPct val="0"/>
              </a:spcBef>
              <a:buFontTx/>
              <a:buNone/>
            </a:pPr>
            <a:r>
              <a:rPr lang="en-GB" altLang="en-US" sz="1100" dirty="0">
                <a:latin typeface="Tahoma" panose="020B0604030504040204" pitchFamily="34" charset="0"/>
                <a:cs typeface="Tahoma" panose="020B0604030504040204" pitchFamily="34" charset="0"/>
              </a:rPr>
              <a:t>Creating with Materials &amp; Being Imaginative and Expressive</a:t>
            </a:r>
          </a:p>
          <a:p>
            <a:pPr>
              <a:spcBef>
                <a:spcPct val="0"/>
              </a:spcBef>
              <a:buFontTx/>
              <a:buNone/>
            </a:pPr>
            <a:endParaRPr lang="en-GB" altLang="en-US" sz="1200" dirty="0">
              <a:latin typeface="Tahoma" panose="020B0604030504040204" pitchFamily="34" charset="0"/>
              <a:cs typeface="Tahoma" panose="020B0604030504040204" pitchFamily="34" charset="0"/>
            </a:endParaRPr>
          </a:p>
          <a:p>
            <a:pPr>
              <a:spcBef>
                <a:spcPct val="0"/>
              </a:spcBef>
              <a:buFontTx/>
              <a:buNone/>
            </a:pPr>
            <a:r>
              <a:rPr lang="en-GB" altLang="en-US" sz="1600" dirty="0">
                <a:latin typeface="Tahoma" panose="020B0604030504040204" pitchFamily="34" charset="0"/>
                <a:cs typeface="Tahoma" panose="020B0604030504040204" pitchFamily="34" charset="0"/>
              </a:rPr>
              <a:t>The characteristics of learning haven’t changed and will continue to form the basis of our practice.</a:t>
            </a:r>
          </a:p>
        </p:txBody>
      </p:sp>
    </p:spTree>
    <p:extLst>
      <p:ext uri="{BB962C8B-B14F-4D97-AF65-F5344CB8AC3E}">
        <p14:creationId xmlns:p14="http://schemas.microsoft.com/office/powerpoint/2010/main" val="4097959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179376"/>
            <a:ext cx="8229600" cy="1143000"/>
          </a:xfrm>
        </p:spPr>
        <p:txBody>
          <a:bodyPr>
            <a:normAutofit fontScale="90000"/>
          </a:bodyPr>
          <a:lstStyle/>
          <a:p>
            <a:r>
              <a:rPr lang="en-GB" sz="4800" dirty="0">
                <a:solidFill>
                  <a:schemeClr val="bg1"/>
                </a:solidFill>
                <a:effectLst>
                  <a:outerShdw blurRad="38100" dist="38100" dir="2700000" algn="tl">
                    <a:srgbClr val="000000">
                      <a:alpha val="43137"/>
                    </a:srgbClr>
                  </a:outerShdw>
                </a:effectLst>
                <a:latin typeface="Berlin Sans FB" panose="020E0602020502020306" pitchFamily="34" charset="0"/>
              </a:rPr>
              <a:t>General Information which could change depending on Covid regulations at the time.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1912909" cy="160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75556" y="2981353"/>
            <a:ext cx="7992888" cy="3431709"/>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altLang="en-US" sz="1600" dirty="0">
                <a:latin typeface="Tahoma" panose="020B0604030504040204" pitchFamily="34" charset="0"/>
                <a:cs typeface="Tahoma" panose="020B0604030504040204" pitchFamily="34" charset="0"/>
              </a:rPr>
              <a:t>School day 8:55am-3:15pm (doors open at 8.45am) </a:t>
            </a:r>
          </a:p>
          <a:p>
            <a:pPr marL="342900" indent="-342900">
              <a:spcBef>
                <a:spcPts val="600"/>
              </a:spcBef>
              <a:buFont typeface="Arial" panose="020B0604020202020204" pitchFamily="34" charset="0"/>
              <a:buChar char="•"/>
            </a:pPr>
            <a:r>
              <a:rPr lang="en-US" altLang="en-US" sz="1600" dirty="0">
                <a:latin typeface="Tahoma" panose="020B0604030504040204" pitchFamily="34" charset="0"/>
                <a:cs typeface="Tahoma" panose="020B0604030504040204" pitchFamily="34" charset="0"/>
              </a:rPr>
              <a:t>We have currently adopted a staggered drop off and pick up routine due to Covid regulations. This is in line with the schools Covid policy. If this continues in the new academic year, then we will be in touch to confirm your child’s start and pick up time. </a:t>
            </a:r>
          </a:p>
          <a:p>
            <a:pPr marL="342900" indent="-342900">
              <a:spcBef>
                <a:spcPts val="600"/>
              </a:spcBef>
              <a:buFont typeface="Arial" panose="020B0604020202020204" pitchFamily="34" charset="0"/>
              <a:buChar char="•"/>
            </a:pPr>
            <a:r>
              <a:rPr lang="en-US" altLang="en-US" sz="1600" dirty="0">
                <a:latin typeface="Tahoma" panose="020B0604030504040204" pitchFamily="34" charset="0"/>
                <a:cs typeface="Tahoma" panose="020B0604030504040204" pitchFamily="34" charset="0"/>
              </a:rPr>
              <a:t>Drop off times are between 8.45 and 8.55 and pick up times are between 3.15 and 3.25. </a:t>
            </a:r>
          </a:p>
          <a:p>
            <a:pPr marL="342900" indent="-342900">
              <a:spcBef>
                <a:spcPts val="600"/>
              </a:spcBef>
              <a:buFont typeface="Arial" panose="020B0604020202020204" pitchFamily="34" charset="0"/>
              <a:buChar char="•"/>
            </a:pPr>
            <a:r>
              <a:rPr lang="en-US" altLang="en-US" sz="1600" dirty="0">
                <a:latin typeface="Tahoma" panose="020B0604030504040204" pitchFamily="34" charset="0"/>
                <a:cs typeface="Tahoma" panose="020B0604030504040204" pitchFamily="34" charset="0"/>
              </a:rPr>
              <a:t>Children are usually dropped off and picked up from their classroom.</a:t>
            </a:r>
          </a:p>
          <a:p>
            <a:pPr marL="342900" indent="-342900">
              <a:spcBef>
                <a:spcPts val="600"/>
              </a:spcBef>
              <a:buFont typeface="Arial" panose="020B0604020202020204" pitchFamily="34" charset="0"/>
              <a:buChar char="•"/>
            </a:pPr>
            <a:r>
              <a:rPr lang="en-US" altLang="en-US" sz="1600" dirty="0">
                <a:latin typeface="Tahoma" panose="020B0604030504040204" pitchFamily="34" charset="0"/>
                <a:cs typeface="Tahoma" panose="020B0604030504040204" pitchFamily="34" charset="0"/>
              </a:rPr>
              <a:t>Due to Covid children are currently being dropped off and picked up from the staff </a:t>
            </a:r>
            <a:r>
              <a:rPr lang="en-US" altLang="en-US" sz="1600">
                <a:latin typeface="Tahoma" panose="020B0604030504040204" pitchFamily="34" charset="0"/>
                <a:cs typeface="Tahoma" panose="020B0604030504040204" pitchFamily="34" charset="0"/>
              </a:rPr>
              <a:t>car park. We </a:t>
            </a:r>
            <a:r>
              <a:rPr lang="en-US" altLang="en-US" sz="1600" dirty="0">
                <a:latin typeface="Tahoma" panose="020B0604030504040204" pitchFamily="34" charset="0"/>
                <a:cs typeface="Tahoma" panose="020B0604030504040204" pitchFamily="34" charset="0"/>
              </a:rPr>
              <a:t>will confirm this before the new academic year. </a:t>
            </a:r>
          </a:p>
          <a:p>
            <a:pPr marL="342900" indent="-342900">
              <a:spcBef>
                <a:spcPts val="600"/>
              </a:spcBef>
              <a:buFont typeface="Arial" panose="020B0604020202020204" pitchFamily="34" charset="0"/>
              <a:buChar char="•"/>
            </a:pPr>
            <a:r>
              <a:rPr lang="en-US" altLang="en-US" sz="1600" dirty="0">
                <a:latin typeface="Tahoma" panose="020B0604030504040204" pitchFamily="34" charset="0"/>
                <a:cs typeface="Tahoma" panose="020B0604030504040204" pitchFamily="34" charset="0"/>
              </a:rPr>
              <a:t>Children arriving after 9.00am must sign in at the school office.</a:t>
            </a:r>
          </a:p>
          <a:p>
            <a:pPr algn="ctr"/>
            <a:r>
              <a:rPr lang="en-GB" sz="1600" dirty="0"/>
              <a:t> </a:t>
            </a:r>
          </a:p>
        </p:txBody>
      </p:sp>
    </p:spTree>
    <p:extLst>
      <p:ext uri="{BB962C8B-B14F-4D97-AF65-F5344CB8AC3E}">
        <p14:creationId xmlns:p14="http://schemas.microsoft.com/office/powerpoint/2010/main" val="2327214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41784"/>
            <a:ext cx="8254584" cy="1143000"/>
          </a:xfrm>
        </p:spPr>
        <p:txBody>
          <a:bodyPr>
            <a:normAutofit fontScale="90000"/>
          </a:bodyPr>
          <a:lstStyle/>
          <a:p>
            <a:pPr algn="r"/>
            <a:r>
              <a:rPr lang="en-GB" sz="4000" dirty="0">
                <a:solidFill>
                  <a:schemeClr val="bg1"/>
                </a:solidFill>
                <a:effectLst>
                  <a:outerShdw blurRad="38100" dist="38100" dir="2700000" algn="tl">
                    <a:srgbClr val="000000">
                      <a:alpha val="43137"/>
                    </a:srgbClr>
                  </a:outerShdw>
                </a:effectLst>
                <a:latin typeface="Berlin Sans FB" panose="020E0602020502020306" pitchFamily="34" charset="0"/>
              </a:rPr>
              <a:t>         </a:t>
            </a:r>
            <a:r>
              <a:rPr lang="en-GB" sz="3100" dirty="0">
                <a:solidFill>
                  <a:schemeClr val="bg1"/>
                </a:solidFill>
                <a:effectLst>
                  <a:outerShdw blurRad="38100" dist="38100" dir="2700000" algn="tl">
                    <a:srgbClr val="000000">
                      <a:alpha val="43137"/>
                    </a:srgbClr>
                  </a:outerShdw>
                </a:effectLst>
                <a:latin typeface="Berlin Sans FB" panose="020E0602020502020306" pitchFamily="34" charset="0"/>
              </a:rPr>
              <a:t>A typical day in Oswald Road Nursery . . . </a:t>
            </a:r>
            <a:br>
              <a:rPr lang="en-GB" sz="3100" dirty="0">
                <a:solidFill>
                  <a:schemeClr val="bg1"/>
                </a:solidFill>
                <a:effectLst>
                  <a:outerShdw blurRad="38100" dist="38100" dir="2700000" algn="tl">
                    <a:srgbClr val="000000">
                      <a:alpha val="43137"/>
                    </a:srgbClr>
                  </a:outerShdw>
                </a:effectLst>
                <a:latin typeface="Berlin Sans FB" panose="020E0602020502020306" pitchFamily="34" charset="0"/>
              </a:rPr>
            </a:br>
            <a:r>
              <a:rPr lang="en-GB" sz="4000" dirty="0">
                <a:solidFill>
                  <a:schemeClr val="bg1"/>
                </a:solidFill>
                <a:effectLst>
                  <a:outerShdw blurRad="38100" dist="38100" dir="2700000" algn="tl">
                    <a:srgbClr val="000000">
                      <a:alpha val="43137"/>
                    </a:srgbClr>
                  </a:outerShdw>
                </a:effectLst>
                <a:latin typeface="Berlin Sans FB" panose="020E0602020502020306" pitchFamily="34" charset="0"/>
              </a:rPr>
              <a:t>                       </a:t>
            </a:r>
            <a:endParaRPr lang="en-GB" sz="2200" dirty="0">
              <a:solidFill>
                <a:schemeClr val="bg1"/>
              </a:solidFill>
              <a:effectLst>
                <a:outerShdw blurRad="38100" dist="38100" dir="2700000" algn="tl">
                  <a:srgbClr val="000000">
                    <a:alpha val="43137"/>
                  </a:srgbClr>
                </a:outerShdw>
              </a:effectLst>
              <a:latin typeface="Berlin Sans FB" panose="020E0602020502020306"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906" y="281718"/>
            <a:ext cx="1912909" cy="160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99592" y="1118349"/>
            <a:ext cx="7416824" cy="5324535"/>
          </a:xfrm>
          <a:prstGeom prst="rect">
            <a:avLst/>
          </a:prstGeom>
          <a:noFill/>
        </p:spPr>
        <p:txBody>
          <a:bodyPr wrap="square" rtlCol="0">
            <a:spAutoFit/>
          </a:bodyPr>
          <a:lstStyle/>
          <a:p>
            <a:pPr marL="342900" indent="-342900">
              <a:spcBef>
                <a:spcPct val="0"/>
              </a:spcBef>
              <a:buFont typeface="Arial" panose="020B0604020202020204" pitchFamily="34" charset="0"/>
              <a:buChar char="•"/>
            </a:pPr>
            <a:r>
              <a:rPr lang="en-GB" altLang="en-US" sz="2000" dirty="0">
                <a:latin typeface="Tahoma" panose="020B0604030504040204" pitchFamily="34" charset="0"/>
                <a:ea typeface="Tahoma" panose="020B0604030504040204" pitchFamily="34" charset="0"/>
                <a:cs typeface="Tahoma" panose="020B0604030504040204" pitchFamily="34" charset="0"/>
              </a:rPr>
              <a:t>Welcome to parents and children/ start of day task</a:t>
            </a:r>
          </a:p>
          <a:p>
            <a:pPr marL="342900" indent="-342900">
              <a:spcBef>
                <a:spcPct val="0"/>
              </a:spcBef>
              <a:buFont typeface="Arial" panose="020B0604020202020204" pitchFamily="34" charset="0"/>
              <a:buChar char="•"/>
            </a:pPr>
            <a:r>
              <a:rPr lang="en-GB" altLang="en-US" sz="2000" dirty="0">
                <a:latin typeface="Tahoma" panose="020B0604030504040204" pitchFamily="34" charset="0"/>
                <a:ea typeface="Tahoma" panose="020B0604030504040204" pitchFamily="34" charset="0"/>
                <a:cs typeface="Tahoma" panose="020B0604030504040204" pitchFamily="34" charset="0"/>
              </a:rPr>
              <a:t>Teaching groups for registration and teaching session  </a:t>
            </a:r>
          </a:p>
          <a:p>
            <a:pPr marL="342900" indent="-342900">
              <a:spcBef>
                <a:spcPct val="0"/>
              </a:spcBef>
              <a:buFont typeface="Arial" panose="020B0604020202020204" pitchFamily="34" charset="0"/>
              <a:buChar char="•"/>
            </a:pPr>
            <a:r>
              <a:rPr lang="en-GB" altLang="en-US" sz="2000" dirty="0">
                <a:latin typeface="Tahoma" panose="020B0604030504040204" pitchFamily="34" charset="0"/>
                <a:ea typeface="Tahoma" panose="020B0604030504040204" pitchFamily="34" charset="0"/>
                <a:cs typeface="Tahoma" panose="020B0604030504040204" pitchFamily="34" charset="0"/>
              </a:rPr>
              <a:t>Continuous Provision – inside and outside</a:t>
            </a:r>
          </a:p>
          <a:p>
            <a:pPr marL="342900" indent="-342900">
              <a:spcBef>
                <a:spcPct val="0"/>
              </a:spcBef>
              <a:buFont typeface="Arial" panose="020B0604020202020204" pitchFamily="34" charset="0"/>
              <a:buChar char="•"/>
            </a:pPr>
            <a:r>
              <a:rPr lang="en-GB" altLang="en-US" sz="2000" dirty="0">
                <a:latin typeface="Tahoma" panose="020B0604030504040204" pitchFamily="34" charset="0"/>
                <a:ea typeface="Tahoma" panose="020B0604030504040204" pitchFamily="34" charset="0"/>
                <a:cs typeface="Tahoma" panose="020B0604030504040204" pitchFamily="34" charset="0"/>
              </a:rPr>
              <a:t>Snack Times- milk and fruit provided</a:t>
            </a:r>
          </a:p>
          <a:p>
            <a:pPr marL="342900" indent="-342900">
              <a:spcBef>
                <a:spcPct val="0"/>
              </a:spcBef>
              <a:buFont typeface="Arial" panose="020B0604020202020204" pitchFamily="34" charset="0"/>
              <a:buChar char="•"/>
            </a:pPr>
            <a:r>
              <a:rPr lang="en-GB" altLang="en-US" sz="2000" dirty="0">
                <a:latin typeface="Tahoma" panose="020B0604030504040204" pitchFamily="34" charset="0"/>
                <a:ea typeface="Tahoma" panose="020B0604030504040204" pitchFamily="34" charset="0"/>
                <a:cs typeface="Tahoma" panose="020B0604030504040204" pitchFamily="34" charset="0"/>
              </a:rPr>
              <a:t>Phonics </a:t>
            </a:r>
          </a:p>
          <a:p>
            <a:pPr marL="342900" indent="-342900">
              <a:spcBef>
                <a:spcPct val="0"/>
              </a:spcBef>
              <a:buFont typeface="Arial" panose="020B0604020202020204" pitchFamily="34" charset="0"/>
              <a:buChar char="•"/>
            </a:pPr>
            <a:r>
              <a:rPr lang="en-GB" altLang="en-US" sz="2000" dirty="0">
                <a:latin typeface="Tahoma" panose="020B0604030504040204" pitchFamily="34" charset="0"/>
                <a:ea typeface="Tahoma" panose="020B0604030504040204" pitchFamily="34" charset="0"/>
                <a:cs typeface="Tahoma" panose="020B0604030504040204" pitchFamily="34" charset="0"/>
              </a:rPr>
              <a:t>Preparation for lunch</a:t>
            </a:r>
          </a:p>
          <a:p>
            <a:pPr marL="342900" indent="-342900">
              <a:spcBef>
                <a:spcPct val="0"/>
              </a:spcBef>
              <a:buFont typeface="Arial" panose="020B0604020202020204" pitchFamily="34" charset="0"/>
              <a:buChar char="•"/>
            </a:pPr>
            <a:r>
              <a:rPr lang="en-GB" altLang="en-US" sz="2000" dirty="0">
                <a:latin typeface="Tahoma" panose="020B0604030504040204" pitchFamily="34" charset="0"/>
                <a:ea typeface="Tahoma" panose="020B0604030504040204" pitchFamily="34" charset="0"/>
                <a:cs typeface="Tahoma" panose="020B0604030504040204" pitchFamily="34" charset="0"/>
              </a:rPr>
              <a:t>Story  </a:t>
            </a:r>
          </a:p>
          <a:p>
            <a:pPr marL="342900" indent="-342900">
              <a:spcBef>
                <a:spcPct val="0"/>
              </a:spcBef>
              <a:buFont typeface="Arial" panose="020B0604020202020204" pitchFamily="34" charset="0"/>
              <a:buChar char="•"/>
            </a:pPr>
            <a:r>
              <a:rPr lang="en-GB" altLang="en-US" sz="2000" dirty="0">
                <a:latin typeface="Tahoma" panose="020B0604030504040204" pitchFamily="34" charset="0"/>
                <a:ea typeface="Tahoma" panose="020B0604030504040204" pitchFamily="34" charset="0"/>
                <a:cs typeface="Tahoma" panose="020B0604030504040204" pitchFamily="34" charset="0"/>
              </a:rPr>
              <a:t>Lunch time is at 11.30am – 12.30pm</a:t>
            </a:r>
          </a:p>
          <a:p>
            <a:pPr marL="342900" indent="-342900">
              <a:spcBef>
                <a:spcPct val="0"/>
              </a:spcBef>
              <a:buFont typeface="Arial" panose="020B0604020202020204" pitchFamily="34" charset="0"/>
              <a:buChar char="•"/>
            </a:pPr>
            <a:r>
              <a:rPr lang="en-GB" altLang="en-US" sz="2000" dirty="0">
                <a:latin typeface="Tahoma" panose="020B0604030504040204" pitchFamily="34" charset="0"/>
                <a:ea typeface="Tahoma" panose="020B0604030504040204" pitchFamily="34" charset="0"/>
                <a:cs typeface="Tahoma" panose="020B0604030504040204" pitchFamily="34" charset="0"/>
              </a:rPr>
              <a:t>Teaching session</a:t>
            </a:r>
          </a:p>
          <a:p>
            <a:pPr marL="342900" indent="-342900">
              <a:spcBef>
                <a:spcPct val="0"/>
              </a:spcBef>
              <a:buFont typeface="Arial" panose="020B0604020202020204" pitchFamily="34" charset="0"/>
              <a:buChar char="•"/>
            </a:pPr>
            <a:r>
              <a:rPr lang="en-GB" altLang="en-US" sz="2000" dirty="0">
                <a:latin typeface="Tahoma" panose="020B0604030504040204" pitchFamily="34" charset="0"/>
                <a:ea typeface="Tahoma" panose="020B0604030504040204" pitchFamily="34" charset="0"/>
                <a:cs typeface="Tahoma" panose="020B0604030504040204" pitchFamily="34" charset="0"/>
              </a:rPr>
              <a:t>Continuous Provision – inside and outside </a:t>
            </a:r>
          </a:p>
          <a:p>
            <a:pPr marL="342900" indent="-342900">
              <a:spcBef>
                <a:spcPct val="0"/>
              </a:spcBef>
              <a:buFont typeface="Arial" panose="020B0604020202020204" pitchFamily="34" charset="0"/>
              <a:buChar char="•"/>
            </a:pPr>
            <a:r>
              <a:rPr lang="en-GB" altLang="en-US" sz="2000" dirty="0">
                <a:latin typeface="Tahoma" panose="020B0604030504040204" pitchFamily="34" charset="0"/>
                <a:ea typeface="Tahoma" panose="020B0604030504040204" pitchFamily="34" charset="0"/>
                <a:cs typeface="Tahoma" panose="020B0604030504040204" pitchFamily="34" charset="0"/>
              </a:rPr>
              <a:t>Singing / Nursery rhymes</a:t>
            </a:r>
          </a:p>
          <a:p>
            <a:pPr marL="342900" indent="-342900">
              <a:spcBef>
                <a:spcPct val="0"/>
              </a:spcBef>
              <a:buFont typeface="Arial" panose="020B0604020202020204" pitchFamily="34" charset="0"/>
              <a:buChar char="•"/>
            </a:pPr>
            <a:r>
              <a:rPr lang="en-GB" altLang="en-US" sz="2000" dirty="0">
                <a:latin typeface="Tahoma" panose="020B0604030504040204" pitchFamily="34" charset="0"/>
                <a:ea typeface="Tahoma" panose="020B0604030504040204" pitchFamily="34" charset="0"/>
                <a:cs typeface="Tahoma" panose="020B0604030504040204" pitchFamily="34" charset="0"/>
              </a:rPr>
              <a:t>End of day </a:t>
            </a:r>
          </a:p>
          <a:p>
            <a:pPr marL="342900" indent="-342900">
              <a:spcBef>
                <a:spcPct val="0"/>
              </a:spcBef>
              <a:buFont typeface="Arial" panose="020B0604020202020204" pitchFamily="34" charset="0"/>
              <a:buChar char="•"/>
            </a:pPr>
            <a:r>
              <a:rPr lang="en-GB" altLang="en-US" sz="2000" dirty="0">
                <a:latin typeface="Tahoma" panose="020B0604030504040204" pitchFamily="34" charset="0"/>
                <a:ea typeface="Tahoma" panose="020B0604030504040204" pitchFamily="34" charset="0"/>
                <a:cs typeface="Tahoma" panose="020B0604030504040204" pitchFamily="34" charset="0"/>
              </a:rPr>
              <a:t>The areas in nursery allow for opportunities to; mark-make, take part in physical activity, construction, be creative, investigate numbers and shapes, explore properties of water and sand, role play, listen and talk, share books, appreciate music and make friends.</a:t>
            </a:r>
          </a:p>
        </p:txBody>
      </p:sp>
    </p:spTree>
    <p:extLst>
      <p:ext uri="{BB962C8B-B14F-4D97-AF65-F5344CB8AC3E}">
        <p14:creationId xmlns:p14="http://schemas.microsoft.com/office/powerpoint/2010/main" val="23902104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507</TotalTime>
  <Words>1143</Words>
  <Application>Microsoft Office PowerPoint</Application>
  <PresentationFormat>On-screen Show (4:3)</PresentationFormat>
  <Paragraphs>106</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Berlin Sans FB</vt:lpstr>
      <vt:lpstr>Calibri</vt:lpstr>
      <vt:lpstr>Tahoma</vt:lpstr>
      <vt:lpstr>Times New Roman</vt:lpstr>
      <vt:lpstr>Office Theme</vt:lpstr>
      <vt:lpstr>PowerPoint Presentation</vt:lpstr>
      <vt:lpstr>Meet the Team</vt:lpstr>
      <vt:lpstr>Aims: </vt:lpstr>
      <vt:lpstr>As part of our practice we . . . </vt:lpstr>
      <vt:lpstr>          The EYFS Curriculum                               </vt:lpstr>
      <vt:lpstr>                 Developed around 4 themes …                                </vt:lpstr>
      <vt:lpstr>Early Years Curriculum</vt:lpstr>
      <vt:lpstr>General Information which could change depending on Covid regulations at the time.</vt:lpstr>
      <vt:lpstr>         A typical day in Oswald Road Nursery . . .                         </vt:lpstr>
      <vt:lpstr>How can you begin  preparing your child? </vt:lpstr>
      <vt:lpstr>Things To Remember</vt:lpstr>
      <vt:lpstr>Tapestry Online Journal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Wealleans</dc:creator>
  <cp:lastModifiedBy>Laura Tracanna</cp:lastModifiedBy>
  <cp:revision>64</cp:revision>
  <dcterms:created xsi:type="dcterms:W3CDTF">2014-06-14T17:56:41Z</dcterms:created>
  <dcterms:modified xsi:type="dcterms:W3CDTF">2021-06-23T14:04:51Z</dcterms:modified>
</cp:coreProperties>
</file>