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handoutMasterIdLst>
    <p:handoutMasterId r:id="rId32"/>
  </p:handoutMasterIdLst>
  <p:sldIdLst>
    <p:sldId id="257" r:id="rId3"/>
    <p:sldId id="315" r:id="rId4"/>
    <p:sldId id="258" r:id="rId5"/>
    <p:sldId id="319" r:id="rId6"/>
    <p:sldId id="317" r:id="rId7"/>
    <p:sldId id="318" r:id="rId8"/>
    <p:sldId id="320" r:id="rId9"/>
    <p:sldId id="321" r:id="rId10"/>
    <p:sldId id="316" r:id="rId11"/>
    <p:sldId id="339" r:id="rId12"/>
    <p:sldId id="322" r:id="rId13"/>
    <p:sldId id="325" r:id="rId14"/>
    <p:sldId id="330" r:id="rId15"/>
    <p:sldId id="334" r:id="rId16"/>
    <p:sldId id="328" r:id="rId17"/>
    <p:sldId id="335" r:id="rId18"/>
    <p:sldId id="324" r:id="rId19"/>
    <p:sldId id="336" r:id="rId20"/>
    <p:sldId id="337" r:id="rId21"/>
    <p:sldId id="333" r:id="rId22"/>
    <p:sldId id="332" r:id="rId23"/>
    <p:sldId id="338" r:id="rId24"/>
    <p:sldId id="331" r:id="rId25"/>
    <p:sldId id="326" r:id="rId26"/>
    <p:sldId id="327" r:id="rId27"/>
    <p:sldId id="340" r:id="rId28"/>
    <p:sldId id="290" r:id="rId29"/>
    <p:sldId id="291"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38D"/>
    <a:srgbClr val="B82155"/>
    <a:srgbClr val="6D6E71"/>
    <a:srgbClr val="F8F8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87237" autoAdjust="0"/>
  </p:normalViewPr>
  <p:slideViewPr>
    <p:cSldViewPr snapToGrid="0">
      <p:cViewPr varScale="1">
        <p:scale>
          <a:sx n="75" d="100"/>
          <a:sy n="75" d="100"/>
        </p:scale>
        <p:origin x="162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viewProps" Target="viewProp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presProps" Target="presProps.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handoutMaster" Target="handoutMasters/handoutMaster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tableStyles" Target="tableStyles.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notesMaster" Target="notesMasters/notesMaster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theme" Target="theme/theme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49994" cy="496006"/>
          </a:xfrm>
          <a:prstGeom prst="rect">
            <a:avLst/>
          </a:prstGeom>
          <a:noFill/>
          <a:ln>
            <a:noFill/>
          </a:ln>
        </p:spPr>
        <p:txBody>
          <a:bodyPr vert="horz" wrap="none" lIns="82467" tIns="41234" rIns="82467" bIns="41234" anchorCtr="0" compatLnSpc="0">
            <a:noAutofit/>
          </a:bodyPr>
          <a:lstStyle/>
          <a:p>
            <a:pPr hangingPunct="0">
              <a:defRPr sz="1400"/>
            </a:pPr>
            <a:endParaRPr lang="en-GB" sz="1300">
              <a:latin typeface="Arial" pitchFamily="18"/>
              <a:ea typeface="Microsoft YaHei" pitchFamily="2"/>
              <a:cs typeface="Lucida Sans" pitchFamily="2"/>
            </a:endParaRPr>
          </a:p>
        </p:txBody>
      </p:sp>
      <p:sp>
        <p:nvSpPr>
          <p:cNvPr id="3" name="Date Placeholder 2"/>
          <p:cNvSpPr txBox="1">
            <a:spLocks noGrp="1"/>
          </p:cNvSpPr>
          <p:nvPr>
            <p:ph type="dt" sz="quarter" idx="1"/>
          </p:nvPr>
        </p:nvSpPr>
        <p:spPr>
          <a:xfrm>
            <a:off x="3847649" y="0"/>
            <a:ext cx="2949994" cy="496006"/>
          </a:xfrm>
          <a:prstGeom prst="rect">
            <a:avLst/>
          </a:prstGeom>
          <a:noFill/>
          <a:ln>
            <a:noFill/>
          </a:ln>
        </p:spPr>
        <p:txBody>
          <a:bodyPr vert="horz" wrap="none" lIns="82467" tIns="41234" rIns="82467" bIns="41234" anchorCtr="0" compatLnSpc="0">
            <a:noAutofit/>
          </a:bodyPr>
          <a:lstStyle/>
          <a:p>
            <a:pPr algn="r" hangingPunct="0">
              <a:defRPr sz="1400"/>
            </a:pPr>
            <a:endParaRPr lang="en-GB" sz="1300">
              <a:latin typeface="Arial" pitchFamily="18"/>
              <a:ea typeface="Microsoft YaHei" pitchFamily="2"/>
              <a:cs typeface="Lucida Sans" pitchFamily="2"/>
            </a:endParaRPr>
          </a:p>
        </p:txBody>
      </p:sp>
      <p:sp>
        <p:nvSpPr>
          <p:cNvPr id="4" name="Footer Placeholder 3"/>
          <p:cNvSpPr txBox="1">
            <a:spLocks noGrp="1"/>
          </p:cNvSpPr>
          <p:nvPr>
            <p:ph type="ftr" sz="quarter" idx="2"/>
          </p:nvPr>
        </p:nvSpPr>
        <p:spPr>
          <a:xfrm>
            <a:off x="0" y="9430471"/>
            <a:ext cx="2949994" cy="496006"/>
          </a:xfrm>
          <a:prstGeom prst="rect">
            <a:avLst/>
          </a:prstGeom>
          <a:noFill/>
          <a:ln>
            <a:noFill/>
          </a:ln>
        </p:spPr>
        <p:txBody>
          <a:bodyPr vert="horz" wrap="none" lIns="82467" tIns="41234" rIns="82467" bIns="41234" anchor="b" anchorCtr="0" compatLnSpc="0">
            <a:noAutofit/>
          </a:bodyPr>
          <a:lstStyle/>
          <a:p>
            <a:pPr hangingPunct="0">
              <a:defRPr sz="1400"/>
            </a:pPr>
            <a:endParaRPr lang="en-GB" sz="1300">
              <a:latin typeface="Arial" pitchFamily="18"/>
              <a:ea typeface="Microsoft YaHei" pitchFamily="2"/>
              <a:cs typeface="Lucida Sans" pitchFamily="2"/>
            </a:endParaRPr>
          </a:p>
        </p:txBody>
      </p:sp>
      <p:sp>
        <p:nvSpPr>
          <p:cNvPr id="5" name="Slide Number Placeholder 4"/>
          <p:cNvSpPr txBox="1">
            <a:spLocks noGrp="1"/>
          </p:cNvSpPr>
          <p:nvPr>
            <p:ph type="sldNum" sz="quarter" idx="3"/>
          </p:nvPr>
        </p:nvSpPr>
        <p:spPr>
          <a:xfrm>
            <a:off x="3847649" y="9430471"/>
            <a:ext cx="2949994" cy="496006"/>
          </a:xfrm>
          <a:prstGeom prst="rect">
            <a:avLst/>
          </a:prstGeom>
          <a:noFill/>
          <a:ln>
            <a:noFill/>
          </a:ln>
        </p:spPr>
        <p:txBody>
          <a:bodyPr vert="horz" wrap="none" lIns="82467" tIns="41234" rIns="82467" bIns="41234" anchor="b" anchorCtr="0" compatLnSpc="0">
            <a:noAutofit/>
          </a:bodyPr>
          <a:lstStyle/>
          <a:p>
            <a:pPr algn="r" hangingPunct="0">
              <a:defRPr sz="1400"/>
            </a:pPr>
            <a:fld id="{55C1115B-FA76-4C09-9082-67728B72A039}" type="slidenum">
              <a:t>‹#›</a:t>
            </a:fld>
            <a:endParaRPr lang="en-GB" sz="1300">
              <a:latin typeface="Arial" pitchFamily="18"/>
              <a:ea typeface="Microsoft YaHei" pitchFamily="2"/>
              <a:cs typeface="Lucida Sans" pitchFamily="2"/>
            </a:endParaRPr>
          </a:p>
        </p:txBody>
      </p:sp>
    </p:spTree>
    <p:extLst>
      <p:ext uri="{BB962C8B-B14F-4D97-AF65-F5344CB8AC3E}">
        <p14:creationId xmlns:p14="http://schemas.microsoft.com/office/powerpoint/2010/main" val="3447838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GB"/>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nchorCtr="0">
            <a:noAutofit/>
          </a:bodyPr>
          <a:lstStyle>
            <a:lvl1pPr lvl="0" rtl="0" hangingPunct="0">
              <a:buNone/>
              <a:tabLst/>
              <a:defRPr lang="en-GB" sz="1400" kern="1200">
                <a:latin typeface="Times New Roman" pitchFamily="18"/>
                <a:ea typeface="Lucida Sans Unicode" pitchFamily="2"/>
                <a:cs typeface="Tahoma" pitchFamily="2"/>
              </a:defRPr>
            </a:lvl1pPr>
          </a:lstStyle>
          <a:p>
            <a:pPr lvl="0"/>
            <a:endParaRPr lang="en-GB"/>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nchorCtr="0">
            <a:noAutofit/>
          </a:bodyPr>
          <a:lstStyle>
            <a:lvl1pPr lvl="0" algn="r" rtl="0" hangingPunct="0">
              <a:buNone/>
              <a:tabLst/>
              <a:defRPr lang="en-GB" sz="1400" kern="1200">
                <a:latin typeface="Times New Roman" pitchFamily="18"/>
                <a:ea typeface="Lucida Sans Unicode" pitchFamily="2"/>
                <a:cs typeface="Tahoma" pitchFamily="2"/>
              </a:defRPr>
            </a:lvl1pPr>
          </a:lstStyle>
          <a:p>
            <a:pPr lvl="0"/>
            <a:endParaRPr lang="en-GB"/>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nchorCtr="0">
            <a:noAutofit/>
          </a:bodyPr>
          <a:lstStyle>
            <a:lvl1pPr lvl="0" rtl="0" hangingPunct="0">
              <a:buNone/>
              <a:tabLst/>
              <a:defRPr lang="en-GB" sz="1400" kern="1200">
                <a:latin typeface="Times New Roman" pitchFamily="18"/>
                <a:ea typeface="Lucida Sans Unicode" pitchFamily="2"/>
                <a:cs typeface="Tahoma" pitchFamily="2"/>
              </a:defRPr>
            </a:lvl1pPr>
          </a:lstStyle>
          <a:p>
            <a:pPr lvl="0"/>
            <a:endParaRPr lang="en-GB"/>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nchorCtr="0">
            <a:noAutofit/>
          </a:bodyPr>
          <a:lstStyle>
            <a:lvl1pPr lvl="0" algn="r" rtl="0" hangingPunct="0">
              <a:buNone/>
              <a:tabLst/>
              <a:defRPr lang="en-GB" sz="1400" kern="1200">
                <a:latin typeface="Times New Roman" pitchFamily="18"/>
                <a:ea typeface="Lucida Sans Unicode" pitchFamily="2"/>
                <a:cs typeface="Tahoma" pitchFamily="2"/>
              </a:defRPr>
            </a:lvl1pPr>
          </a:lstStyle>
          <a:p>
            <a:pPr lvl="0"/>
            <a:fld id="{0A3D27EB-D163-41F4-B287-28C8C1F106B8}" type="slidenum">
              <a:t>‹#›</a:t>
            </a:fld>
            <a:endParaRPr lang="en-GB"/>
          </a:p>
        </p:txBody>
      </p:sp>
    </p:spTree>
    <p:extLst>
      <p:ext uri="{BB962C8B-B14F-4D97-AF65-F5344CB8AC3E}">
        <p14:creationId xmlns:p14="http://schemas.microsoft.com/office/powerpoint/2010/main" val="4258051354"/>
      </p:ext>
    </p:extLst>
  </p:cSld>
  <p:clrMap bg1="lt1" tx1="dk1" bg2="lt2" tx2="dk2" accent1="accent1" accent2="accent2" accent3="accent3" accent4="accent4" accent5="accent5" accent6="accent6" hlink="hlink" folHlink="folHlink"/>
  <p:notesStyle>
    <a:lvl1pPr marL="216000" marR="0" indent="-216000" rtl="0" hangingPunct="0">
      <a:tabLst/>
      <a:defRPr lang="en-GB" sz="2000" b="0" i="0" u="none" strike="noStrike" kern="1200">
        <a:ln>
          <a:noFill/>
        </a:ln>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DB05F4E9-EF2E-494B-B224-3717686B2872}" type="slidenum">
              <a:t>1</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50A20331-BF4F-48C4-AD35-E77FB9DA541D}" type="slidenum">
              <a:t>1</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10</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10</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3053799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11</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11</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1940728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12</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12</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1946369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13</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13</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4083529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15</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15</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43953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17</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17</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2983474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21</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21</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464089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22</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22</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3225876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23</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23</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2635216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24</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24</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2454611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DB05F4E9-EF2E-494B-B224-3717686B2872}" type="slidenum">
              <a:t>2</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50A20331-BF4F-48C4-AD35-E77FB9DA541D}" type="slidenum">
              <a:t>2</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r>
              <a:rPr lang="en-GB" dirty="0"/>
              <a:t>Non-binary -  People whose gender is outside the binary of “man” and “woman”.</a:t>
            </a:r>
          </a:p>
          <a:p>
            <a:pPr lvl="0"/>
            <a:r>
              <a:rPr lang="en-GB" dirty="0"/>
              <a:t>Pansexual – People who are attracted to people of all genders; or people who are attracted to people regardless of their gender.</a:t>
            </a:r>
          </a:p>
          <a:p>
            <a:pPr lvl="0"/>
            <a:r>
              <a:rPr lang="en-GB" dirty="0"/>
              <a:t>Asexual – People who do not have sexual attraction.</a:t>
            </a:r>
          </a:p>
          <a:p>
            <a:pPr lvl="0"/>
            <a:r>
              <a:rPr lang="en-GB" dirty="0"/>
              <a:t>Intersex – People who do not fit neatly into the biological sex categories of “male” and “female”</a:t>
            </a:r>
          </a:p>
        </p:txBody>
      </p:sp>
    </p:spTree>
    <p:extLst>
      <p:ext uri="{BB962C8B-B14F-4D97-AF65-F5344CB8AC3E}">
        <p14:creationId xmlns:p14="http://schemas.microsoft.com/office/powerpoint/2010/main" val="1654193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25</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25</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1050114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26</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26</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3234804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FBF09534-5055-4874-B392-547A35074B51}" type="slidenum">
              <a:t>27</a:t>
            </a:fld>
            <a:endParaRPr lang="en-GB"/>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GB" sz="281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51A99A50-DAA8-45FF-8361-F69D5F1739EC}" type="slidenum">
              <a:t>28</a:t>
            </a:fld>
            <a:endParaRPr lang="en-GB"/>
          </a:p>
        </p:txBody>
      </p:sp>
      <p:sp>
        <p:nvSpPr>
          <p:cNvPr id="2" name="Slide Image Placeholder 1"/>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3</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3</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4</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4</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dirty="0"/>
          </a:p>
        </p:txBody>
      </p:sp>
    </p:spTree>
    <p:extLst>
      <p:ext uri="{BB962C8B-B14F-4D97-AF65-F5344CB8AC3E}">
        <p14:creationId xmlns:p14="http://schemas.microsoft.com/office/powerpoint/2010/main" val="362356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5</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5</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3413382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6</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6</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1998851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7</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7</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30484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8</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8</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490519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50560" y="9428760"/>
            <a:ext cx="2945159" cy="496080"/>
          </a:xfrm>
        </p:spPr>
        <p:txBody>
          <a:bodyPr wrap="square" lIns="90000" tIns="45000" rIns="90000" bIns="45000" anchor="t"/>
          <a:lstStyle/>
          <a:p>
            <a:pPr lvl="0" algn="l" hangingPunct="1"/>
            <a:fld id="{6C522284-8D05-4667-8B1E-776E4A795AD6}" type="slidenum">
              <a:t>9</a:t>
            </a:fld>
            <a:endParaRPr lang="en-GB" sz="1800">
              <a:solidFill>
                <a:srgbClr val="000000"/>
              </a:solidFill>
              <a:latin typeface="+mn-lt" pitchFamily="18"/>
              <a:ea typeface="+mn-ea" pitchFamily="2"/>
              <a:cs typeface="+mn-cs" pitchFamily="2"/>
            </a:endParaRPr>
          </a:p>
        </p:txBody>
      </p:sp>
      <p:sp>
        <p:nvSpPr>
          <p:cNvPr id="8" name="Slide Number Placeholder 6"/>
          <p:cNvSpPr txBox="1">
            <a:spLocks noGrp="1"/>
          </p:cNvSpPr>
          <p:nvPr>
            <p:ph type="sldNum" sz="quarter" idx="5"/>
          </p:nvPr>
        </p:nvSpPr>
        <p:spPr>
          <a:ln/>
        </p:spPr>
        <p:txBody>
          <a:bodyPr lIns="0" tIns="0" rIns="0" bIns="0" anchor="b" anchorCtr="0">
            <a:noAutofit/>
          </a:bodyPr>
          <a:lstStyle/>
          <a:p>
            <a:pPr lvl="0"/>
            <a:fld id="{B55F14E5-E07B-4B04-A6E9-DAD37FAC6750}" type="slidenum">
              <a:t>9</a:t>
            </a:fld>
            <a:endParaRPr lang="en-GB"/>
          </a:p>
        </p:txBody>
      </p:sp>
      <p:sp>
        <p:nvSpPr>
          <p:cNvPr id="2" name="Slide Image Placeholder 1"/>
          <p:cNvSpPr>
            <a:spLocks noGrp="1" noRot="1" noChangeAspect="1" noResize="1"/>
          </p:cNvSpPr>
          <p:nvPr>
            <p:ph type="sldImg"/>
          </p:nvPr>
        </p:nvSpPr>
        <p:spPr>
          <a:xfrm>
            <a:off x="917575" y="744538"/>
            <a:ext cx="4962525" cy="3722687"/>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79680" y="4715280"/>
            <a:ext cx="5437800" cy="4466520"/>
          </a:xfrm>
        </p:spPr>
        <p:txBody>
          <a:bodyPr wrap="square" lIns="90000" tIns="45000" rIns="90000" bIns="45000" anchor="t">
            <a:noAutofit/>
          </a:bodyPr>
          <a:lstStyle/>
          <a:p>
            <a:pPr lvl="0"/>
            <a:endParaRPr lang="en-GB"/>
          </a:p>
        </p:txBody>
      </p:sp>
    </p:spTree>
    <p:extLst>
      <p:ext uri="{BB962C8B-B14F-4D97-AF65-F5344CB8AC3E}">
        <p14:creationId xmlns:p14="http://schemas.microsoft.com/office/powerpoint/2010/main" val="102814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lvl="0"/>
            <a:fld id="{E99E25BD-DD87-4487-A8B0-B90601F4D8B9}" type="datetime1">
              <a:rPr lang="en-GB" smtClean="0"/>
              <a:pPr lvl="0"/>
              <a:t>23/06/2021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7847CE2C-64C0-491E-ACF1-41BE757F504D}" type="slidenum">
              <a:t>‹#›</a:t>
            </a:fld>
            <a:endParaRPr lang="en-GB"/>
          </a:p>
        </p:txBody>
      </p:sp>
    </p:spTree>
    <p:extLst>
      <p:ext uri="{BB962C8B-B14F-4D97-AF65-F5344CB8AC3E}">
        <p14:creationId xmlns:p14="http://schemas.microsoft.com/office/powerpoint/2010/main" val="186360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lvl="0"/>
            <a:fld id="{E99E25BD-DD87-4487-A8B0-B90601F4D8B9}" type="datetime1">
              <a:rPr lang="en-GB" smtClean="0"/>
              <a:pPr lvl="0"/>
              <a:t>23/06/2021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AA951D7D-925C-4553-B6C2-84D857D1A539}" type="slidenum">
              <a:t>‹#›</a:t>
            </a:fld>
            <a:endParaRPr lang="en-GB"/>
          </a:p>
        </p:txBody>
      </p:sp>
    </p:spTree>
    <p:extLst>
      <p:ext uri="{BB962C8B-B14F-4D97-AF65-F5344CB8AC3E}">
        <p14:creationId xmlns:p14="http://schemas.microsoft.com/office/powerpoint/2010/main" val="219475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lvl="0"/>
            <a:fld id="{E99E25BD-DD87-4487-A8B0-B90601F4D8B9}" type="datetime1">
              <a:rPr lang="en-GB" smtClean="0"/>
              <a:pPr lvl="0"/>
              <a:t>23/06/2021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6AA56272-3F04-4E8B-A48F-449637C0EDD1}" type="slidenum">
              <a:t>‹#›</a:t>
            </a:fld>
            <a:endParaRPr lang="en-GB"/>
          </a:p>
        </p:txBody>
      </p:sp>
    </p:spTree>
    <p:extLst>
      <p:ext uri="{BB962C8B-B14F-4D97-AF65-F5344CB8AC3E}">
        <p14:creationId xmlns:p14="http://schemas.microsoft.com/office/powerpoint/2010/main" val="1558069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lvl="0"/>
            <a:fld id="{9721B9C8-EB94-4E38-9F82-2CA0D1D7E307}" type="datetime1">
              <a:rPr lang="en-GB" smtClean="0"/>
              <a:pPr lvl="0"/>
              <a:t>23/06/2021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50015F46-337C-4C13-8E61-7950917499A4}" type="slidenum">
              <a:t>‹#›</a:t>
            </a:fld>
            <a:endParaRPr lang="en-GB"/>
          </a:p>
        </p:txBody>
      </p:sp>
    </p:spTree>
    <p:extLst>
      <p:ext uri="{BB962C8B-B14F-4D97-AF65-F5344CB8AC3E}">
        <p14:creationId xmlns:p14="http://schemas.microsoft.com/office/powerpoint/2010/main" val="256529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lvl="0"/>
            <a:fld id="{9721B9C8-EB94-4E38-9F82-2CA0D1D7E307}" type="datetime1">
              <a:rPr lang="en-GB" smtClean="0"/>
              <a:pPr lvl="0"/>
              <a:t>23/06/2021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3C4058BE-7E18-4B99-8004-CD376BF38611}" type="slidenum">
              <a:t>‹#›</a:t>
            </a:fld>
            <a:endParaRPr lang="en-GB"/>
          </a:p>
        </p:txBody>
      </p:sp>
    </p:spTree>
    <p:extLst>
      <p:ext uri="{BB962C8B-B14F-4D97-AF65-F5344CB8AC3E}">
        <p14:creationId xmlns:p14="http://schemas.microsoft.com/office/powerpoint/2010/main" val="803069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9721B9C8-EB94-4E38-9F82-2CA0D1D7E307}" type="datetime1">
              <a:rPr lang="en-GB" smtClean="0"/>
              <a:pPr lvl="0"/>
              <a:t>23/06/2021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F2E92430-7952-4D54-9AC7-87C7152D7EF6}" type="slidenum">
              <a:t>‹#›</a:t>
            </a:fld>
            <a:endParaRPr lang="en-GB"/>
          </a:p>
        </p:txBody>
      </p:sp>
    </p:spTree>
    <p:extLst>
      <p:ext uri="{BB962C8B-B14F-4D97-AF65-F5344CB8AC3E}">
        <p14:creationId xmlns:p14="http://schemas.microsoft.com/office/powerpoint/2010/main" val="1420280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lvl="0"/>
            <a:fld id="{9721B9C8-EB94-4E38-9F82-2CA0D1D7E307}" type="datetime1">
              <a:rPr lang="en-GB" smtClean="0"/>
              <a:pPr lvl="0"/>
              <a:t>23/06/2021</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64BB1C8C-C99E-4316-A33D-81B1015F2F7E}" type="slidenum">
              <a:t>‹#›</a:t>
            </a:fld>
            <a:endParaRPr lang="en-GB"/>
          </a:p>
        </p:txBody>
      </p:sp>
    </p:spTree>
    <p:extLst>
      <p:ext uri="{BB962C8B-B14F-4D97-AF65-F5344CB8AC3E}">
        <p14:creationId xmlns:p14="http://schemas.microsoft.com/office/powerpoint/2010/main" val="499159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lvl="0"/>
            <a:fld id="{9721B9C8-EB94-4E38-9F82-2CA0D1D7E307}" type="datetime1">
              <a:rPr lang="en-GB" smtClean="0"/>
              <a:pPr lvl="0"/>
              <a:t>23/06/2021</a:t>
            </a:fld>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779F29BB-AD4D-4A50-B998-8D56F18F6F27}" type="slidenum">
              <a:t>‹#›</a:t>
            </a:fld>
            <a:endParaRPr lang="en-GB"/>
          </a:p>
        </p:txBody>
      </p:sp>
    </p:spTree>
    <p:extLst>
      <p:ext uri="{BB962C8B-B14F-4D97-AF65-F5344CB8AC3E}">
        <p14:creationId xmlns:p14="http://schemas.microsoft.com/office/powerpoint/2010/main" val="1255484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lvl="0"/>
            <a:fld id="{9721B9C8-EB94-4E38-9F82-2CA0D1D7E307}" type="datetime1">
              <a:rPr lang="en-GB" smtClean="0"/>
              <a:pPr lvl="0"/>
              <a:t>23/06/2021</a:t>
            </a:fld>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B4588D51-E6B1-44C4-A4CA-866F29F57F05}" type="slidenum">
              <a:t>‹#›</a:t>
            </a:fld>
            <a:endParaRPr lang="en-GB"/>
          </a:p>
        </p:txBody>
      </p:sp>
    </p:spTree>
    <p:extLst>
      <p:ext uri="{BB962C8B-B14F-4D97-AF65-F5344CB8AC3E}">
        <p14:creationId xmlns:p14="http://schemas.microsoft.com/office/powerpoint/2010/main" val="4124843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9721B9C8-EB94-4E38-9F82-2CA0D1D7E307}" type="datetime1">
              <a:rPr lang="en-GB" smtClean="0"/>
              <a:pPr lvl="0"/>
              <a:t>23/06/2021</a:t>
            </a:fld>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969188A4-7E9A-4D53-A9E0-AEF29C93739F}" type="slidenum">
              <a:t>‹#›</a:t>
            </a:fld>
            <a:endParaRPr lang="en-GB"/>
          </a:p>
        </p:txBody>
      </p:sp>
    </p:spTree>
    <p:extLst>
      <p:ext uri="{BB962C8B-B14F-4D97-AF65-F5344CB8AC3E}">
        <p14:creationId xmlns:p14="http://schemas.microsoft.com/office/powerpoint/2010/main" val="42283629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fld id="{9721B9C8-EB94-4E38-9F82-2CA0D1D7E307}" type="datetime1">
              <a:rPr lang="en-GB" smtClean="0"/>
              <a:pPr lvl="0"/>
              <a:t>23/06/2021</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FCAE5764-8848-491A-B817-301AA235A5C6}" type="slidenum">
              <a:t>‹#›</a:t>
            </a:fld>
            <a:endParaRPr lang="en-GB"/>
          </a:p>
        </p:txBody>
      </p:sp>
    </p:spTree>
    <p:extLst>
      <p:ext uri="{BB962C8B-B14F-4D97-AF65-F5344CB8AC3E}">
        <p14:creationId xmlns:p14="http://schemas.microsoft.com/office/powerpoint/2010/main" val="239771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lvl="0"/>
            <a:fld id="{E99E25BD-DD87-4487-A8B0-B90601F4D8B9}" type="datetime1">
              <a:rPr lang="en-GB" smtClean="0"/>
              <a:pPr lvl="0"/>
              <a:t>23/06/2021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7AE89C8E-33B1-4A1D-B0B4-18EE871A1145}" type="slidenum">
              <a:t>‹#›</a:t>
            </a:fld>
            <a:endParaRPr lang="en-GB"/>
          </a:p>
        </p:txBody>
      </p:sp>
    </p:spTree>
    <p:extLst>
      <p:ext uri="{BB962C8B-B14F-4D97-AF65-F5344CB8AC3E}">
        <p14:creationId xmlns:p14="http://schemas.microsoft.com/office/powerpoint/2010/main" val="3317563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fld id="{9721B9C8-EB94-4E38-9F82-2CA0D1D7E307}" type="datetime1">
              <a:rPr lang="en-GB" smtClean="0"/>
              <a:pPr lvl="0"/>
              <a:t>23/06/2021</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7B66CC62-7DF1-4D60-8229-39E387AC1BC5}" type="slidenum">
              <a:t>‹#›</a:t>
            </a:fld>
            <a:endParaRPr lang="en-GB"/>
          </a:p>
        </p:txBody>
      </p:sp>
    </p:spTree>
    <p:extLst>
      <p:ext uri="{BB962C8B-B14F-4D97-AF65-F5344CB8AC3E}">
        <p14:creationId xmlns:p14="http://schemas.microsoft.com/office/powerpoint/2010/main" val="180990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lvl="0"/>
            <a:fld id="{9721B9C8-EB94-4E38-9F82-2CA0D1D7E307}" type="datetime1">
              <a:rPr lang="en-GB" smtClean="0"/>
              <a:pPr lvl="0"/>
              <a:t>23/06/2021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6ED31D68-348C-4F2E-B0DE-82DB15BEB198}" type="slidenum">
              <a:t>‹#›</a:t>
            </a:fld>
            <a:endParaRPr lang="en-GB"/>
          </a:p>
        </p:txBody>
      </p:sp>
    </p:spTree>
    <p:extLst>
      <p:ext uri="{BB962C8B-B14F-4D97-AF65-F5344CB8AC3E}">
        <p14:creationId xmlns:p14="http://schemas.microsoft.com/office/powerpoint/2010/main" val="1963477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lvl="0"/>
            <a:fld id="{9721B9C8-EB94-4E38-9F82-2CA0D1D7E307}" type="datetime1">
              <a:rPr lang="en-GB" smtClean="0"/>
              <a:pPr lvl="0"/>
              <a:t>23/06/2021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DFE303AA-3B92-4C93-888E-922C45DA1548}" type="slidenum">
              <a:t>‹#›</a:t>
            </a:fld>
            <a:endParaRPr lang="en-GB"/>
          </a:p>
        </p:txBody>
      </p:sp>
    </p:spTree>
    <p:extLst>
      <p:ext uri="{BB962C8B-B14F-4D97-AF65-F5344CB8AC3E}">
        <p14:creationId xmlns:p14="http://schemas.microsoft.com/office/powerpoint/2010/main" val="24462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lvl="0"/>
            <a:fld id="{E99E25BD-DD87-4487-A8B0-B90601F4D8B9}" type="datetime1">
              <a:rPr lang="en-GB" smtClean="0"/>
              <a:pPr lvl="0"/>
              <a:t>23/06/2021</a:t>
            </a:fld>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2B9D31C4-B4AD-4B7F-9FB2-BC05F4AA07AF}" type="slidenum">
              <a:t>‹#›</a:t>
            </a:fld>
            <a:endParaRPr lang="en-GB"/>
          </a:p>
        </p:txBody>
      </p:sp>
    </p:spTree>
    <p:extLst>
      <p:ext uri="{BB962C8B-B14F-4D97-AF65-F5344CB8AC3E}">
        <p14:creationId xmlns:p14="http://schemas.microsoft.com/office/powerpoint/2010/main" val="2393967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lvl="0"/>
            <a:fld id="{E99E25BD-DD87-4487-A8B0-B90601F4D8B9}" type="datetime1">
              <a:rPr lang="en-GB" smtClean="0"/>
              <a:pPr lvl="0"/>
              <a:t>23/06/2021</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74AF51CD-7976-47C0-8496-55CC548F5BB6}" type="slidenum">
              <a:t>‹#›</a:t>
            </a:fld>
            <a:endParaRPr lang="en-GB"/>
          </a:p>
        </p:txBody>
      </p:sp>
    </p:spTree>
    <p:extLst>
      <p:ext uri="{BB962C8B-B14F-4D97-AF65-F5344CB8AC3E}">
        <p14:creationId xmlns:p14="http://schemas.microsoft.com/office/powerpoint/2010/main" val="424581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lvl="0"/>
            <a:fld id="{E99E25BD-DD87-4487-A8B0-B90601F4D8B9}" type="datetime1">
              <a:rPr lang="en-GB" smtClean="0"/>
              <a:pPr lvl="0"/>
              <a:t>23/06/2021</a:t>
            </a:fld>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7DA481E6-3589-431F-A280-6367541E0291}" type="slidenum">
              <a:t>‹#›</a:t>
            </a:fld>
            <a:endParaRPr lang="en-GB"/>
          </a:p>
        </p:txBody>
      </p:sp>
    </p:spTree>
    <p:extLst>
      <p:ext uri="{BB962C8B-B14F-4D97-AF65-F5344CB8AC3E}">
        <p14:creationId xmlns:p14="http://schemas.microsoft.com/office/powerpoint/2010/main" val="184518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lvl="0"/>
            <a:fld id="{E99E25BD-DD87-4487-A8B0-B90601F4D8B9}" type="datetime1">
              <a:rPr lang="en-GB" smtClean="0"/>
              <a:pPr lvl="0"/>
              <a:t>23/06/2021</a:t>
            </a:fld>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269E85DE-634F-4610-B7A1-4851CDE15ED7}" type="slidenum">
              <a:t>‹#›</a:t>
            </a:fld>
            <a:endParaRPr lang="en-GB"/>
          </a:p>
        </p:txBody>
      </p:sp>
    </p:spTree>
    <p:extLst>
      <p:ext uri="{BB962C8B-B14F-4D97-AF65-F5344CB8AC3E}">
        <p14:creationId xmlns:p14="http://schemas.microsoft.com/office/powerpoint/2010/main" val="4253004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E99E25BD-DD87-4487-A8B0-B90601F4D8B9}" type="datetime1">
              <a:rPr lang="en-GB" smtClean="0"/>
              <a:pPr lvl="0"/>
              <a:t>23/06/2021</a:t>
            </a:fld>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47008E91-A23C-4009-9B82-80DC136D585B}" type="slidenum">
              <a:t>‹#›</a:t>
            </a:fld>
            <a:endParaRPr lang="en-GB"/>
          </a:p>
        </p:txBody>
      </p:sp>
    </p:spTree>
    <p:extLst>
      <p:ext uri="{BB962C8B-B14F-4D97-AF65-F5344CB8AC3E}">
        <p14:creationId xmlns:p14="http://schemas.microsoft.com/office/powerpoint/2010/main" val="165410756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fld id="{E99E25BD-DD87-4487-A8B0-B90601F4D8B9}" type="datetime1">
              <a:rPr lang="en-GB" smtClean="0"/>
              <a:pPr lvl="0"/>
              <a:t>23/06/2021</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D967CC12-A62B-48F3-AB8D-00B04DB9C127}" type="slidenum">
              <a:t>‹#›</a:t>
            </a:fld>
            <a:endParaRPr lang="en-GB"/>
          </a:p>
        </p:txBody>
      </p:sp>
    </p:spTree>
    <p:extLst>
      <p:ext uri="{BB962C8B-B14F-4D97-AF65-F5344CB8AC3E}">
        <p14:creationId xmlns:p14="http://schemas.microsoft.com/office/powerpoint/2010/main" val="193108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lvl="0"/>
            <a:fld id="{E99E25BD-DD87-4487-A8B0-B90601F4D8B9}" type="datetime1">
              <a:rPr lang="en-GB" smtClean="0"/>
              <a:pPr lvl="0"/>
              <a:t>23/06/2021</a:t>
            </a:fld>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2D195AE1-1483-4110-92DF-DC5F097C4739}" type="slidenum">
              <a:t>‹#›</a:t>
            </a:fld>
            <a:endParaRPr lang="en-GB"/>
          </a:p>
        </p:txBody>
      </p:sp>
    </p:spTree>
    <p:extLst>
      <p:ext uri="{BB962C8B-B14F-4D97-AF65-F5344CB8AC3E}">
        <p14:creationId xmlns:p14="http://schemas.microsoft.com/office/powerpoint/2010/main" val="4041603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 /><Relationship Id="rId3" Type="http://schemas.openxmlformats.org/officeDocument/2006/relationships/slideLayout" Target="../slideLayouts/slideLayout14.xml" /><Relationship Id="rId7" Type="http://schemas.openxmlformats.org/officeDocument/2006/relationships/slideLayout" Target="../slideLayouts/slideLayout18.xml" /><Relationship Id="rId12" Type="http://schemas.openxmlformats.org/officeDocument/2006/relationships/theme" Target="../theme/theme2.xml"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slideLayout" Target="../slideLayouts/slideLayout17.xml" /><Relationship Id="rId11" Type="http://schemas.openxmlformats.org/officeDocument/2006/relationships/slideLayout" Target="../slideLayouts/slideLayout22.xml" /><Relationship Id="rId5" Type="http://schemas.openxmlformats.org/officeDocument/2006/relationships/slideLayout" Target="../slideLayouts/slideLayout16.xml" /><Relationship Id="rId10" Type="http://schemas.openxmlformats.org/officeDocument/2006/relationships/slideLayout" Target="../slideLayouts/slideLayout21.xml" /><Relationship Id="rId4" Type="http://schemas.openxmlformats.org/officeDocument/2006/relationships/slideLayout" Target="../slideLayouts/slideLayout15.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0000" tIns="45000" rIns="90000" bIns="45000" anchor="t">
            <a:noAutofit/>
          </a:bodyPr>
          <a:lstStyle/>
          <a:p>
            <a:pPr lvl="0"/>
            <a:r>
              <a:rPr lang="en-US"/>
              <a:t>Click to edit the title text formatClick to edit Master title style</a:t>
            </a:r>
          </a:p>
        </p:txBody>
      </p:sp>
      <p:sp>
        <p:nvSpPr>
          <p:cNvPr id="3" name="Content Placeholder 2"/>
          <p:cNvSpPr txBox="1">
            <a:spLocks noGrp="1"/>
          </p:cNvSpPr>
          <p:nvPr>
            <p:ph type="body" idx="1"/>
          </p:nvPr>
        </p:nvSpPr>
        <p:spPr>
          <a:xfrm>
            <a:off x="457200" y="1600200"/>
            <a:ext cx="8229240" cy="4525560"/>
          </a:xfrm>
          <a:prstGeom prst="rect">
            <a:avLst/>
          </a:prstGeom>
          <a:noFill/>
          <a:ln>
            <a:noFill/>
          </a:ln>
        </p:spPr>
        <p:txBody>
          <a:bodyPr vert="horz" wrap="square" lIns="90000" tIns="45000" rIns="90000" bIns="45000" anchor="t">
            <a:no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GB" sz="1800" b="0" i="0" u="none" strike="noStrike" kern="1200" spc="0">
                <a:solidFill>
                  <a:srgbClr val="000000"/>
                </a:solidFill>
                <a:latin typeface="Calibri" pitchFamily="18"/>
                <a:ea typeface="Lucida Sans Unicode" pitchFamily="2"/>
                <a:cs typeface="Tahoma" pitchFamily="2"/>
              </a:defRPr>
            </a:lvl1pPr>
          </a:lstStyle>
          <a:p>
            <a:pPr lvl="0"/>
            <a:fld id="{E99E25BD-DD87-4487-A8B0-B90601F4D8B9}" type="datetime1">
              <a:rPr lang="en-GB"/>
              <a:pPr lvl="0"/>
              <a:t>23/06/2021</a:t>
            </a:fld>
            <a:endParaRPr lang="en-GB"/>
          </a:p>
        </p:txBody>
      </p:sp>
      <p:sp>
        <p:nvSpPr>
          <p:cNvPr id="5" name="Footer Placeholder 4"/>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noAutofit/>
          </a:bodyPr>
          <a:lstStyle>
            <a:lvl1pPr lvl="0" rtl="0" hangingPunct="0">
              <a:buNone/>
              <a:tabLst/>
              <a:defRPr lang="en-GB" sz="2400" kern="1200">
                <a:latin typeface="Times New Roman" pitchFamily="18"/>
                <a:ea typeface="Lucida Sans Unicode" pitchFamily="2"/>
                <a:cs typeface="Tahoma" pitchFamily="2"/>
              </a:defRPr>
            </a:lvl1pPr>
          </a:lstStyle>
          <a:p>
            <a:pPr lvl="0"/>
            <a:endParaRPr lang="en-GB"/>
          </a:p>
        </p:txBody>
      </p:sp>
      <p:sp>
        <p:nvSpPr>
          <p:cNvPr id="6" name="Slide Number Placeholder 5"/>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GB" sz="1800" b="0" i="0" u="none" strike="noStrike" kern="1200" spc="0">
                <a:solidFill>
                  <a:srgbClr val="000000"/>
                </a:solidFill>
                <a:latin typeface="Calibri" pitchFamily="18"/>
                <a:ea typeface="Lucida Sans Unicode" pitchFamily="2"/>
                <a:cs typeface="Tahoma" pitchFamily="2"/>
              </a:defRPr>
            </a:lvl1pPr>
          </a:lstStyle>
          <a:p>
            <a:pPr lvl="0"/>
            <a:fld id="{F2F05059-5CEB-4B07-9D05-6C85F68466C1}"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p:titleStyle>
    <p:bodyStyle>
      <a:lvl1pPr lvl="0"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icrosoft YaHei" pitchFamily="2"/>
          <a:cs typeface="Lucida Sans" pitchFamily="2"/>
        </a:defRPr>
      </a:lvl1pPr>
      <a:lvl2pPr lvl="1" algn="l" rtl="0" hangingPunct="1">
        <a:spcBef>
          <a:spcPts val="0"/>
        </a:spcBef>
        <a:spcAft>
          <a:spcPts val="1417"/>
        </a:spcAft>
        <a:buSzPct val="75000"/>
        <a:buFont typeface="StarSymbol"/>
        <a:buChar char="–"/>
        <a:tabLst/>
        <a:defRPr lang="en-US" sz="3200" b="0" i="0" u="none" strike="noStrike" kern="1200" spc="0">
          <a:ln>
            <a:noFill/>
          </a:ln>
          <a:solidFill>
            <a:srgbClr val="000000"/>
          </a:solidFill>
          <a:latin typeface="Calibri" pitchFamily="18"/>
          <a:ea typeface="Microsoft YaHei" pitchFamily="2"/>
          <a:cs typeface="Lucida Sans" pitchFamily="2"/>
        </a:defRPr>
      </a:lvl2pPr>
      <a:lvl3pPr lvl="2"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icrosoft YaHei" pitchFamily="2"/>
          <a:cs typeface="Lucida Sans" pitchFamily="2"/>
        </a:defRPr>
      </a:lvl3pPr>
      <a:lvl4pPr lvl="3" algn="l" rtl="0" hangingPunct="1">
        <a:spcBef>
          <a:spcPts val="0"/>
        </a:spcBef>
        <a:spcAft>
          <a:spcPts val="1417"/>
        </a:spcAft>
        <a:buSzPct val="75000"/>
        <a:buFont typeface="StarSymbol"/>
        <a:buChar char="–"/>
        <a:tabLst/>
        <a:defRPr lang="en-US" sz="3200" b="0" i="0" u="none" strike="noStrike" kern="1200" spc="0">
          <a:ln>
            <a:noFill/>
          </a:ln>
          <a:solidFill>
            <a:srgbClr val="000000"/>
          </a:solidFill>
          <a:latin typeface="Calibri" pitchFamily="18"/>
          <a:ea typeface="Microsoft YaHei" pitchFamily="2"/>
          <a:cs typeface="Lucida Sans" pitchFamily="2"/>
        </a:defRPr>
      </a:lvl4pPr>
      <a:lvl5pPr lvl="4"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icrosoft YaHei" pitchFamily="2"/>
          <a:cs typeface="Lucida Sans" pitchFamily="2"/>
        </a:defRPr>
      </a:lvl5pPr>
      <a:lvl6pPr lvl="5"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icrosoft YaHei" pitchFamily="2"/>
          <a:cs typeface="Lucida Sans" pitchFamily="2"/>
        </a:defRPr>
      </a:lvl6pPr>
      <a:lvl7pPr lvl="6"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icrosoft YaHei" pitchFamily="2"/>
          <a:cs typeface="Lucida Sans" pitchFamily="2"/>
        </a:defRPr>
      </a:lvl7pPr>
      <a:lvl8pPr lvl="7"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icrosoft YaHei" pitchFamily="2"/>
          <a:cs typeface="Lucida Sans" pitchFamily="2"/>
        </a:defRPr>
      </a:lvl8pPr>
      <a:lvl9pPr marL="0" marR="0" lvl="0" indent="0" algn="l" rtl="0" hangingPunct="1">
        <a:spcBef>
          <a:spcPts val="638"/>
        </a:spcBef>
        <a:spcAft>
          <a:spcPts val="1417"/>
        </a:spcAft>
        <a:buSzPct val="45000"/>
        <a:buFont typeface="Arial" pitchFamily="32"/>
        <a:buChar char="•"/>
        <a:tabLst/>
        <a:defRPr lang="en-US" sz="3200" b="0" i="0" u="none" strike="noStrike" kern="1200" spc="0">
          <a:ln>
            <a:noFill/>
          </a:ln>
          <a:solidFill>
            <a:srgbClr val="000000"/>
          </a:solidFill>
          <a:latin typeface="Calibri" pitchFamily="18"/>
          <a:ea typeface="Microsoft YaHei" pitchFamily="2"/>
          <a:cs typeface="Lucida Sans" pitchFamily="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4680"/>
            <a:ext cx="8229240" cy="1142640"/>
          </a:xfrm>
          <a:prstGeom prst="rect">
            <a:avLst/>
          </a:prstGeom>
          <a:noFill/>
          <a:ln>
            <a:noFill/>
          </a:ln>
        </p:spPr>
        <p:txBody>
          <a:bodyPr vert="horz" wrap="square" lIns="90000" tIns="45000" rIns="90000" bIns="45000" anchor="t">
            <a:noAutofit/>
          </a:bodyPr>
          <a:lstStyle/>
          <a:p>
            <a:pPr lvl="0"/>
            <a:r>
              <a:rPr lang="en-US"/>
              <a:t>Click to edit the title text formatClick to edit Master title style</a:t>
            </a:r>
          </a:p>
        </p:txBody>
      </p:sp>
      <p:sp>
        <p:nvSpPr>
          <p:cNvPr id="3" name="Content Placeholder 2"/>
          <p:cNvSpPr txBox="1">
            <a:spLocks noGrp="1"/>
          </p:cNvSpPr>
          <p:nvPr>
            <p:ph type="body" idx="1"/>
          </p:nvPr>
        </p:nvSpPr>
        <p:spPr>
          <a:xfrm>
            <a:off x="457200" y="1600200"/>
            <a:ext cx="8229240" cy="4525560"/>
          </a:xfrm>
          <a:prstGeom prst="rect">
            <a:avLst/>
          </a:prstGeom>
          <a:noFill/>
          <a:ln>
            <a:noFill/>
          </a:ln>
        </p:spPr>
        <p:txBody>
          <a:bodyPr vert="horz" wrap="square" lIns="90000" tIns="45000" rIns="90000" bIns="45000" anchor="t">
            <a:noAutofit/>
          </a:bodyPr>
          <a:lstStyle/>
          <a:p>
            <a:pPr lvl="0"/>
            <a:r>
              <a:rPr lang="en-US"/>
              <a:t>Click to edit the outline text format</a:t>
            </a:r>
          </a:p>
          <a:p>
            <a:pPr lvl="1"/>
            <a:r>
              <a:rPr lang="en-US"/>
              <a:t>Second Outline Level</a:t>
            </a:r>
          </a:p>
          <a:p>
            <a:pPr lvl="2"/>
            <a:r>
              <a:rPr lang="en-US"/>
              <a:t>Third Outline Level</a:t>
            </a:r>
          </a:p>
          <a:p>
            <a:pPr lvl="3"/>
            <a:r>
              <a:rPr lang="en-US"/>
              <a:t>Fourth Outline Level</a:t>
            </a:r>
          </a:p>
          <a:p>
            <a:pPr lvl="4"/>
            <a:r>
              <a:rPr lang="en-US"/>
              <a:t>Fifth Outline Level</a:t>
            </a:r>
          </a:p>
          <a:p>
            <a:pPr lvl="5"/>
            <a:r>
              <a:rPr lang="en-US"/>
              <a:t>Sixth Outline Level</a:t>
            </a:r>
          </a:p>
          <a:p>
            <a:pPr lvl="6"/>
            <a:r>
              <a:rPr lang="en-US"/>
              <a:t>Seventh Outline Level</a:t>
            </a:r>
          </a:p>
          <a:p>
            <a:pPr lvl="7"/>
            <a:r>
              <a:rPr lang="en-US"/>
              <a:t>Eighth Outline Level</a:t>
            </a:r>
          </a:p>
          <a:p>
            <a:pPr lvl="0"/>
            <a:r>
              <a:rPr lang="en-US"/>
              <a:t>Ninth Outline LevelClick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2"/>
          </p:nvPr>
        </p:nvSpPr>
        <p:spPr>
          <a:xfrm>
            <a:off x="457200" y="6356520"/>
            <a:ext cx="213336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GB" sz="1800" b="0" i="0" u="none" strike="noStrike" kern="1200" spc="0">
                <a:solidFill>
                  <a:srgbClr val="000000"/>
                </a:solidFill>
                <a:latin typeface="Calibri" pitchFamily="18"/>
                <a:ea typeface="Lucida Sans Unicode" pitchFamily="2"/>
                <a:cs typeface="Tahoma" pitchFamily="2"/>
              </a:defRPr>
            </a:lvl1pPr>
          </a:lstStyle>
          <a:p>
            <a:pPr lvl="0"/>
            <a:fld id="{9721B9C8-EB94-4E38-9F82-2CA0D1D7E307}" type="datetime1">
              <a:rPr lang="en-GB"/>
              <a:pPr lvl="0"/>
              <a:t>23/06/2021</a:t>
            </a:fld>
            <a:endParaRPr lang="en-GB"/>
          </a:p>
        </p:txBody>
      </p:sp>
      <p:sp>
        <p:nvSpPr>
          <p:cNvPr id="5" name="Footer Placeholder 4"/>
          <p:cNvSpPr txBox="1">
            <a:spLocks noGrp="1"/>
          </p:cNvSpPr>
          <p:nvPr>
            <p:ph type="ftr" sz="quarter" idx="3"/>
          </p:nvPr>
        </p:nvSpPr>
        <p:spPr>
          <a:xfrm>
            <a:off x="3124079" y="6356520"/>
            <a:ext cx="2895120" cy="364679"/>
          </a:xfrm>
          <a:prstGeom prst="rect">
            <a:avLst/>
          </a:prstGeom>
          <a:noFill/>
          <a:ln>
            <a:noFill/>
          </a:ln>
        </p:spPr>
        <p:txBody>
          <a:bodyPr wrap="square" lIns="90000" tIns="45000" rIns="90000" bIns="45000" anchor="t" anchorCtr="0">
            <a:noAutofit/>
          </a:bodyPr>
          <a:lstStyle>
            <a:lvl1pPr lvl="0" rtl="0" hangingPunct="0">
              <a:buNone/>
              <a:tabLst/>
              <a:defRPr lang="en-GB" sz="2400" kern="1200">
                <a:latin typeface="Times New Roman" pitchFamily="18"/>
                <a:ea typeface="Lucida Sans Unicode" pitchFamily="2"/>
                <a:cs typeface="Tahoma" pitchFamily="2"/>
              </a:defRPr>
            </a:lvl1pPr>
          </a:lstStyle>
          <a:p>
            <a:pPr lvl="0"/>
            <a:endParaRPr lang="en-GB"/>
          </a:p>
        </p:txBody>
      </p:sp>
      <p:sp>
        <p:nvSpPr>
          <p:cNvPr id="6" name="Slide Number Placeholder 5"/>
          <p:cNvSpPr txBox="1">
            <a:spLocks noGrp="1"/>
          </p:cNvSpPr>
          <p:nvPr>
            <p:ph type="sldNum" sz="quarter" idx="4"/>
          </p:nvPr>
        </p:nvSpPr>
        <p:spPr>
          <a:xfrm>
            <a:off x="6553080" y="6356520"/>
            <a:ext cx="2133360" cy="364679"/>
          </a:xfrm>
          <a:prstGeom prst="rect">
            <a:avLst/>
          </a:prstGeom>
          <a:noFill/>
          <a:ln>
            <a:noFill/>
          </a:ln>
        </p:spPr>
        <p:txBody>
          <a:bodyPr wrap="square" lIns="90000" tIns="45000" rIns="90000" bIns="45000" anchor="t" anchorCtr="0">
            <a:noAutofit/>
          </a:bodyPr>
          <a:lstStyle>
            <a:lvl1pPr marL="0" marR="0" lvl="0" indent="0" algn="l" rtl="0" hangingPunct="1">
              <a:spcBef>
                <a:spcPts val="0"/>
              </a:spcBef>
              <a:spcAft>
                <a:spcPts val="0"/>
              </a:spcAft>
              <a:buNone/>
              <a:tabLst/>
              <a:defRPr lang="en-GB" sz="1800" b="0" i="0" u="none" strike="noStrike" kern="1200" spc="0">
                <a:solidFill>
                  <a:srgbClr val="000000"/>
                </a:solidFill>
                <a:latin typeface="Calibri" pitchFamily="18"/>
                <a:ea typeface="Lucida Sans Unicode" pitchFamily="2"/>
                <a:cs typeface="Tahoma" pitchFamily="2"/>
              </a:defRPr>
            </a:lvl1pPr>
          </a:lstStyle>
          <a:p>
            <a:pPr lvl="0"/>
            <a:fld id="{6E801A74-4342-4FC0-9780-2854EE775940}" type="slidenum">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p:titleStyle>
    <p:bodyStyle>
      <a:lvl1pPr marL="0" marR="0" lvl="0" indent="0"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icrosoft YaHei" pitchFamily="2"/>
          <a:cs typeface="Lucida Sans" pitchFamily="2"/>
        </a:defRPr>
      </a:lvl1pPr>
      <a:lvl2pPr marL="0" marR="0" lvl="1" indent="0" algn="l" rtl="0" hangingPunct="1">
        <a:spcBef>
          <a:spcPts val="0"/>
        </a:spcBef>
        <a:spcAft>
          <a:spcPts val="1417"/>
        </a:spcAft>
        <a:buSzPct val="75000"/>
        <a:buFont typeface="StarSymbol"/>
        <a:buChar char="–"/>
        <a:tabLst/>
        <a:defRPr lang="en-US" sz="3200" b="0" i="0" u="none" strike="noStrike" kern="1200" spc="0">
          <a:ln>
            <a:noFill/>
          </a:ln>
          <a:solidFill>
            <a:srgbClr val="000000"/>
          </a:solidFill>
          <a:latin typeface="Calibri" pitchFamily="18"/>
          <a:ea typeface="Microsoft YaHei" pitchFamily="2"/>
          <a:cs typeface="Lucida Sans" pitchFamily="2"/>
        </a:defRPr>
      </a:lvl2pPr>
      <a:lvl3pPr marL="0" marR="0" lvl="2" indent="0"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icrosoft YaHei" pitchFamily="2"/>
          <a:cs typeface="Lucida Sans" pitchFamily="2"/>
        </a:defRPr>
      </a:lvl3pPr>
      <a:lvl4pPr marL="0" marR="0" lvl="3" indent="0" algn="l" rtl="0" hangingPunct="1">
        <a:spcBef>
          <a:spcPts val="0"/>
        </a:spcBef>
        <a:spcAft>
          <a:spcPts val="1417"/>
        </a:spcAft>
        <a:buSzPct val="75000"/>
        <a:buFont typeface="StarSymbol"/>
        <a:buChar char="–"/>
        <a:tabLst/>
        <a:defRPr lang="en-US" sz="3200" b="0" i="0" u="none" strike="noStrike" kern="1200" spc="0">
          <a:ln>
            <a:noFill/>
          </a:ln>
          <a:solidFill>
            <a:srgbClr val="000000"/>
          </a:solidFill>
          <a:latin typeface="Calibri" pitchFamily="18"/>
          <a:ea typeface="Microsoft YaHei" pitchFamily="2"/>
          <a:cs typeface="Lucida Sans" pitchFamily="2"/>
        </a:defRPr>
      </a:lvl4pPr>
      <a:lvl5pPr marL="0" marR="0" lvl="4" indent="0"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icrosoft YaHei" pitchFamily="2"/>
          <a:cs typeface="Lucida Sans" pitchFamily="2"/>
        </a:defRPr>
      </a:lvl5pPr>
      <a:lvl6pPr marL="0" marR="0" lvl="5" indent="0"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icrosoft YaHei" pitchFamily="2"/>
          <a:cs typeface="Lucida Sans" pitchFamily="2"/>
        </a:defRPr>
      </a:lvl6pPr>
      <a:lvl7pPr marL="0" marR="0" lvl="6" indent="0"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icrosoft YaHei" pitchFamily="2"/>
          <a:cs typeface="Lucida Sans" pitchFamily="2"/>
        </a:defRPr>
      </a:lvl7pPr>
      <a:lvl8pPr marL="0" marR="0" lvl="7" indent="0" algn="l" rtl="0" hangingPunct="1">
        <a:spcBef>
          <a:spcPts val="0"/>
        </a:spcBef>
        <a:spcAft>
          <a:spcPts val="1417"/>
        </a:spcAft>
        <a:buSzPct val="45000"/>
        <a:buFont typeface="StarSymbol"/>
        <a:buChar char="●"/>
        <a:tabLst/>
        <a:defRPr lang="en-US" sz="3200" b="0" i="0" u="none" strike="noStrike" kern="1200" spc="0">
          <a:ln>
            <a:noFill/>
          </a:ln>
          <a:solidFill>
            <a:srgbClr val="000000"/>
          </a:solidFill>
          <a:latin typeface="Calibri" pitchFamily="18"/>
          <a:ea typeface="Microsoft YaHei" pitchFamily="2"/>
          <a:cs typeface="Lucida Sans" pitchFamily="2"/>
        </a:defRPr>
      </a:lvl8pPr>
      <a:lvl9pPr marL="0" marR="0" lvl="0" indent="0" algn="l" rtl="0" hangingPunct="1">
        <a:spcBef>
          <a:spcPts val="638"/>
        </a:spcBef>
        <a:spcAft>
          <a:spcPts val="1417"/>
        </a:spcAft>
        <a:buSzPct val="45000"/>
        <a:buFont typeface="Arial" pitchFamily="32"/>
        <a:buChar char="•"/>
        <a:tabLst/>
        <a:defRPr lang="en-US" sz="3200" b="0" i="0" u="none" strike="noStrike" kern="1200" spc="0">
          <a:ln>
            <a:noFill/>
          </a:ln>
          <a:solidFill>
            <a:srgbClr val="000000"/>
          </a:solidFill>
          <a:latin typeface="Calibri" pitchFamily="18"/>
          <a:ea typeface="Microsoft YaHei" pitchFamily="2"/>
          <a:cs typeface="Lucida Sans" pitchFamily="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7.xml" /><Relationship Id="rId4" Type="http://schemas.openxmlformats.org/officeDocument/2006/relationships/image" Target="../media/image2.jpeg" /></Relationships>
</file>

<file path=ppt/slides/_rels/slide10.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8" Type="http://schemas.openxmlformats.org/officeDocument/2006/relationships/image" Target="../media/image15.jpeg" /><Relationship Id="rId3" Type="http://schemas.openxmlformats.org/officeDocument/2006/relationships/image" Target="../media/image1.jpg" /><Relationship Id="rId7" Type="http://schemas.openxmlformats.org/officeDocument/2006/relationships/image" Target="../media/image14.jpeg" /><Relationship Id="rId2" Type="http://schemas.openxmlformats.org/officeDocument/2006/relationships/notesSlide" Target="../notesSlides/notesSlide11.xml" /><Relationship Id="rId1" Type="http://schemas.openxmlformats.org/officeDocument/2006/relationships/slideLayout" Target="../slideLayouts/slideLayout7.xml" /><Relationship Id="rId6" Type="http://schemas.openxmlformats.org/officeDocument/2006/relationships/image" Target="../media/image13.jpeg" /><Relationship Id="rId5" Type="http://schemas.openxmlformats.org/officeDocument/2006/relationships/image" Target="../media/image12.jpeg" /><Relationship Id="rId4" Type="http://schemas.openxmlformats.org/officeDocument/2006/relationships/image" Target="../media/image11.jpeg" /></Relationships>
</file>

<file path=ppt/slides/_rels/slide12.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2.xml" /><Relationship Id="rId1" Type="http://schemas.openxmlformats.org/officeDocument/2006/relationships/slideLayout" Target="../slideLayouts/slideLayout7.xml" /><Relationship Id="rId4" Type="http://schemas.openxmlformats.org/officeDocument/2006/relationships/image" Target="../media/image16.jpeg" /></Relationships>
</file>

<file path=ppt/slides/_rels/slide13.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3.xml" /><Relationship Id="rId1" Type="http://schemas.openxmlformats.org/officeDocument/2006/relationships/slideLayout" Target="../slideLayouts/slideLayout7.xml" /><Relationship Id="rId5" Type="http://schemas.openxmlformats.org/officeDocument/2006/relationships/image" Target="../media/image17.jpeg" /><Relationship Id="rId4" Type="http://schemas.openxmlformats.org/officeDocument/2006/relationships/image" Target="../media/image14.jpeg" /></Relationships>
</file>

<file path=ppt/slides/_rels/slide14.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4.xml" /><Relationship Id="rId1" Type="http://schemas.openxmlformats.org/officeDocument/2006/relationships/slideLayout" Target="../slideLayouts/slideLayout7.xml" /><Relationship Id="rId5" Type="http://schemas.openxmlformats.org/officeDocument/2006/relationships/image" Target="../media/image21.png" /><Relationship Id="rId4" Type="http://schemas.openxmlformats.org/officeDocument/2006/relationships/image" Target="../media/image20.jpeg" /></Relationships>
</file>

<file path=ppt/slides/_rels/slide16.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5.xml" /><Relationship Id="rId1" Type="http://schemas.openxmlformats.org/officeDocument/2006/relationships/slideLayout" Target="../slideLayouts/slideLayout7.xml" /><Relationship Id="rId5" Type="http://schemas.openxmlformats.org/officeDocument/2006/relationships/image" Target="../media/image24.jpeg" /><Relationship Id="rId4" Type="http://schemas.openxmlformats.org/officeDocument/2006/relationships/image" Target="../media/image23.jpeg" /></Relationships>
</file>

<file path=ppt/slides/_rels/slide18.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2.xml" /><Relationship Id="rId1" Type="http://schemas.openxmlformats.org/officeDocument/2006/relationships/slideLayout" Target="../slideLayouts/slideLayout7.xml" /><Relationship Id="rId4" Type="http://schemas.openxmlformats.org/officeDocument/2006/relationships/image" Target="../media/image4.jpeg" /></Relationships>
</file>

<file path=ppt/slides/_rels/slide20.xml.rels><?xml version="1.0" encoding="UTF-8" standalone="yes"?>
<Relationships xmlns="http://schemas.openxmlformats.org/package/2006/relationships"><Relationship Id="rId3" Type="http://schemas.openxmlformats.org/officeDocument/2006/relationships/image" Target="../media/image30.jpeg" /><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6.xml"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7.xml" /><Relationship Id="rId1" Type="http://schemas.openxmlformats.org/officeDocument/2006/relationships/slideLayout" Target="../slideLayouts/slideLayout7.xml" /><Relationship Id="rId4" Type="http://schemas.openxmlformats.org/officeDocument/2006/relationships/image" Target="../media/image31.jpeg" /></Relationships>
</file>

<file path=ppt/slides/_rels/slide23.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9.xml"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20.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21.xml"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22.xml" /><Relationship Id="rId1" Type="http://schemas.openxmlformats.org/officeDocument/2006/relationships/slideLayout" Target="../slideLayouts/slideLayout18.xml" /><Relationship Id="rId5" Type="http://schemas.openxmlformats.org/officeDocument/2006/relationships/image" Target="../media/image32.png" /><Relationship Id="rId4" Type="http://schemas.openxmlformats.org/officeDocument/2006/relationships/image" Target="../media/image3.jpg" /></Relationships>
</file>

<file path=ppt/slides/_rels/slide28.xml.rels><?xml version="1.0" encoding="UTF-8" standalone="yes"?>
<Relationships xmlns="http://schemas.openxmlformats.org/package/2006/relationships"><Relationship Id="rId3" Type="http://schemas.openxmlformats.org/officeDocument/2006/relationships/image" Target="../media/image33.jpg" /><Relationship Id="rId2" Type="http://schemas.openxmlformats.org/officeDocument/2006/relationships/notesSlide" Target="../notesSlides/notesSlide23.xml" /><Relationship Id="rId1" Type="http://schemas.openxmlformats.org/officeDocument/2006/relationships/slideLayout" Target="../slideLayouts/slideLayout7.xml" /><Relationship Id="rId4" Type="http://schemas.openxmlformats.org/officeDocument/2006/relationships/image" Target="../media/image34.jpg" /></Relationships>
</file>

<file path=ppt/slides/_rels/slide3.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4.xml" /><Relationship Id="rId1" Type="http://schemas.openxmlformats.org/officeDocument/2006/relationships/slideLayout" Target="../slideLayouts/slideLayout7.xml" /><Relationship Id="rId4" Type="http://schemas.openxmlformats.org/officeDocument/2006/relationships/image" Target="../media/image5.jpeg" /></Relationships>
</file>

<file path=ppt/slides/_rels/slide5.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5.xml" /><Relationship Id="rId1" Type="http://schemas.openxmlformats.org/officeDocument/2006/relationships/slideLayout" Target="../slideLayouts/slideLayout7.xml" /><Relationship Id="rId4" Type="http://schemas.openxmlformats.org/officeDocument/2006/relationships/image" Target="../media/image6.jpeg" /></Relationships>
</file>

<file path=ppt/slides/_rels/slide6.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6.xml" /><Relationship Id="rId1" Type="http://schemas.openxmlformats.org/officeDocument/2006/relationships/slideLayout" Target="../slideLayouts/slideLayout7.xml" /><Relationship Id="rId4" Type="http://schemas.openxmlformats.org/officeDocument/2006/relationships/image" Target="../media/image7.jpeg" /></Relationships>
</file>

<file path=ppt/slides/_rels/slide7.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7.xml" /><Relationship Id="rId1" Type="http://schemas.openxmlformats.org/officeDocument/2006/relationships/slideLayout" Target="../slideLayouts/slideLayout7.xml" /><Relationship Id="rId4" Type="http://schemas.openxmlformats.org/officeDocument/2006/relationships/image" Target="../media/image8.jpeg" /></Relationships>
</file>

<file path=ppt/slides/_rels/slide8.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8.xml" /><Relationship Id="rId1" Type="http://schemas.openxmlformats.org/officeDocument/2006/relationships/slideLayout" Target="../slideLayouts/slideLayout7.xml" /><Relationship Id="rId4" Type="http://schemas.openxmlformats.org/officeDocument/2006/relationships/image" Target="../media/image9.jpeg" /></Relationships>
</file>

<file path=ppt/slides/_rels/slide9.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9.xml" /><Relationship Id="rId1" Type="http://schemas.openxmlformats.org/officeDocument/2006/relationships/slideLayout" Target="../slideLayouts/slideLayout7.xml" /><Relationship Id="rId4"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57560"/>
            <a:ext cx="9143640" cy="1927439"/>
          </a:xfrm>
          <a:prstGeom prst="rect">
            <a:avLst/>
          </a:prstGeom>
          <a:noFill/>
          <a:ln>
            <a:noFill/>
          </a:ln>
        </p:spPr>
      </p:pic>
      <p:sp>
        <p:nvSpPr>
          <p:cNvPr id="4" name="TextBox 3"/>
          <p:cNvSpPr txBox="1"/>
          <p:nvPr/>
        </p:nvSpPr>
        <p:spPr>
          <a:xfrm>
            <a:off x="-1042785" y="180131"/>
            <a:ext cx="10684625" cy="839032"/>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3600">
                <a:latin typeface="LunchBox" pitchFamily="2"/>
              </a:defRPr>
            </a:pPr>
            <a:r>
              <a:rPr lang="en-GB" sz="48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RSE Day 2021 – ‘Faces’</a:t>
            </a:r>
          </a:p>
        </p:txBody>
      </p:sp>
      <p:pic>
        <p:nvPicPr>
          <p:cNvPr id="3" name="Picture 2">
            <a:extLst>
              <a:ext uri="{FF2B5EF4-FFF2-40B4-BE49-F238E27FC236}">
                <a16:creationId xmlns:a16="http://schemas.microsoft.com/office/drawing/2014/main" id="{DCE2DF3D-FD55-4C1F-A1FF-1792885085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907"/>
          <a:stretch/>
        </p:blipFill>
        <p:spPr bwMode="auto">
          <a:xfrm>
            <a:off x="169804" y="1190977"/>
            <a:ext cx="2963664" cy="39601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CC1559-BB54-4517-9AE4-3ECE1BCEE69A}"/>
              </a:ext>
            </a:extLst>
          </p:cNvPr>
          <p:cNvSpPr txBox="1"/>
          <p:nvPr/>
        </p:nvSpPr>
        <p:spPr>
          <a:xfrm flipH="1">
            <a:off x="3303272" y="1190977"/>
            <a:ext cx="5477045" cy="4154984"/>
          </a:xfrm>
          <a:prstGeom prst="rect">
            <a:avLst/>
          </a:prstGeom>
          <a:noFill/>
        </p:spPr>
        <p:txBody>
          <a:bodyPr wrap="square" rtlCol="0">
            <a:spAutoFit/>
          </a:bodyPr>
          <a:lstStyle/>
          <a:p>
            <a:r>
              <a:rPr lang="en-US" sz="2400" dirty="0">
                <a:solidFill>
                  <a:srgbClr val="575C5F"/>
                </a:solidFill>
                <a:latin typeface="Verdana"/>
              </a:rPr>
              <a:t>The theme of this year’s RSE Day is ‘Faces’ and we’d like to take this opportunity to look at some of the faces in our community that are often less visible.</a:t>
            </a:r>
          </a:p>
          <a:p>
            <a:endParaRPr lang="en-US" sz="2400" dirty="0">
              <a:solidFill>
                <a:srgbClr val="575C5F"/>
              </a:solidFill>
              <a:latin typeface="Verdana"/>
            </a:endParaRPr>
          </a:p>
          <a:p>
            <a:r>
              <a:rPr lang="en-GB" sz="2400" dirty="0">
                <a:solidFill>
                  <a:srgbClr val="575C5F"/>
                </a:solidFill>
                <a:latin typeface="Verdana"/>
              </a:rPr>
              <a:t>This session is a celebration of sexual and gender diversity.</a:t>
            </a:r>
          </a:p>
          <a:p>
            <a:endParaRPr lang="en-GB" sz="2400" dirty="0">
              <a:solidFill>
                <a:srgbClr val="575C5F"/>
              </a:solidFill>
              <a:latin typeface="Verdana"/>
            </a:endParaRPr>
          </a:p>
          <a:p>
            <a:r>
              <a:rPr lang="en-GB" sz="2400" dirty="0">
                <a:solidFill>
                  <a:srgbClr val="575C5F"/>
                </a:solidFill>
                <a:latin typeface="Verdana"/>
              </a:rPr>
              <a:t>To help celebrate, let’s look at </a:t>
            </a:r>
            <a:r>
              <a:rPr lang="en-GB" sz="2400" b="1" dirty="0">
                <a:solidFill>
                  <a:srgbClr val="17838D"/>
                </a:solidFill>
                <a:latin typeface="Verdana"/>
              </a:rPr>
              <a:t>LGBT+ representation</a:t>
            </a:r>
            <a:r>
              <a:rPr lang="en-GB" sz="2400" dirty="0">
                <a:solidFill>
                  <a:srgbClr val="575C5F"/>
                </a:solidFill>
                <a:latin typeface="Verdana"/>
              </a:rPr>
              <a:t>.</a:t>
            </a:r>
            <a:endParaRPr lang="en-GB"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57560"/>
            <a:ext cx="9143640" cy="1927439"/>
          </a:xfrm>
          <a:prstGeom prst="rect">
            <a:avLst/>
          </a:prstGeom>
          <a:noFill/>
          <a:ln>
            <a:noFill/>
          </a:ln>
        </p:spPr>
      </p:pic>
      <p:sp>
        <p:nvSpPr>
          <p:cNvPr id="6" name="TextBox 5"/>
          <p:cNvSpPr txBox="1"/>
          <p:nvPr/>
        </p:nvSpPr>
        <p:spPr>
          <a:xfrm>
            <a:off x="-1281726" y="94706"/>
            <a:ext cx="9005455" cy="93252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3600">
                <a:latin typeface="LunchBox" pitchFamily="2"/>
              </a:defRPr>
            </a:pPr>
            <a:r>
              <a:rPr lang="en-GB" sz="54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Representation</a:t>
            </a:r>
          </a:p>
        </p:txBody>
      </p:sp>
      <p:sp>
        <p:nvSpPr>
          <p:cNvPr id="5" name="Title 1"/>
          <p:cNvSpPr txBox="1">
            <a:spLocks/>
          </p:cNvSpPr>
          <p:nvPr/>
        </p:nvSpPr>
        <p:spPr>
          <a:xfrm>
            <a:off x="230164" y="1127488"/>
            <a:ext cx="8517056" cy="4047184"/>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800" b="1" dirty="0">
                <a:solidFill>
                  <a:srgbClr val="B82155"/>
                </a:solidFill>
                <a:latin typeface="Verdana" panose="020B0604030504040204" pitchFamily="34" charset="0"/>
                <a:ea typeface="Verdana" panose="020B0604030504040204" pitchFamily="34" charset="0"/>
                <a:cs typeface="Verdana" panose="020B0604030504040204" pitchFamily="34" charset="0"/>
              </a:rPr>
              <a:t>LGBT+ representation means:</a:t>
            </a:r>
          </a:p>
          <a:p>
            <a:endParaRPr lang="en-GB" sz="2800" b="1" dirty="0">
              <a:solidFill>
                <a:srgbClr val="B82155"/>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GB" sz="2800" b="1" dirty="0">
                <a:solidFill>
                  <a:srgbClr val="6D6E71"/>
                </a:solidFill>
                <a:latin typeface="Verdana" panose="020B0604030504040204" pitchFamily="34" charset="0"/>
                <a:ea typeface="Verdana" panose="020B0604030504040204" pitchFamily="34" charset="0"/>
                <a:cs typeface="Verdana" panose="020B0604030504040204" pitchFamily="34" charset="0"/>
              </a:rPr>
              <a:t>Seeing more LGBT+ people positively represented in the media.</a:t>
            </a:r>
          </a:p>
          <a:p>
            <a:pPr marL="457200" indent="-457200">
              <a:buFont typeface="Arial" panose="020B0604020202020204" pitchFamily="34" charset="0"/>
              <a:buChar char="•"/>
            </a:pPr>
            <a:endParaRPr lang="en-GB" sz="28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GB" sz="2800" b="1" dirty="0">
                <a:solidFill>
                  <a:srgbClr val="6D6E71"/>
                </a:solidFill>
                <a:latin typeface="Verdana" panose="020B0604030504040204" pitchFamily="34" charset="0"/>
                <a:ea typeface="Verdana" panose="020B0604030504040204" pitchFamily="34" charset="0"/>
                <a:cs typeface="Verdana" panose="020B0604030504040204" pitchFamily="34" charset="0"/>
              </a:rPr>
              <a:t>Seeing more LGBT+ people across society.</a:t>
            </a:r>
          </a:p>
          <a:p>
            <a:pPr marL="457200" indent="-457200">
              <a:buFont typeface="Arial" panose="020B0604020202020204" pitchFamily="34" charset="0"/>
              <a:buChar char="•"/>
            </a:pPr>
            <a:endParaRPr lang="en-GB" sz="28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GB" sz="2800" b="1" dirty="0">
                <a:solidFill>
                  <a:srgbClr val="6D6E71"/>
                </a:solidFill>
                <a:latin typeface="Verdana" panose="020B0604030504040204" pitchFamily="34" charset="0"/>
                <a:ea typeface="Verdana" panose="020B0604030504040204" pitchFamily="34" charset="0"/>
                <a:cs typeface="Verdana" panose="020B0604030504040204" pitchFamily="34" charset="0"/>
              </a:rPr>
              <a:t>Seeing more positive stories about LGBT+ people’s lives.</a:t>
            </a:r>
          </a:p>
        </p:txBody>
      </p:sp>
    </p:spTree>
    <p:extLst>
      <p:ext uri="{BB962C8B-B14F-4D97-AF65-F5344CB8AC3E}">
        <p14:creationId xmlns:p14="http://schemas.microsoft.com/office/powerpoint/2010/main" val="260187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57560"/>
            <a:ext cx="9143640" cy="1927439"/>
          </a:xfrm>
          <a:prstGeom prst="rect">
            <a:avLst/>
          </a:prstGeom>
          <a:noFill/>
          <a:ln>
            <a:noFill/>
          </a:ln>
        </p:spPr>
      </p:pic>
      <p:sp>
        <p:nvSpPr>
          <p:cNvPr id="6" name="TextBox 5"/>
          <p:cNvSpPr txBox="1"/>
          <p:nvPr/>
        </p:nvSpPr>
        <p:spPr>
          <a:xfrm>
            <a:off x="-1281726" y="105096"/>
            <a:ext cx="9005455" cy="93252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3600">
                <a:latin typeface="LunchBox" pitchFamily="2"/>
              </a:defRPr>
            </a:pPr>
            <a:r>
              <a:rPr lang="en-GB" sz="54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Representation</a:t>
            </a:r>
          </a:p>
        </p:txBody>
      </p:sp>
      <p:sp>
        <p:nvSpPr>
          <p:cNvPr id="5" name="Title 1"/>
          <p:cNvSpPr txBox="1">
            <a:spLocks/>
          </p:cNvSpPr>
          <p:nvPr/>
        </p:nvSpPr>
        <p:spPr>
          <a:xfrm>
            <a:off x="313292" y="1119884"/>
            <a:ext cx="8517056" cy="1927439"/>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800" b="1" dirty="0">
                <a:solidFill>
                  <a:srgbClr val="6D6E71"/>
                </a:solidFill>
                <a:latin typeface="Verdana" panose="020B0604030504040204" pitchFamily="34" charset="0"/>
                <a:ea typeface="Verdana" panose="020B0604030504040204" pitchFamily="34" charset="0"/>
                <a:cs typeface="Verdana" panose="020B0604030504040204" pitchFamily="34" charset="0"/>
              </a:rPr>
              <a:t>Representation of LGBT+ people has increased in recent years!</a:t>
            </a:r>
          </a:p>
        </p:txBody>
      </p:sp>
      <p:pic>
        <p:nvPicPr>
          <p:cNvPr id="9218" name="Picture 2" descr="Elliot Page on His Identity and Where He Goes From Here | Time">
            <a:extLst>
              <a:ext uri="{FF2B5EF4-FFF2-40B4-BE49-F238E27FC236}">
                <a16:creationId xmlns:a16="http://schemas.microsoft.com/office/drawing/2014/main" id="{312F8EC5-1F1D-4C96-959E-B657D47246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148" y="2388183"/>
            <a:ext cx="2274044" cy="30311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ndon Trans Pride is the 'one day we're not outcasts' - BBC News">
            <a:extLst>
              <a:ext uri="{FF2B5EF4-FFF2-40B4-BE49-F238E27FC236}">
                <a16:creationId xmlns:a16="http://schemas.microsoft.com/office/drawing/2014/main" id="{53711075-55FA-4AE1-A077-AE37D6FE66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2666" y="3016758"/>
            <a:ext cx="2597727" cy="2597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llen DeGeneres Addresses Toxic Workplace Allegations on Her Show - Variety">
            <a:extLst>
              <a:ext uri="{FF2B5EF4-FFF2-40B4-BE49-F238E27FC236}">
                <a16:creationId xmlns:a16="http://schemas.microsoft.com/office/drawing/2014/main" id="{235D937D-A32F-441E-8973-C3BBD2754A3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727" r="12107"/>
          <a:stretch/>
        </p:blipFill>
        <p:spPr bwMode="auto">
          <a:xfrm>
            <a:off x="3273508" y="2220418"/>
            <a:ext cx="3124494" cy="29152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t's a Sin (TV Mini-Series 2021) - IMDb">
            <a:extLst>
              <a:ext uri="{FF2B5EF4-FFF2-40B4-BE49-F238E27FC236}">
                <a16:creationId xmlns:a16="http://schemas.microsoft.com/office/drawing/2014/main" id="{56F831A4-9F94-4305-BFB9-AD5A5F02F88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6970" b="13787"/>
          <a:stretch/>
        </p:blipFill>
        <p:spPr bwMode="auto">
          <a:xfrm>
            <a:off x="4963976" y="2418752"/>
            <a:ext cx="2008192" cy="30311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Queer Eye - Rotten Tomatoes">
            <a:extLst>
              <a:ext uri="{FF2B5EF4-FFF2-40B4-BE49-F238E27FC236}">
                <a16:creationId xmlns:a16="http://schemas.microsoft.com/office/drawing/2014/main" id="{1D553DD1-6991-47A2-98FF-6907E62D0C2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2156" y="2235321"/>
            <a:ext cx="2008192" cy="301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182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38396"/>
            <a:ext cx="9143640" cy="1927439"/>
          </a:xfrm>
          <a:prstGeom prst="rect">
            <a:avLst/>
          </a:prstGeom>
          <a:noFill/>
          <a:ln>
            <a:noFill/>
          </a:ln>
        </p:spPr>
      </p:pic>
      <p:sp>
        <p:nvSpPr>
          <p:cNvPr id="5" name="Title 1"/>
          <p:cNvSpPr txBox="1">
            <a:spLocks/>
          </p:cNvSpPr>
          <p:nvPr/>
        </p:nvSpPr>
        <p:spPr>
          <a:xfrm>
            <a:off x="4717472" y="1725836"/>
            <a:ext cx="4009328" cy="2492873"/>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400" b="1" dirty="0">
                <a:solidFill>
                  <a:srgbClr val="6D6E71"/>
                </a:solidFill>
                <a:latin typeface="Verdana" panose="020B0604030504040204" pitchFamily="34" charset="0"/>
                <a:ea typeface="Verdana" panose="020B0604030504040204" pitchFamily="34" charset="0"/>
                <a:cs typeface="Verdana" panose="020B0604030504040204" pitchFamily="34" charset="0"/>
              </a:rPr>
              <a:t>Actor Elliot Page recently featured on the cover of Time magazine after coming out as trans.</a:t>
            </a:r>
          </a:p>
        </p:txBody>
      </p:sp>
      <p:pic>
        <p:nvPicPr>
          <p:cNvPr id="9218" name="Picture 2" descr="Elliot Page on His Identity and Where He Goes From Here | Time">
            <a:extLst>
              <a:ext uri="{FF2B5EF4-FFF2-40B4-BE49-F238E27FC236}">
                <a16:creationId xmlns:a16="http://schemas.microsoft.com/office/drawing/2014/main" id="{312F8EC5-1F1D-4C96-959E-B657D47246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248" y="945572"/>
            <a:ext cx="3202069" cy="426810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75CD2DF-2759-4758-8F9C-60EED38185C4}"/>
              </a:ext>
            </a:extLst>
          </p:cNvPr>
          <p:cNvSpPr txBox="1">
            <a:spLocks/>
          </p:cNvSpPr>
          <p:nvPr/>
        </p:nvSpPr>
        <p:spPr>
          <a:xfrm>
            <a:off x="101308" y="0"/>
            <a:ext cx="6722195" cy="1661062"/>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pPr algn="l"/>
            <a:r>
              <a:rPr lang="en-GB" b="1" dirty="0">
                <a:solidFill>
                  <a:srgbClr val="B82155"/>
                </a:solidFill>
                <a:latin typeface="Verdana" panose="020B0604030504040204" pitchFamily="34" charset="0"/>
                <a:ea typeface="Verdana" panose="020B0604030504040204" pitchFamily="34" charset="0"/>
                <a:cs typeface="Verdana" panose="020B0604030504040204" pitchFamily="34" charset="0"/>
              </a:rPr>
              <a:t>In Film...</a:t>
            </a:r>
          </a:p>
        </p:txBody>
      </p:sp>
    </p:spTree>
    <p:extLst>
      <p:ext uri="{BB962C8B-B14F-4D97-AF65-F5344CB8AC3E}">
        <p14:creationId xmlns:p14="http://schemas.microsoft.com/office/powerpoint/2010/main" val="391121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30561"/>
            <a:ext cx="9143640" cy="1927439"/>
          </a:xfrm>
          <a:prstGeom prst="rect">
            <a:avLst/>
          </a:prstGeom>
          <a:noFill/>
          <a:ln>
            <a:noFill/>
          </a:ln>
        </p:spPr>
      </p:pic>
      <p:sp>
        <p:nvSpPr>
          <p:cNvPr id="7" name="Title 1">
            <a:extLst>
              <a:ext uri="{FF2B5EF4-FFF2-40B4-BE49-F238E27FC236}">
                <a16:creationId xmlns:a16="http://schemas.microsoft.com/office/drawing/2014/main" id="{3C23E7F4-1D8A-4BD9-88D0-77E419732060}"/>
              </a:ext>
            </a:extLst>
          </p:cNvPr>
          <p:cNvSpPr txBox="1">
            <a:spLocks/>
          </p:cNvSpPr>
          <p:nvPr/>
        </p:nvSpPr>
        <p:spPr>
          <a:xfrm>
            <a:off x="-457923" y="-62345"/>
            <a:ext cx="4166574" cy="2482895"/>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5400" b="1" dirty="0">
                <a:solidFill>
                  <a:srgbClr val="B82155"/>
                </a:solidFill>
                <a:latin typeface="Verdana" panose="020B0604030504040204" pitchFamily="34" charset="0"/>
                <a:ea typeface="Verdana" panose="020B0604030504040204" pitchFamily="34" charset="0"/>
                <a:cs typeface="Verdana" panose="020B0604030504040204" pitchFamily="34" charset="0"/>
              </a:rPr>
              <a:t>In TV...</a:t>
            </a:r>
          </a:p>
        </p:txBody>
      </p:sp>
      <p:pic>
        <p:nvPicPr>
          <p:cNvPr id="15362" name="Picture 2" descr="It's a Sin (TV Mini-Series 2021) - IMDb">
            <a:extLst>
              <a:ext uri="{FF2B5EF4-FFF2-40B4-BE49-F238E27FC236}">
                <a16:creationId xmlns:a16="http://schemas.microsoft.com/office/drawing/2014/main" id="{A8AF5BCC-D0FA-4E64-9CE1-778ABB38808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970" b="13787"/>
          <a:stretch/>
        </p:blipFill>
        <p:spPr bwMode="auto">
          <a:xfrm>
            <a:off x="5964384" y="0"/>
            <a:ext cx="3008406" cy="454082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Phillip Schofield reveals secret fertility struggles with wife Stephanie |  Daily Mail Online">
            <a:extLst>
              <a:ext uri="{FF2B5EF4-FFF2-40B4-BE49-F238E27FC236}">
                <a16:creationId xmlns:a16="http://schemas.microsoft.com/office/drawing/2014/main" id="{5DC1208E-D2C3-428A-82EF-39F7E7D0D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210" y="1761142"/>
            <a:ext cx="2879374" cy="385582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EB534E7A-23D1-483E-B4DA-D6C3FCAA5286}"/>
              </a:ext>
            </a:extLst>
          </p:cNvPr>
          <p:cNvSpPr txBox="1">
            <a:spLocks/>
          </p:cNvSpPr>
          <p:nvPr/>
        </p:nvSpPr>
        <p:spPr>
          <a:xfrm>
            <a:off x="3003281" y="784153"/>
            <a:ext cx="3008406" cy="4540826"/>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400" b="1" dirty="0">
                <a:solidFill>
                  <a:srgbClr val="6D6E71"/>
                </a:solidFill>
                <a:latin typeface="Verdana" panose="020B0604030504040204" pitchFamily="34" charset="0"/>
                <a:ea typeface="Verdana" panose="020B0604030504040204" pitchFamily="34" charset="0"/>
                <a:cs typeface="Verdana" panose="020B0604030504040204" pitchFamily="34" charset="0"/>
              </a:rPr>
              <a:t>Recent TV show ‘It’s a Sin’ decided to only cast gay actors to play gay characters.</a:t>
            </a:r>
          </a:p>
          <a:p>
            <a:endParaRPr lang="en-GB" sz="24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endParaRPr lang="en-GB" sz="24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r>
              <a:rPr lang="en-GB" sz="2400" b="1" dirty="0">
                <a:solidFill>
                  <a:srgbClr val="6D6E71"/>
                </a:solidFill>
                <a:latin typeface="Verdana" panose="020B0604030504040204" pitchFamily="34" charset="0"/>
                <a:ea typeface="Verdana" panose="020B0604030504040204" pitchFamily="34" charset="0"/>
                <a:cs typeface="Verdana" panose="020B0604030504040204" pitchFamily="34" charset="0"/>
              </a:rPr>
              <a:t>Last year, presenter Philip Schofield came out as gay live on TV.</a:t>
            </a:r>
          </a:p>
          <a:p>
            <a:endParaRPr lang="en-GB" sz="24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6368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egan Rapinoe's Net Worth: Salary, Endorsements and Biography | Fanbuzz">
            <a:extLst>
              <a:ext uri="{FF2B5EF4-FFF2-40B4-BE49-F238E27FC236}">
                <a16:creationId xmlns:a16="http://schemas.microsoft.com/office/drawing/2014/main" id="{F0CC9BFD-6899-4C49-859E-9B9E35976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5" y="1112226"/>
            <a:ext cx="5129377"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nglish) Former Wales Rugby captain and legend Gareth Thomas reveals he is  HIV positive - Outsport - sei fair - sei selbstbewußt">
            <a:extLst>
              <a:ext uri="{FF2B5EF4-FFF2-40B4-BE49-F238E27FC236}">
                <a16:creationId xmlns:a16="http://schemas.microsoft.com/office/drawing/2014/main" id="{C50189EB-53B0-4C9B-869C-80FF7C09A5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3559" y="3636819"/>
            <a:ext cx="4494186" cy="299534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7F10DBD-E9F9-4FE6-A64A-4DEF4E4FC086}"/>
              </a:ext>
            </a:extLst>
          </p:cNvPr>
          <p:cNvSpPr txBox="1">
            <a:spLocks/>
          </p:cNvSpPr>
          <p:nvPr/>
        </p:nvSpPr>
        <p:spPr>
          <a:xfrm>
            <a:off x="166255" y="0"/>
            <a:ext cx="6722195" cy="1661062"/>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pPr algn="l"/>
            <a:r>
              <a:rPr lang="en-GB" b="1" dirty="0">
                <a:solidFill>
                  <a:srgbClr val="B82155"/>
                </a:solidFill>
                <a:latin typeface="Verdana" panose="020B0604030504040204" pitchFamily="34" charset="0"/>
                <a:ea typeface="Verdana" panose="020B0604030504040204" pitchFamily="34" charset="0"/>
                <a:cs typeface="Verdana" panose="020B0604030504040204" pitchFamily="34" charset="0"/>
              </a:rPr>
              <a:t>In Sport...</a:t>
            </a:r>
          </a:p>
        </p:txBody>
      </p:sp>
      <p:sp>
        <p:nvSpPr>
          <p:cNvPr id="5" name="Title 1">
            <a:extLst>
              <a:ext uri="{FF2B5EF4-FFF2-40B4-BE49-F238E27FC236}">
                <a16:creationId xmlns:a16="http://schemas.microsoft.com/office/drawing/2014/main" id="{96541F56-A4F6-4ADF-BFBF-7D1D5EFF3DA7}"/>
              </a:ext>
            </a:extLst>
          </p:cNvPr>
          <p:cNvSpPr txBox="1">
            <a:spLocks/>
          </p:cNvSpPr>
          <p:nvPr/>
        </p:nvSpPr>
        <p:spPr>
          <a:xfrm>
            <a:off x="5207408" y="1206017"/>
            <a:ext cx="4009328" cy="2492873"/>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Megan Rapinoe, a footballer, and a lesbian, made Time magazine’s 2020 list of 100 most influential people for her LGBT+ activism.</a:t>
            </a:r>
          </a:p>
        </p:txBody>
      </p:sp>
      <p:sp>
        <p:nvSpPr>
          <p:cNvPr id="6" name="Title 1">
            <a:extLst>
              <a:ext uri="{FF2B5EF4-FFF2-40B4-BE49-F238E27FC236}">
                <a16:creationId xmlns:a16="http://schemas.microsoft.com/office/drawing/2014/main" id="{8A3C8FA7-3397-4230-86B4-9A166A78A178}"/>
              </a:ext>
            </a:extLst>
          </p:cNvPr>
          <p:cNvSpPr txBox="1">
            <a:spLocks/>
          </p:cNvSpPr>
          <p:nvPr/>
        </p:nvSpPr>
        <p:spPr>
          <a:xfrm>
            <a:off x="320243" y="4365127"/>
            <a:ext cx="4009328" cy="2492873"/>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Rugby player, Gareth Thomas, came out as gay in 2009. In 2020 he was given a CBE for his services to sport and health.</a:t>
            </a:r>
          </a:p>
        </p:txBody>
      </p:sp>
    </p:spTree>
    <p:extLst>
      <p:ext uri="{BB962C8B-B14F-4D97-AF65-F5344CB8AC3E}">
        <p14:creationId xmlns:p14="http://schemas.microsoft.com/office/powerpoint/2010/main" val="2278914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57560"/>
            <a:ext cx="9143640" cy="1927439"/>
          </a:xfrm>
          <a:prstGeom prst="rect">
            <a:avLst/>
          </a:prstGeom>
          <a:noFill/>
          <a:ln>
            <a:noFill/>
          </a:ln>
        </p:spPr>
      </p:pic>
      <p:sp>
        <p:nvSpPr>
          <p:cNvPr id="7" name="Title 1">
            <a:extLst>
              <a:ext uri="{FF2B5EF4-FFF2-40B4-BE49-F238E27FC236}">
                <a16:creationId xmlns:a16="http://schemas.microsoft.com/office/drawing/2014/main" id="{3C23E7F4-1D8A-4BD9-88D0-77E419732060}"/>
              </a:ext>
            </a:extLst>
          </p:cNvPr>
          <p:cNvSpPr txBox="1">
            <a:spLocks/>
          </p:cNvSpPr>
          <p:nvPr/>
        </p:nvSpPr>
        <p:spPr>
          <a:xfrm>
            <a:off x="124511" y="4498554"/>
            <a:ext cx="8894618" cy="1413341"/>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400" b="1" dirty="0">
                <a:solidFill>
                  <a:srgbClr val="6D6E71"/>
                </a:solidFill>
                <a:latin typeface="Verdana" panose="020B0604030504040204" pitchFamily="34" charset="0"/>
                <a:ea typeface="Verdana" panose="020B0604030504040204" pitchFamily="34" charset="0"/>
                <a:cs typeface="Verdana" panose="020B0604030504040204" pitchFamily="34" charset="0"/>
              </a:rPr>
              <a:t>This year, popular British YouTuber Abigail Thorn came out as trans.</a:t>
            </a:r>
          </a:p>
        </p:txBody>
      </p:sp>
      <p:pic>
        <p:nvPicPr>
          <p:cNvPr id="12292" name="Picture 4" descr="Philosophy Tube | Wikitubia | Fandom">
            <a:extLst>
              <a:ext uri="{FF2B5EF4-FFF2-40B4-BE49-F238E27FC236}">
                <a16:creationId xmlns:a16="http://schemas.microsoft.com/office/drawing/2014/main" id="{F1960714-35CE-422D-9F87-558C2459E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29186">
            <a:off x="924098" y="1604861"/>
            <a:ext cx="2478292" cy="247829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ow to Create and Use YouTube Ads to Grow Your Business">
            <a:extLst>
              <a:ext uri="{FF2B5EF4-FFF2-40B4-BE49-F238E27FC236}">
                <a16:creationId xmlns:a16="http://schemas.microsoft.com/office/drawing/2014/main" id="{589CB8DB-8810-43CE-AE80-F132ED040E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79635">
            <a:off x="2317928" y="2215252"/>
            <a:ext cx="5072581" cy="208678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14AD359D-0458-44A1-9396-C4F7AF346729}"/>
              </a:ext>
            </a:extLst>
          </p:cNvPr>
          <p:cNvSpPr txBox="1">
            <a:spLocks/>
          </p:cNvSpPr>
          <p:nvPr/>
        </p:nvSpPr>
        <p:spPr>
          <a:xfrm>
            <a:off x="101308" y="0"/>
            <a:ext cx="6722195" cy="1661062"/>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pPr algn="l"/>
            <a:r>
              <a:rPr lang="en-GB" b="1" dirty="0">
                <a:solidFill>
                  <a:srgbClr val="B82155"/>
                </a:solidFill>
                <a:latin typeface="Verdana" panose="020B0604030504040204" pitchFamily="34" charset="0"/>
                <a:ea typeface="Verdana" panose="020B0604030504040204" pitchFamily="34" charset="0"/>
                <a:cs typeface="Verdana" panose="020B0604030504040204" pitchFamily="34" charset="0"/>
              </a:rPr>
              <a:t>In Online Entertainment...</a:t>
            </a:r>
          </a:p>
        </p:txBody>
      </p:sp>
    </p:spTree>
    <p:extLst>
      <p:ext uri="{BB962C8B-B14F-4D97-AF65-F5344CB8AC3E}">
        <p14:creationId xmlns:p14="http://schemas.microsoft.com/office/powerpoint/2010/main" val="78103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7F10DBD-E9F9-4FE6-A64A-4DEF4E4FC086}"/>
              </a:ext>
            </a:extLst>
          </p:cNvPr>
          <p:cNvSpPr txBox="1">
            <a:spLocks/>
          </p:cNvSpPr>
          <p:nvPr/>
        </p:nvSpPr>
        <p:spPr>
          <a:xfrm>
            <a:off x="124511" y="0"/>
            <a:ext cx="6722195" cy="1661062"/>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pPr algn="l"/>
            <a:r>
              <a:rPr lang="en-GB" b="1" dirty="0">
                <a:solidFill>
                  <a:srgbClr val="B82155"/>
                </a:solidFill>
                <a:latin typeface="Verdana" panose="020B0604030504040204" pitchFamily="34" charset="0"/>
                <a:ea typeface="Verdana" panose="020B0604030504040204" pitchFamily="34" charset="0"/>
                <a:cs typeface="Verdana" panose="020B0604030504040204" pitchFamily="34" charset="0"/>
              </a:rPr>
              <a:t>In Music...</a:t>
            </a:r>
          </a:p>
        </p:txBody>
      </p:sp>
      <p:pic>
        <p:nvPicPr>
          <p:cNvPr id="4098" name="Picture 2" descr="Laura Jane Grace will play in North Carolina as &quot;an act of protest&quot; | News  | DIY">
            <a:extLst>
              <a:ext uri="{FF2B5EF4-FFF2-40B4-BE49-F238E27FC236}">
                <a16:creationId xmlns:a16="http://schemas.microsoft.com/office/drawing/2014/main" id="{71D466A8-8F67-432D-82F7-E08D8299DCC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50" r="14594"/>
          <a:stretch/>
        </p:blipFill>
        <p:spPr bwMode="auto">
          <a:xfrm>
            <a:off x="324765" y="797399"/>
            <a:ext cx="4352706" cy="38817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ndefined">
            <a:extLst>
              <a:ext uri="{FF2B5EF4-FFF2-40B4-BE49-F238E27FC236}">
                <a16:creationId xmlns:a16="http://schemas.microsoft.com/office/drawing/2014/main" id="{2C2FEDB1-9CA7-4EDD-B0E8-46B101B657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2560" y="2168526"/>
            <a:ext cx="3259939" cy="434658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6BC7014-A0D9-40F7-AB0E-6A1522D7568A}"/>
              </a:ext>
            </a:extLst>
          </p:cNvPr>
          <p:cNvSpPr txBox="1">
            <a:spLocks/>
          </p:cNvSpPr>
          <p:nvPr/>
        </p:nvSpPr>
        <p:spPr>
          <a:xfrm>
            <a:off x="219294" y="4814164"/>
            <a:ext cx="4352706" cy="2492873"/>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Laura Jane Grace is a singer and guitarist in a punk band called ‘Against Me’. She has also written a book about her experiences as a trans woman.</a:t>
            </a:r>
          </a:p>
        </p:txBody>
      </p:sp>
      <p:sp>
        <p:nvSpPr>
          <p:cNvPr id="8" name="Title 1">
            <a:extLst>
              <a:ext uri="{FF2B5EF4-FFF2-40B4-BE49-F238E27FC236}">
                <a16:creationId xmlns:a16="http://schemas.microsoft.com/office/drawing/2014/main" id="{B8248341-E471-460F-8F7F-F8AAF09A4D50}"/>
              </a:ext>
            </a:extLst>
          </p:cNvPr>
          <p:cNvSpPr txBox="1">
            <a:spLocks/>
          </p:cNvSpPr>
          <p:nvPr/>
        </p:nvSpPr>
        <p:spPr>
          <a:xfrm>
            <a:off x="4937865" y="1022488"/>
            <a:ext cx="4009328" cy="2492873"/>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Sam Smith is a singer who came out publicly as non-binary in 2019.</a:t>
            </a:r>
          </a:p>
        </p:txBody>
      </p:sp>
    </p:spTree>
    <p:extLst>
      <p:ext uri="{BB962C8B-B14F-4D97-AF65-F5344CB8AC3E}">
        <p14:creationId xmlns:p14="http://schemas.microsoft.com/office/powerpoint/2010/main" val="287437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57560"/>
            <a:ext cx="9143640" cy="1927439"/>
          </a:xfrm>
          <a:prstGeom prst="rect">
            <a:avLst/>
          </a:prstGeom>
          <a:noFill/>
          <a:ln>
            <a:noFill/>
          </a:ln>
        </p:spPr>
      </p:pic>
      <p:sp>
        <p:nvSpPr>
          <p:cNvPr id="7" name="Title 1">
            <a:extLst>
              <a:ext uri="{FF2B5EF4-FFF2-40B4-BE49-F238E27FC236}">
                <a16:creationId xmlns:a16="http://schemas.microsoft.com/office/drawing/2014/main" id="{3C23E7F4-1D8A-4BD9-88D0-77E419732060}"/>
              </a:ext>
            </a:extLst>
          </p:cNvPr>
          <p:cNvSpPr txBox="1">
            <a:spLocks/>
          </p:cNvSpPr>
          <p:nvPr/>
        </p:nvSpPr>
        <p:spPr>
          <a:xfrm>
            <a:off x="57641" y="3740964"/>
            <a:ext cx="4255074" cy="1413341"/>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Lauren Esposito is a scientist at the California Academy of Sciences. She is the co-founder of the network ‘500 Queer Scientists’.</a:t>
            </a:r>
          </a:p>
        </p:txBody>
      </p:sp>
      <p:pic>
        <p:nvPicPr>
          <p:cNvPr id="10244" name="Picture 4" descr="When is the new £50 note out? Release date for Alan Turing banknote - and  why he was chosen for it">
            <a:extLst>
              <a:ext uri="{FF2B5EF4-FFF2-40B4-BE49-F238E27FC236}">
                <a16:creationId xmlns:a16="http://schemas.microsoft.com/office/drawing/2014/main" id="{2B611413-BB0C-4803-8C13-6F852BA134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4433" y="2787234"/>
            <a:ext cx="4447489" cy="250171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FA96D16F-75A5-4558-9356-20253DC1A489}"/>
              </a:ext>
            </a:extLst>
          </p:cNvPr>
          <p:cNvSpPr txBox="1">
            <a:spLocks/>
          </p:cNvSpPr>
          <p:nvPr/>
        </p:nvSpPr>
        <p:spPr>
          <a:xfrm>
            <a:off x="124511" y="0"/>
            <a:ext cx="6722195" cy="1661062"/>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pPr algn="l"/>
            <a:r>
              <a:rPr lang="en-GB" b="1" dirty="0">
                <a:solidFill>
                  <a:srgbClr val="B82155"/>
                </a:solidFill>
                <a:latin typeface="Verdana" panose="020B0604030504040204" pitchFamily="34" charset="0"/>
                <a:ea typeface="Verdana" panose="020B0604030504040204" pitchFamily="34" charset="0"/>
                <a:cs typeface="Verdana" panose="020B0604030504040204" pitchFamily="34" charset="0"/>
              </a:rPr>
              <a:t>In Science...</a:t>
            </a:r>
          </a:p>
        </p:txBody>
      </p:sp>
      <p:pic>
        <p:nvPicPr>
          <p:cNvPr id="1026" name="Picture 2" descr="Dr. Lauren Esposito, scorpiologist, stands in front of a wall or roses in Pasadena, Ca.">
            <a:extLst>
              <a:ext uri="{FF2B5EF4-FFF2-40B4-BE49-F238E27FC236}">
                <a16:creationId xmlns:a16="http://schemas.microsoft.com/office/drawing/2014/main" id="{DC5959F2-6383-41E5-AE25-A508B1AE95A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791"/>
          <a:stretch/>
        </p:blipFill>
        <p:spPr bwMode="auto">
          <a:xfrm>
            <a:off x="411599" y="904646"/>
            <a:ext cx="2762995" cy="274215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B8D2956A-52E7-4B79-BCF0-FEEF3283FB56}"/>
              </a:ext>
            </a:extLst>
          </p:cNvPr>
          <p:cNvSpPr txBox="1">
            <a:spLocks/>
          </p:cNvSpPr>
          <p:nvPr/>
        </p:nvSpPr>
        <p:spPr>
          <a:xfrm>
            <a:off x="4892121" y="862382"/>
            <a:ext cx="3672112" cy="1413341"/>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400" b="1" dirty="0">
                <a:solidFill>
                  <a:srgbClr val="6D6E71"/>
                </a:solidFill>
                <a:latin typeface="Verdana" panose="020B0604030504040204" pitchFamily="34" charset="0"/>
                <a:ea typeface="Verdana" panose="020B0604030504040204" pitchFamily="34" charset="0"/>
                <a:cs typeface="Verdana" panose="020B0604030504040204" pitchFamily="34" charset="0"/>
              </a:rPr>
              <a:t>Computer Scientist Alan Turing is being recognised by putting his face on the new £50 note.</a:t>
            </a:r>
          </a:p>
        </p:txBody>
      </p:sp>
    </p:spTree>
    <p:extLst>
      <p:ext uri="{BB962C8B-B14F-4D97-AF65-F5344CB8AC3E}">
        <p14:creationId xmlns:p14="http://schemas.microsoft.com/office/powerpoint/2010/main" val="1961447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275ADC-87F0-4DF5-BF52-37362649E882}"/>
              </a:ext>
            </a:extLst>
          </p:cNvPr>
          <p:cNvSpPr txBox="1">
            <a:spLocks/>
          </p:cNvSpPr>
          <p:nvPr/>
        </p:nvSpPr>
        <p:spPr>
          <a:xfrm>
            <a:off x="124511" y="0"/>
            <a:ext cx="6722195" cy="1661062"/>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pPr algn="l"/>
            <a:r>
              <a:rPr lang="en-GB" b="1" dirty="0">
                <a:solidFill>
                  <a:srgbClr val="B82155"/>
                </a:solidFill>
                <a:latin typeface="Verdana" panose="020B0604030504040204" pitchFamily="34" charset="0"/>
                <a:ea typeface="Verdana" panose="020B0604030504040204" pitchFamily="34" charset="0"/>
                <a:cs typeface="Verdana" panose="020B0604030504040204" pitchFamily="34" charset="0"/>
              </a:rPr>
              <a:t>In Fashion...</a:t>
            </a:r>
          </a:p>
        </p:txBody>
      </p:sp>
      <p:pic>
        <p:nvPicPr>
          <p:cNvPr id="6146" name="Picture 2">
            <a:extLst>
              <a:ext uri="{FF2B5EF4-FFF2-40B4-BE49-F238E27FC236}">
                <a16:creationId xmlns:a16="http://schemas.microsoft.com/office/drawing/2014/main" id="{55C334F0-9AA0-435A-82D9-FA3F7E2B2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458" y="2709620"/>
            <a:ext cx="3896591" cy="389659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unroe Bergdorf receives landmark book deal for gender manifesto | Books |  The Guardian">
            <a:extLst>
              <a:ext uri="{FF2B5EF4-FFF2-40B4-BE49-F238E27FC236}">
                <a16:creationId xmlns:a16="http://schemas.microsoft.com/office/drawing/2014/main" id="{8049936D-E163-4AE8-AB5E-C557C3E158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951" y="1018309"/>
            <a:ext cx="3896591" cy="389659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D2927CDC-6760-4492-9C19-C3B7466B6348}"/>
              </a:ext>
            </a:extLst>
          </p:cNvPr>
          <p:cNvSpPr txBox="1">
            <a:spLocks/>
          </p:cNvSpPr>
          <p:nvPr/>
        </p:nvSpPr>
        <p:spPr>
          <a:xfrm>
            <a:off x="4761778" y="855404"/>
            <a:ext cx="4347949" cy="2492873"/>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Gok Wan is fashion consultant and TV presenter. In 2014, he was named in the top 10 on the World Pride Power list.</a:t>
            </a:r>
          </a:p>
        </p:txBody>
      </p:sp>
      <p:sp>
        <p:nvSpPr>
          <p:cNvPr id="6" name="Title 1">
            <a:extLst>
              <a:ext uri="{FF2B5EF4-FFF2-40B4-BE49-F238E27FC236}">
                <a16:creationId xmlns:a16="http://schemas.microsoft.com/office/drawing/2014/main" id="{B678303F-CBD7-4D73-9AD7-5E0B2EE2E155}"/>
              </a:ext>
            </a:extLst>
          </p:cNvPr>
          <p:cNvSpPr txBox="1">
            <a:spLocks/>
          </p:cNvSpPr>
          <p:nvPr/>
        </p:nvSpPr>
        <p:spPr>
          <a:xfrm>
            <a:off x="203582" y="5035493"/>
            <a:ext cx="4009328" cy="2492873"/>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Munroe Bergdorf is a trans  model and activist. She won ‘Changemaker of the Year’ at the 2018 Cosmopolitan Awards.</a:t>
            </a:r>
          </a:p>
        </p:txBody>
      </p:sp>
    </p:spTree>
    <p:extLst>
      <p:ext uri="{BB962C8B-B14F-4D97-AF65-F5344CB8AC3E}">
        <p14:creationId xmlns:p14="http://schemas.microsoft.com/office/powerpoint/2010/main" val="1404998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4275ADC-87F0-4DF5-BF52-37362649E882}"/>
              </a:ext>
            </a:extLst>
          </p:cNvPr>
          <p:cNvSpPr txBox="1">
            <a:spLocks/>
          </p:cNvSpPr>
          <p:nvPr/>
        </p:nvSpPr>
        <p:spPr>
          <a:xfrm>
            <a:off x="124511" y="0"/>
            <a:ext cx="6722195" cy="1661062"/>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pPr algn="l"/>
            <a:r>
              <a:rPr lang="en-GB" b="1" dirty="0">
                <a:solidFill>
                  <a:srgbClr val="B82155"/>
                </a:solidFill>
                <a:latin typeface="Verdana" panose="020B0604030504040204" pitchFamily="34" charset="0"/>
                <a:ea typeface="Verdana" panose="020B0604030504040204" pitchFamily="34" charset="0"/>
                <a:cs typeface="Verdana" panose="020B0604030504040204" pitchFamily="34" charset="0"/>
              </a:rPr>
              <a:t>In Comedy...</a:t>
            </a:r>
          </a:p>
        </p:txBody>
      </p:sp>
      <p:pic>
        <p:nvPicPr>
          <p:cNvPr id="7170" name="Picture 2" descr="Rosie Jones Tour Dates &amp; Tickets 2021 | Ents24">
            <a:extLst>
              <a:ext uri="{FF2B5EF4-FFF2-40B4-BE49-F238E27FC236}">
                <a16:creationId xmlns:a16="http://schemas.microsoft.com/office/drawing/2014/main" id="{17D58430-3CD1-496E-B580-93512E2B99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6071" y="2643987"/>
            <a:ext cx="4052455" cy="405245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ddie Izzard in 'Girl Mode,' Says Pronouns Are She/Hers">
            <a:extLst>
              <a:ext uri="{FF2B5EF4-FFF2-40B4-BE49-F238E27FC236}">
                <a16:creationId xmlns:a16="http://schemas.microsoft.com/office/drawing/2014/main" id="{FF08A1BF-43F8-428E-8603-7E69C5F350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03" r="11836"/>
          <a:stretch/>
        </p:blipFill>
        <p:spPr bwMode="auto">
          <a:xfrm>
            <a:off x="259775" y="830531"/>
            <a:ext cx="4405742" cy="383968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B319332-7DD7-4DEC-A9F1-BA4B633E5CD7}"/>
              </a:ext>
            </a:extLst>
          </p:cNvPr>
          <p:cNvSpPr txBox="1">
            <a:spLocks/>
          </p:cNvSpPr>
          <p:nvPr/>
        </p:nvSpPr>
        <p:spPr>
          <a:xfrm>
            <a:off x="5010161" y="899825"/>
            <a:ext cx="4009328" cy="2492873"/>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Rosie Jones is a comedian. She has talked openly in the media about her cerebral palsy and about being a lesbian.</a:t>
            </a:r>
          </a:p>
        </p:txBody>
      </p:sp>
      <p:sp>
        <p:nvSpPr>
          <p:cNvPr id="6" name="Title 1">
            <a:extLst>
              <a:ext uri="{FF2B5EF4-FFF2-40B4-BE49-F238E27FC236}">
                <a16:creationId xmlns:a16="http://schemas.microsoft.com/office/drawing/2014/main" id="{C6ABB8B5-AAE1-4C72-B572-DA1420B518EC}"/>
              </a:ext>
            </a:extLst>
          </p:cNvPr>
          <p:cNvSpPr txBox="1">
            <a:spLocks/>
          </p:cNvSpPr>
          <p:nvPr/>
        </p:nvSpPr>
        <p:spPr>
          <a:xfrm>
            <a:off x="124511" y="4917643"/>
            <a:ext cx="4246767" cy="1778799"/>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Eddie Izzard is a comedian, actor, writer, and activist. In 2009, she completed 43 marathons in 51 days for Sport Relief.</a:t>
            </a:r>
          </a:p>
        </p:txBody>
      </p:sp>
    </p:spTree>
    <p:extLst>
      <p:ext uri="{BB962C8B-B14F-4D97-AF65-F5344CB8AC3E}">
        <p14:creationId xmlns:p14="http://schemas.microsoft.com/office/powerpoint/2010/main" val="110504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804" y="82880"/>
            <a:ext cx="6909955" cy="932520"/>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defRPr sz="3600">
                <a:latin typeface="LunchBox" pitchFamily="2"/>
              </a:defRPr>
            </a:pPr>
            <a:r>
              <a:rPr lang="en-GB" sz="54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LGBT+</a:t>
            </a:r>
          </a:p>
        </p:txBody>
      </p:sp>
      <p:sp>
        <p:nvSpPr>
          <p:cNvPr id="5" name="TextBox 4">
            <a:extLst>
              <a:ext uri="{FF2B5EF4-FFF2-40B4-BE49-F238E27FC236}">
                <a16:creationId xmlns:a16="http://schemas.microsoft.com/office/drawing/2014/main" id="{33CC1559-BB54-4517-9AE4-3ECE1BCEE69A}"/>
              </a:ext>
            </a:extLst>
          </p:cNvPr>
          <p:cNvSpPr txBox="1"/>
          <p:nvPr/>
        </p:nvSpPr>
        <p:spPr>
          <a:xfrm flipH="1">
            <a:off x="1689751" y="1109029"/>
            <a:ext cx="6909956" cy="523220"/>
          </a:xfrm>
          <a:prstGeom prst="rect">
            <a:avLst/>
          </a:prstGeom>
          <a:noFill/>
        </p:spPr>
        <p:txBody>
          <a:bodyPr wrap="square" rtlCol="0">
            <a:spAutoFit/>
          </a:bodyPr>
          <a:lstStyle/>
          <a:p>
            <a:r>
              <a:rPr lang="en-GB" sz="2800" b="1" dirty="0">
                <a:solidFill>
                  <a:srgbClr val="575C5F"/>
                </a:solidFill>
                <a:latin typeface="Verdana"/>
              </a:rPr>
              <a:t>What do these letters mean?</a:t>
            </a:r>
            <a:endParaRPr lang="en-GB" sz="2800" b="1" dirty="0"/>
          </a:p>
        </p:txBody>
      </p:sp>
      <p:pic>
        <p:nvPicPr>
          <p:cNvPr id="11" name="Picture 5">
            <a:extLst>
              <a:ext uri="{FF2B5EF4-FFF2-40B4-BE49-F238E27FC236}">
                <a16:creationId xmlns:a16="http://schemas.microsoft.com/office/drawing/2014/main" id="{C453F487-6FEE-4F28-A462-01B0464DF353}"/>
              </a:ext>
            </a:extLst>
          </p:cNvPr>
          <p:cNvPicPr>
            <a:picLocks noChangeAspect="1"/>
          </p:cNvPicPr>
          <p:nvPr/>
        </p:nvPicPr>
        <p:blipFill>
          <a:blip r:embed="rId3">
            <a:lum/>
            <a:alphaModFix/>
          </a:blip>
          <a:srcRect/>
          <a:stretch>
            <a:fillRect/>
          </a:stretch>
        </p:blipFill>
        <p:spPr>
          <a:xfrm>
            <a:off x="7996618" y="98590"/>
            <a:ext cx="977578" cy="1006017"/>
          </a:xfrm>
          <a:prstGeom prst="rect">
            <a:avLst/>
          </a:prstGeom>
          <a:noFill/>
          <a:ln>
            <a:noFill/>
          </a:ln>
        </p:spPr>
      </p:pic>
      <p:sp>
        <p:nvSpPr>
          <p:cNvPr id="7" name="Rectangle 6">
            <a:extLst>
              <a:ext uri="{FF2B5EF4-FFF2-40B4-BE49-F238E27FC236}">
                <a16:creationId xmlns:a16="http://schemas.microsoft.com/office/drawing/2014/main" id="{9E91FB4A-3ECA-4DEF-B6F1-4F60B304AE3B}"/>
              </a:ext>
            </a:extLst>
          </p:cNvPr>
          <p:cNvSpPr/>
          <p:nvPr/>
        </p:nvSpPr>
        <p:spPr>
          <a:xfrm>
            <a:off x="354638" y="1725878"/>
            <a:ext cx="8789362" cy="5416868"/>
          </a:xfrm>
          <a:prstGeom prst="rect">
            <a:avLst/>
          </a:prstGeom>
        </p:spPr>
        <p:txBody>
          <a:bodyPr wrap="square">
            <a:spAutoFit/>
          </a:bodyPr>
          <a:lstStyle/>
          <a:p>
            <a:r>
              <a:rPr lang="en-US" sz="2000" b="1" dirty="0">
                <a:solidFill>
                  <a:srgbClr val="C02F5B"/>
                </a:solidFill>
                <a:latin typeface="Verdana"/>
                <a:cs typeface="Verdana"/>
              </a:rPr>
              <a:t>L = Lesbian</a:t>
            </a:r>
            <a:r>
              <a:rPr lang="en-US" sz="2000" dirty="0">
                <a:solidFill>
                  <a:srgbClr val="C02F5B"/>
                </a:solidFill>
                <a:latin typeface="Verdana"/>
                <a:cs typeface="Verdana"/>
              </a:rPr>
              <a:t>      </a:t>
            </a:r>
            <a:r>
              <a:rPr lang="en-US" dirty="0">
                <a:solidFill>
                  <a:srgbClr val="575C5F"/>
                </a:solidFill>
                <a:latin typeface="Verdana"/>
                <a:cs typeface="Verdana"/>
              </a:rPr>
              <a:t>– Women who are attracted to women.</a:t>
            </a:r>
            <a:br>
              <a:rPr lang="en-US" dirty="0">
                <a:solidFill>
                  <a:srgbClr val="575C5F"/>
                </a:solidFill>
                <a:latin typeface="Verdana"/>
                <a:cs typeface="Verdana"/>
              </a:rPr>
            </a:br>
            <a:endParaRPr lang="en-US" dirty="0">
              <a:solidFill>
                <a:srgbClr val="575C5F"/>
              </a:solidFill>
              <a:latin typeface="Verdana"/>
              <a:cs typeface="Verdana"/>
            </a:endParaRPr>
          </a:p>
          <a:p>
            <a:endParaRPr lang="en-US" dirty="0">
              <a:solidFill>
                <a:srgbClr val="575C5F"/>
              </a:solidFill>
              <a:latin typeface="Verdana"/>
              <a:cs typeface="Verdana"/>
            </a:endParaRPr>
          </a:p>
          <a:p>
            <a:r>
              <a:rPr lang="en-US" sz="2000" b="1" dirty="0">
                <a:solidFill>
                  <a:srgbClr val="C02F5B"/>
                </a:solidFill>
                <a:latin typeface="Verdana"/>
                <a:cs typeface="Verdana"/>
              </a:rPr>
              <a:t>G = Gay </a:t>
            </a:r>
            <a:r>
              <a:rPr lang="en-US" b="1" dirty="0">
                <a:solidFill>
                  <a:srgbClr val="C02F5B"/>
                </a:solidFill>
                <a:latin typeface="Verdana"/>
                <a:cs typeface="Verdana"/>
              </a:rPr>
              <a:t>	     </a:t>
            </a:r>
            <a:r>
              <a:rPr lang="en-US" dirty="0">
                <a:solidFill>
                  <a:srgbClr val="575C5F"/>
                </a:solidFill>
                <a:latin typeface="Verdana"/>
                <a:cs typeface="Verdana"/>
              </a:rPr>
              <a:t>– People who are attracted to other people</a:t>
            </a:r>
            <a:br>
              <a:rPr lang="en-US" dirty="0">
                <a:solidFill>
                  <a:srgbClr val="575C5F"/>
                </a:solidFill>
                <a:latin typeface="Verdana"/>
                <a:cs typeface="Verdana"/>
              </a:rPr>
            </a:br>
            <a:r>
              <a:rPr lang="en-US" dirty="0">
                <a:solidFill>
                  <a:srgbClr val="575C5F"/>
                </a:solidFill>
                <a:latin typeface="Verdana"/>
                <a:cs typeface="Verdana"/>
              </a:rPr>
              <a:t>		        of the same gender as themselves.</a:t>
            </a:r>
          </a:p>
          <a:p>
            <a:endParaRPr lang="en-US" dirty="0">
              <a:solidFill>
                <a:srgbClr val="575C5F"/>
              </a:solidFill>
              <a:latin typeface="Verdana"/>
              <a:cs typeface="Verdana"/>
            </a:endParaRPr>
          </a:p>
          <a:p>
            <a:r>
              <a:rPr lang="en-US" sz="2000" b="1" dirty="0">
                <a:solidFill>
                  <a:srgbClr val="C02F5B"/>
                </a:solidFill>
                <a:latin typeface="Verdana"/>
                <a:cs typeface="Verdana"/>
              </a:rPr>
              <a:t>B = Bisexual     </a:t>
            </a:r>
            <a:r>
              <a:rPr lang="en-US" dirty="0">
                <a:solidFill>
                  <a:srgbClr val="575C5F"/>
                </a:solidFill>
                <a:latin typeface="Verdana"/>
                <a:cs typeface="Verdana"/>
              </a:rPr>
              <a:t>– People who are attracted to people of</a:t>
            </a:r>
            <a:br>
              <a:rPr lang="en-US" dirty="0">
                <a:solidFill>
                  <a:srgbClr val="575C5F"/>
                </a:solidFill>
                <a:latin typeface="Verdana"/>
                <a:cs typeface="Verdana"/>
              </a:rPr>
            </a:br>
            <a:r>
              <a:rPr lang="en-US" dirty="0">
                <a:solidFill>
                  <a:srgbClr val="575C5F"/>
                </a:solidFill>
                <a:latin typeface="Verdana"/>
                <a:cs typeface="Verdana"/>
              </a:rPr>
              <a:t>		        their own gender and other genders.</a:t>
            </a:r>
          </a:p>
          <a:p>
            <a:endParaRPr lang="en-US" dirty="0">
              <a:solidFill>
                <a:srgbClr val="575C5F"/>
              </a:solidFill>
              <a:latin typeface="Verdana"/>
              <a:cs typeface="Verdana"/>
            </a:endParaRPr>
          </a:p>
          <a:p>
            <a:r>
              <a:rPr lang="en-US" sz="2000" b="1" dirty="0">
                <a:solidFill>
                  <a:srgbClr val="C02F5B"/>
                </a:solidFill>
                <a:latin typeface="Verdana"/>
                <a:cs typeface="Verdana"/>
              </a:rPr>
              <a:t>T = Trans 	    </a:t>
            </a:r>
            <a:r>
              <a:rPr lang="en-US" dirty="0">
                <a:solidFill>
                  <a:srgbClr val="575C5F"/>
                </a:solidFill>
                <a:latin typeface="Verdana"/>
                <a:cs typeface="Verdana"/>
              </a:rPr>
              <a:t>– People whose gender is different to the 		                  		       one they were assigned at birth. This includes men, 		       women, and non-binary people.</a:t>
            </a:r>
          </a:p>
          <a:p>
            <a:endParaRPr lang="en-US" dirty="0">
              <a:solidFill>
                <a:srgbClr val="575C5F"/>
              </a:solidFill>
              <a:latin typeface="Verdana"/>
              <a:cs typeface="Verdana"/>
            </a:endParaRPr>
          </a:p>
          <a:p>
            <a:r>
              <a:rPr lang="en-US" sz="2000" b="1" dirty="0">
                <a:solidFill>
                  <a:srgbClr val="C02F5B"/>
                </a:solidFill>
                <a:latin typeface="Verdana"/>
                <a:cs typeface="Verdana"/>
              </a:rPr>
              <a:t>+		     </a:t>
            </a:r>
            <a:r>
              <a:rPr lang="en-US" dirty="0">
                <a:solidFill>
                  <a:srgbClr val="575C5F"/>
                </a:solidFill>
                <a:latin typeface="Verdana"/>
                <a:cs typeface="Verdana"/>
              </a:rPr>
              <a:t>– We use a plus sign to include anyone not 			                   included under LGBT, for example pansexual 		                   people, asexual people, intersex people, or those 			        questioning their gender or sexual identity.</a:t>
            </a:r>
          </a:p>
          <a:p>
            <a:endParaRPr lang="en-US" dirty="0">
              <a:solidFill>
                <a:srgbClr val="575C5F"/>
              </a:solidFill>
              <a:latin typeface="Verdana"/>
              <a:cs typeface="Verdana"/>
            </a:endParaRPr>
          </a:p>
        </p:txBody>
      </p:sp>
      <p:pic>
        <p:nvPicPr>
          <p:cNvPr id="8" name="Picture 6" descr="Daniel Quasar redesigns LGBT Rainbow Flag to be more inclusive">
            <a:extLst>
              <a:ext uri="{FF2B5EF4-FFF2-40B4-BE49-F238E27FC236}">
                <a16:creationId xmlns:a16="http://schemas.microsoft.com/office/drawing/2014/main" id="{765B0020-C9F8-48A3-A068-6E621D8089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88778">
            <a:off x="3081775" y="270700"/>
            <a:ext cx="1086012" cy="611200"/>
          </a:xfrm>
          <a:prstGeom prst="rect">
            <a:avLst/>
          </a:prstGeom>
          <a:noFill/>
          <a:ln w="25400">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3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BA20DE7-4E4D-416D-90DC-77DC2DAE4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82" y="942886"/>
            <a:ext cx="3262659" cy="434526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44275ADC-87F0-4DF5-BF52-37362649E882}"/>
              </a:ext>
            </a:extLst>
          </p:cNvPr>
          <p:cNvSpPr txBox="1">
            <a:spLocks/>
          </p:cNvSpPr>
          <p:nvPr/>
        </p:nvSpPr>
        <p:spPr>
          <a:xfrm>
            <a:off x="139916" y="0"/>
            <a:ext cx="6722195" cy="1661062"/>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pPr algn="l"/>
            <a:r>
              <a:rPr lang="en-GB" b="1" dirty="0">
                <a:solidFill>
                  <a:srgbClr val="B82155"/>
                </a:solidFill>
                <a:latin typeface="Verdana" panose="020B0604030504040204" pitchFamily="34" charset="0"/>
                <a:ea typeface="Verdana" panose="020B0604030504040204" pitchFamily="34" charset="0"/>
                <a:cs typeface="Verdana" panose="020B0604030504040204" pitchFamily="34" charset="0"/>
              </a:rPr>
              <a:t>In Politics...</a:t>
            </a:r>
          </a:p>
        </p:txBody>
      </p:sp>
      <p:pic>
        <p:nvPicPr>
          <p:cNvPr id="2052" name="Picture 4" descr="SNP MP Mhairi Black: 'I've been challenged going into female toilets. I'm  not leaving transgender people behind' | HeraldScotland">
            <a:extLst>
              <a:ext uri="{FF2B5EF4-FFF2-40B4-BE49-F238E27FC236}">
                <a16:creationId xmlns:a16="http://schemas.microsoft.com/office/drawing/2014/main" id="{160DB897-9B5D-4804-9BC7-E2FCE48412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2137" y="2695540"/>
            <a:ext cx="4984594" cy="368046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FE055E9-EBD3-4033-B624-D2C45BC1E840}"/>
              </a:ext>
            </a:extLst>
          </p:cNvPr>
          <p:cNvSpPr txBox="1">
            <a:spLocks/>
          </p:cNvSpPr>
          <p:nvPr/>
        </p:nvSpPr>
        <p:spPr>
          <a:xfrm>
            <a:off x="4361050" y="1336721"/>
            <a:ext cx="4246767" cy="1778799"/>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000" b="1" dirty="0" err="1">
                <a:solidFill>
                  <a:srgbClr val="6D6E71"/>
                </a:solidFill>
                <a:latin typeface="Verdana" panose="020B0604030504040204" pitchFamily="34" charset="0"/>
                <a:ea typeface="Verdana" panose="020B0604030504040204" pitchFamily="34" charset="0"/>
                <a:cs typeface="Verdana" panose="020B0604030504040204" pitchFamily="34" charset="0"/>
              </a:rPr>
              <a:t>Mhairi</a:t>
            </a:r>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 Black, a lesbian, became the youngest ever MP when she was elected in 2015.</a:t>
            </a:r>
          </a:p>
        </p:txBody>
      </p:sp>
      <p:sp>
        <p:nvSpPr>
          <p:cNvPr id="6" name="Title 1">
            <a:extLst>
              <a:ext uri="{FF2B5EF4-FFF2-40B4-BE49-F238E27FC236}">
                <a16:creationId xmlns:a16="http://schemas.microsoft.com/office/drawing/2014/main" id="{58AC2A4E-F071-4027-A3EE-958744E6CA72}"/>
              </a:ext>
            </a:extLst>
          </p:cNvPr>
          <p:cNvSpPr txBox="1">
            <a:spLocks/>
          </p:cNvSpPr>
          <p:nvPr/>
        </p:nvSpPr>
        <p:spPr>
          <a:xfrm>
            <a:off x="-175173" y="5486606"/>
            <a:ext cx="4246767" cy="1778799"/>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In 2020, MP, Layla Moran came out as pansexual.</a:t>
            </a:r>
          </a:p>
        </p:txBody>
      </p:sp>
    </p:spTree>
    <p:extLst>
      <p:ext uri="{BB962C8B-B14F-4D97-AF65-F5344CB8AC3E}">
        <p14:creationId xmlns:p14="http://schemas.microsoft.com/office/powerpoint/2010/main" val="429491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57560"/>
            <a:ext cx="9143640" cy="1927439"/>
          </a:xfrm>
          <a:prstGeom prst="rect">
            <a:avLst/>
          </a:prstGeom>
          <a:noFill/>
          <a:ln>
            <a:noFill/>
          </a:ln>
        </p:spPr>
      </p:pic>
      <p:sp>
        <p:nvSpPr>
          <p:cNvPr id="6" name="TextBox 5"/>
          <p:cNvSpPr txBox="1"/>
          <p:nvPr/>
        </p:nvSpPr>
        <p:spPr>
          <a:xfrm>
            <a:off x="-1281726" y="29698"/>
            <a:ext cx="9005455" cy="93252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3600">
                <a:latin typeface="LunchBox" pitchFamily="2"/>
              </a:defRPr>
            </a:pPr>
            <a:r>
              <a:rPr lang="en-GB" sz="54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Representation</a:t>
            </a:r>
          </a:p>
        </p:txBody>
      </p:sp>
      <p:sp>
        <p:nvSpPr>
          <p:cNvPr id="5" name="Title 1"/>
          <p:cNvSpPr txBox="1">
            <a:spLocks/>
          </p:cNvSpPr>
          <p:nvPr/>
        </p:nvSpPr>
        <p:spPr>
          <a:xfrm>
            <a:off x="313472" y="1900440"/>
            <a:ext cx="8517056" cy="1927439"/>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3600" b="1" dirty="0">
                <a:solidFill>
                  <a:srgbClr val="6D6E71"/>
                </a:solidFill>
                <a:latin typeface="Verdana" panose="020B0604030504040204" pitchFamily="34" charset="0"/>
                <a:ea typeface="Verdana" panose="020B0604030504040204" pitchFamily="34" charset="0"/>
                <a:cs typeface="Verdana" panose="020B0604030504040204" pitchFamily="34" charset="0"/>
              </a:rPr>
              <a:t>It wasn’t always like this...</a:t>
            </a:r>
          </a:p>
        </p:txBody>
      </p:sp>
    </p:spTree>
    <p:extLst>
      <p:ext uri="{BB962C8B-B14F-4D97-AF65-F5344CB8AC3E}">
        <p14:creationId xmlns:p14="http://schemas.microsoft.com/office/powerpoint/2010/main" val="514576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57560"/>
            <a:ext cx="9143640" cy="1927439"/>
          </a:xfrm>
          <a:prstGeom prst="rect">
            <a:avLst/>
          </a:prstGeom>
          <a:noFill/>
          <a:ln>
            <a:noFill/>
          </a:ln>
        </p:spPr>
      </p:pic>
      <p:sp>
        <p:nvSpPr>
          <p:cNvPr id="6" name="TextBox 5"/>
          <p:cNvSpPr txBox="1"/>
          <p:nvPr/>
        </p:nvSpPr>
        <p:spPr>
          <a:xfrm>
            <a:off x="-1281726" y="29698"/>
            <a:ext cx="9005455" cy="93252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3600">
                <a:latin typeface="LunchBox" pitchFamily="2"/>
              </a:defRPr>
            </a:pPr>
            <a:r>
              <a:rPr lang="en-GB" sz="54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Representation</a:t>
            </a:r>
          </a:p>
        </p:txBody>
      </p:sp>
      <p:sp>
        <p:nvSpPr>
          <p:cNvPr id="5" name="Title 1"/>
          <p:cNvSpPr txBox="1">
            <a:spLocks/>
          </p:cNvSpPr>
          <p:nvPr/>
        </p:nvSpPr>
        <p:spPr>
          <a:xfrm>
            <a:off x="449939" y="936720"/>
            <a:ext cx="8517056" cy="1927439"/>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400" b="1" dirty="0">
                <a:solidFill>
                  <a:srgbClr val="6D6E71"/>
                </a:solidFill>
                <a:latin typeface="Verdana" panose="020B0604030504040204" pitchFamily="34" charset="0"/>
                <a:ea typeface="Verdana" panose="020B0604030504040204" pitchFamily="34" charset="0"/>
                <a:cs typeface="Verdana" panose="020B0604030504040204" pitchFamily="34" charset="0"/>
              </a:rPr>
              <a:t>It used to be much less common to see successful LGBT+ people in the media.</a:t>
            </a:r>
          </a:p>
        </p:txBody>
      </p:sp>
      <p:pic>
        <p:nvPicPr>
          <p:cNvPr id="8194" name="Picture 2" descr="Section 28: What was it and how did it affect LGBT+ people? - BBC Three">
            <a:extLst>
              <a:ext uri="{FF2B5EF4-FFF2-40B4-BE49-F238E27FC236}">
                <a16:creationId xmlns:a16="http://schemas.microsoft.com/office/drawing/2014/main" id="{64DF163B-15F8-4862-A3C2-CA02D45FD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172" y="1807067"/>
            <a:ext cx="4439295" cy="249710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E952FE33-F4AD-4998-8739-4EB47DD034FB}"/>
              </a:ext>
            </a:extLst>
          </p:cNvPr>
          <p:cNvSpPr txBox="1">
            <a:spLocks/>
          </p:cNvSpPr>
          <p:nvPr/>
        </p:nvSpPr>
        <p:spPr>
          <a:xfrm>
            <a:off x="313292" y="4366344"/>
            <a:ext cx="8517056" cy="1927439"/>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2400" b="1" dirty="0">
                <a:solidFill>
                  <a:srgbClr val="6D6E71"/>
                </a:solidFill>
                <a:latin typeface="Verdana" panose="020B0604030504040204" pitchFamily="34" charset="0"/>
                <a:ea typeface="Verdana" panose="020B0604030504040204" pitchFamily="34" charset="0"/>
                <a:cs typeface="Verdana" panose="020B0604030504040204" pitchFamily="34" charset="0"/>
              </a:rPr>
              <a:t>Until 2003, there was an </a:t>
            </a:r>
            <a:r>
              <a:rPr lang="en-GB" sz="2400" b="1" dirty="0" err="1">
                <a:solidFill>
                  <a:srgbClr val="6D6E71"/>
                </a:solidFill>
                <a:latin typeface="Verdana" panose="020B0604030504040204" pitchFamily="34" charset="0"/>
                <a:ea typeface="Verdana" panose="020B0604030504040204" pitchFamily="34" charset="0"/>
                <a:cs typeface="Verdana" panose="020B0604030504040204" pitchFamily="34" charset="0"/>
              </a:rPr>
              <a:t>LGBTphobic</a:t>
            </a:r>
            <a:r>
              <a:rPr lang="en-GB" sz="2400" b="1" dirty="0">
                <a:solidFill>
                  <a:srgbClr val="6D6E71"/>
                </a:solidFill>
                <a:latin typeface="Verdana" panose="020B0604030504040204" pitchFamily="34" charset="0"/>
                <a:ea typeface="Verdana" panose="020B0604030504040204" pitchFamily="34" charset="0"/>
                <a:cs typeface="Verdana" panose="020B0604030504040204" pitchFamily="34" charset="0"/>
              </a:rPr>
              <a:t> law that prevented schools from talking about these identities.</a:t>
            </a:r>
          </a:p>
        </p:txBody>
      </p:sp>
    </p:spTree>
    <p:extLst>
      <p:ext uri="{BB962C8B-B14F-4D97-AF65-F5344CB8AC3E}">
        <p14:creationId xmlns:p14="http://schemas.microsoft.com/office/powerpoint/2010/main" val="2758429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57560"/>
            <a:ext cx="9143640" cy="1927439"/>
          </a:xfrm>
          <a:prstGeom prst="rect">
            <a:avLst/>
          </a:prstGeom>
          <a:noFill/>
          <a:ln>
            <a:noFill/>
          </a:ln>
        </p:spPr>
      </p:pic>
      <p:sp>
        <p:nvSpPr>
          <p:cNvPr id="6" name="TextBox 5"/>
          <p:cNvSpPr txBox="1"/>
          <p:nvPr/>
        </p:nvSpPr>
        <p:spPr>
          <a:xfrm>
            <a:off x="530093" y="107972"/>
            <a:ext cx="9005455" cy="651995"/>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defRPr sz="3600">
                <a:latin typeface="LunchBox" pitchFamily="2"/>
              </a:defRPr>
            </a:pPr>
            <a:r>
              <a:rPr lang="en-GB" sz="36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We still have a long way to go!</a:t>
            </a:r>
          </a:p>
        </p:txBody>
      </p:sp>
      <p:sp>
        <p:nvSpPr>
          <p:cNvPr id="5" name="Title 1"/>
          <p:cNvSpPr txBox="1">
            <a:spLocks/>
          </p:cNvSpPr>
          <p:nvPr/>
        </p:nvSpPr>
        <p:spPr>
          <a:xfrm>
            <a:off x="219014" y="916084"/>
            <a:ext cx="8517056" cy="3357360"/>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pPr marL="285750" indent="-285750">
              <a:buFont typeface="Arial" panose="020B0604020202020204" pitchFamily="34" charset="0"/>
              <a:buChar char="•"/>
            </a:pPr>
            <a:r>
              <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rPr>
              <a:t>There is still underrepresentation of LGBT+ People of Colour and LGBT+ people of faith.</a:t>
            </a:r>
          </a:p>
          <a:p>
            <a:pPr marL="285750" indent="-285750">
              <a:buFont typeface="Arial" panose="020B0604020202020204" pitchFamily="34" charset="0"/>
              <a:buChar char="•"/>
            </a:pPr>
            <a:endPar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rPr>
              <a:t>LGBT+ people are still underrepresented in the TV and Film industry, especially in the top positions.</a:t>
            </a:r>
          </a:p>
          <a:p>
            <a:pPr marL="285750" indent="-285750">
              <a:buFont typeface="Arial" panose="020B0604020202020204" pitchFamily="34" charset="0"/>
              <a:buChar char="•"/>
            </a:pPr>
            <a:endPar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rPr>
              <a:t>There has never been an openly trans MP.</a:t>
            </a:r>
          </a:p>
          <a:p>
            <a:pPr marL="285750" indent="-285750">
              <a:buFont typeface="Arial" panose="020B0604020202020204" pitchFamily="34" charset="0"/>
              <a:buChar char="•"/>
            </a:pPr>
            <a:endPar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rPr>
              <a:t>There are currently no openly gay men’s footballers in the Premier League.</a:t>
            </a:r>
          </a:p>
          <a:p>
            <a:pPr marL="285750" indent="-285750">
              <a:buFont typeface="Arial" panose="020B0604020202020204" pitchFamily="34" charset="0"/>
              <a:buChar char="•"/>
            </a:pPr>
            <a:endPar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rPr>
              <a:t>Less than 60% of LGBT+ people in STEM are out.</a:t>
            </a:r>
          </a:p>
          <a:p>
            <a:pPr marL="285750" indent="-285750">
              <a:buFont typeface="Arial" panose="020B0604020202020204" pitchFamily="34" charset="0"/>
              <a:buChar char="•"/>
            </a:pPr>
            <a:endPar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rPr>
              <a:t>LGBT+ people, and especially LGBT+ women, are still underrepresented in business.</a:t>
            </a:r>
          </a:p>
          <a:p>
            <a:pPr marL="285750" indent="-285750">
              <a:buFont typeface="Arial" panose="020B0604020202020204" pitchFamily="34" charset="0"/>
              <a:buChar char="•"/>
            </a:pPr>
            <a:endPar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rPr>
              <a:t>There are often less trans, non-binary, bisexual people and lesbians represented in the media than gay men.</a:t>
            </a:r>
          </a:p>
          <a:p>
            <a:pPr marL="285750" indent="-285750">
              <a:buFont typeface="Arial" panose="020B0604020202020204" pitchFamily="34" charset="0"/>
              <a:buChar char="•"/>
            </a:pPr>
            <a:endPar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endPar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endParaRPr lang="en-GB" sz="16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886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57560"/>
            <a:ext cx="9143640" cy="1927439"/>
          </a:xfrm>
          <a:prstGeom prst="rect">
            <a:avLst/>
          </a:prstGeom>
          <a:noFill/>
          <a:ln>
            <a:noFill/>
          </a:ln>
        </p:spPr>
      </p:pic>
      <p:sp>
        <p:nvSpPr>
          <p:cNvPr id="6" name="TextBox 5"/>
          <p:cNvSpPr txBox="1"/>
          <p:nvPr/>
        </p:nvSpPr>
        <p:spPr>
          <a:xfrm>
            <a:off x="628470" y="1435133"/>
            <a:ext cx="8094518" cy="2615801"/>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3600">
                <a:latin typeface="LunchBox" pitchFamily="2"/>
              </a:defRPr>
            </a:pPr>
            <a:r>
              <a:rPr lang="en-GB" sz="5400" b="1" i="0" u="none" strike="noStrike" kern="1200" dirty="0">
                <a:ln>
                  <a:noFill/>
                </a:ln>
                <a:solidFill>
                  <a:srgbClr val="B82155"/>
                </a:solidFill>
                <a:latin typeface="Verdana" panose="020B0604030504040204" pitchFamily="34" charset="0"/>
                <a:ea typeface="Verdana" panose="020B0604030504040204" pitchFamily="34" charset="0"/>
                <a:cs typeface="Verdana" panose="020B0604030504040204" pitchFamily="34" charset="0"/>
              </a:rPr>
              <a:t>Why do you think </a:t>
            </a:r>
            <a:r>
              <a:rPr lang="en-GB" sz="54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representation </a:t>
            </a:r>
            <a:r>
              <a:rPr lang="en-GB" sz="5400" b="1" i="0" u="none" strike="noStrike" kern="1200" dirty="0">
                <a:ln>
                  <a:noFill/>
                </a:ln>
                <a:solidFill>
                  <a:srgbClr val="B82155"/>
                </a:solidFill>
                <a:latin typeface="Verdana" panose="020B0604030504040204" pitchFamily="34" charset="0"/>
                <a:ea typeface="Verdana" panose="020B0604030504040204" pitchFamily="34" charset="0"/>
                <a:cs typeface="Verdana" panose="020B0604030504040204" pitchFamily="34" charset="0"/>
              </a:rPr>
              <a:t>is important?</a:t>
            </a:r>
          </a:p>
        </p:txBody>
      </p:sp>
    </p:spTree>
    <p:extLst>
      <p:ext uri="{BB962C8B-B14F-4D97-AF65-F5344CB8AC3E}">
        <p14:creationId xmlns:p14="http://schemas.microsoft.com/office/powerpoint/2010/main" val="2239889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5030296"/>
            <a:ext cx="9143640" cy="1927439"/>
          </a:xfrm>
          <a:prstGeom prst="rect">
            <a:avLst/>
          </a:prstGeom>
          <a:noFill/>
          <a:ln>
            <a:noFill/>
          </a:ln>
        </p:spPr>
      </p:pic>
      <p:sp>
        <p:nvSpPr>
          <p:cNvPr id="6" name="TextBox 5"/>
          <p:cNvSpPr txBox="1"/>
          <p:nvPr/>
        </p:nvSpPr>
        <p:spPr>
          <a:xfrm>
            <a:off x="138185" y="94705"/>
            <a:ext cx="9005455" cy="651995"/>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defRPr sz="3600">
                <a:latin typeface="LunchBox" pitchFamily="2"/>
              </a:defRPr>
            </a:pPr>
            <a:r>
              <a:rPr lang="en-GB" sz="36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Why is it important?</a:t>
            </a:r>
          </a:p>
        </p:txBody>
      </p:sp>
      <p:sp>
        <p:nvSpPr>
          <p:cNvPr id="5" name="Title 1"/>
          <p:cNvSpPr txBox="1">
            <a:spLocks/>
          </p:cNvSpPr>
          <p:nvPr/>
        </p:nvSpPr>
        <p:spPr>
          <a:xfrm>
            <a:off x="313472" y="1007181"/>
            <a:ext cx="8517056" cy="3409315"/>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pPr marL="285750" indent="-285750">
              <a:buFont typeface="Arial" panose="020B0604020202020204" pitchFamily="34" charset="0"/>
              <a:buChar char="•"/>
            </a:pPr>
            <a:endPar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So LGBT+ people have role models to inspire them</a:t>
            </a:r>
          </a:p>
          <a:p>
            <a:pPr marL="285750" indent="-285750">
              <a:buFont typeface="Arial" panose="020B0604020202020204" pitchFamily="34" charset="0"/>
              <a:buChar char="•"/>
            </a:pPr>
            <a:endPar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“If you can see it you can be it”</a:t>
            </a:r>
          </a:p>
          <a:p>
            <a:pPr marL="285750" indent="-285750">
              <a:buFont typeface="Arial" panose="020B0604020202020204" pitchFamily="34" charset="0"/>
              <a:buChar char="•"/>
            </a:pPr>
            <a:endPar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Break down stereotypes</a:t>
            </a:r>
          </a:p>
          <a:p>
            <a:pPr marL="285750" indent="-285750">
              <a:buFont typeface="Arial" panose="020B0604020202020204" pitchFamily="34" charset="0"/>
              <a:buChar char="•"/>
            </a:pPr>
            <a:endPar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More accurate depiction of real life</a:t>
            </a:r>
          </a:p>
          <a:p>
            <a:pPr marL="285750" indent="-285750">
              <a:buFont typeface="Arial" panose="020B0604020202020204" pitchFamily="34" charset="0"/>
              <a:buChar char="•"/>
            </a:pPr>
            <a:endPar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Make everyone feel more included in society</a:t>
            </a:r>
          </a:p>
          <a:p>
            <a:endPar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000" b="1" dirty="0">
                <a:solidFill>
                  <a:srgbClr val="6D6E71"/>
                </a:solidFill>
                <a:latin typeface="Verdana" panose="020B0604030504040204" pitchFamily="34" charset="0"/>
                <a:ea typeface="Verdana" panose="020B0604030504040204" pitchFamily="34" charset="0"/>
                <a:cs typeface="Verdana" panose="020B0604030504040204" pitchFamily="34" charset="0"/>
              </a:rPr>
              <a:t>Give confidence to young LGBT+ people</a:t>
            </a:r>
          </a:p>
        </p:txBody>
      </p:sp>
    </p:spTree>
    <p:extLst>
      <p:ext uri="{BB962C8B-B14F-4D97-AF65-F5344CB8AC3E}">
        <p14:creationId xmlns:p14="http://schemas.microsoft.com/office/powerpoint/2010/main" val="1360576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5009515"/>
            <a:ext cx="9143640" cy="1927439"/>
          </a:xfrm>
          <a:prstGeom prst="rect">
            <a:avLst/>
          </a:prstGeom>
          <a:noFill/>
          <a:ln>
            <a:noFill/>
          </a:ln>
        </p:spPr>
      </p:pic>
      <p:sp>
        <p:nvSpPr>
          <p:cNvPr id="6" name="TextBox 5"/>
          <p:cNvSpPr txBox="1"/>
          <p:nvPr/>
        </p:nvSpPr>
        <p:spPr>
          <a:xfrm>
            <a:off x="601473" y="412764"/>
            <a:ext cx="8094518" cy="5140723"/>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3600">
                <a:latin typeface="LunchBox" pitchFamily="2"/>
              </a:defRPr>
            </a:pPr>
            <a:r>
              <a:rPr lang="en-GB" sz="5400" b="1" i="0" u="none" strike="noStrike" kern="1200" dirty="0">
                <a:ln>
                  <a:noFill/>
                </a:ln>
                <a:solidFill>
                  <a:srgbClr val="B82155"/>
                </a:solidFill>
                <a:latin typeface="Verdana" panose="020B0604030504040204" pitchFamily="34" charset="0"/>
                <a:ea typeface="Verdana" panose="020B0604030504040204" pitchFamily="34" charset="0"/>
                <a:cs typeface="Verdana" panose="020B0604030504040204" pitchFamily="34" charset="0"/>
              </a:rPr>
              <a:t>What can be done to improve </a:t>
            </a:r>
            <a:r>
              <a:rPr lang="en-GB" sz="54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representation </a:t>
            </a:r>
            <a:r>
              <a:rPr lang="en-GB" sz="5400" b="1" i="0" u="none" strike="noStrike" kern="1200" dirty="0">
                <a:ln>
                  <a:noFill/>
                </a:ln>
                <a:solidFill>
                  <a:srgbClr val="B82155"/>
                </a:solidFill>
                <a:latin typeface="Verdana" panose="020B0604030504040204" pitchFamily="34" charset="0"/>
                <a:ea typeface="Verdana" panose="020B0604030504040204" pitchFamily="34" charset="0"/>
                <a:cs typeface="Verdana" panose="020B0604030504040204" pitchFamily="34" charset="0"/>
              </a:rPr>
              <a:t>in</a:t>
            </a:r>
            <a:r>
              <a:rPr lang="en-GB" sz="54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 </a:t>
            </a:r>
            <a:r>
              <a:rPr lang="en-GB" sz="5400" b="1" i="0" u="none" strike="noStrike" kern="1200" dirty="0">
                <a:ln>
                  <a:noFill/>
                </a:ln>
                <a:solidFill>
                  <a:srgbClr val="B82155"/>
                </a:solidFill>
                <a:latin typeface="Verdana" panose="020B0604030504040204" pitchFamily="34" charset="0"/>
                <a:ea typeface="Verdana" panose="020B0604030504040204" pitchFamily="34" charset="0"/>
                <a:cs typeface="Verdana" panose="020B0604030504040204" pitchFamily="34" charset="0"/>
              </a:rPr>
              <a:t>your school?</a:t>
            </a:r>
          </a:p>
          <a:p>
            <a:pPr marL="0" marR="0" lvl="0" indent="0" algn="ctr" rtl="0" hangingPunct="0">
              <a:lnSpc>
                <a:spcPct val="100000"/>
              </a:lnSpc>
              <a:spcBef>
                <a:spcPts val="0"/>
              </a:spcBef>
              <a:spcAft>
                <a:spcPts val="0"/>
              </a:spcAft>
              <a:buNone/>
              <a:tabLst/>
              <a:defRPr sz="3600">
                <a:latin typeface="LunchBox" pitchFamily="2"/>
              </a:defRPr>
            </a:pPr>
            <a:endParaRPr lang="en-GB" sz="5400" b="1" dirty="0">
              <a:solidFill>
                <a:srgbClr val="B82155"/>
              </a:solidFill>
              <a:latin typeface="Verdana" panose="020B0604030504040204" pitchFamily="34" charset="0"/>
              <a:ea typeface="Verdana" panose="020B0604030504040204" pitchFamily="34" charset="0"/>
              <a:cs typeface="Verdana" panose="020B0604030504040204" pitchFamily="34" charset="0"/>
            </a:endParaRPr>
          </a:p>
          <a:p>
            <a:pPr marL="0" marR="0" lvl="0" indent="0" algn="ctr" rtl="0" hangingPunct="0">
              <a:lnSpc>
                <a:spcPct val="100000"/>
              </a:lnSpc>
              <a:spcBef>
                <a:spcPts val="0"/>
              </a:spcBef>
              <a:spcAft>
                <a:spcPts val="0"/>
              </a:spcAft>
              <a:buNone/>
              <a:tabLst/>
              <a:defRPr sz="3600">
                <a:latin typeface="LunchBox" pitchFamily="2"/>
              </a:defRPr>
            </a:pPr>
            <a:r>
              <a:rPr lang="en-GB" sz="54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Over to you…</a:t>
            </a:r>
          </a:p>
        </p:txBody>
      </p:sp>
    </p:spTree>
    <p:extLst>
      <p:ext uri="{BB962C8B-B14F-4D97-AF65-F5344CB8AC3E}">
        <p14:creationId xmlns:p14="http://schemas.microsoft.com/office/powerpoint/2010/main" val="128972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pic>
        <p:nvPicPr>
          <p:cNvPr id="2" name="Picture 1"/>
          <p:cNvPicPr>
            <a:picLocks noChangeAspect="1"/>
          </p:cNvPicPr>
          <p:nvPr/>
        </p:nvPicPr>
        <p:blipFill>
          <a:blip r:embed="rId3">
            <a:lum/>
            <a:alphaModFix/>
          </a:blip>
          <a:srcRect/>
          <a:stretch>
            <a:fillRect/>
          </a:stretch>
        </p:blipFill>
        <p:spPr>
          <a:xfrm>
            <a:off x="0" y="4974805"/>
            <a:ext cx="9143640" cy="1927439"/>
          </a:xfrm>
          <a:prstGeom prst="rect">
            <a:avLst/>
          </a:prstGeom>
          <a:noFill/>
          <a:ln>
            <a:noFill/>
          </a:ln>
        </p:spPr>
      </p:pic>
      <p:sp>
        <p:nvSpPr>
          <p:cNvPr id="3" name="TextBox 3"/>
          <p:cNvSpPr/>
          <p:nvPr/>
        </p:nvSpPr>
        <p:spPr>
          <a:xfrm>
            <a:off x="366333" y="190432"/>
            <a:ext cx="8410973" cy="71425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l" rtl="0" hangingPunct="1">
              <a:lnSpc>
                <a:spcPct val="100000"/>
              </a:lnSpc>
              <a:spcBef>
                <a:spcPts val="0"/>
              </a:spcBef>
              <a:spcAft>
                <a:spcPts val="0"/>
              </a:spcAft>
              <a:buNone/>
              <a:tabLst/>
            </a:pPr>
            <a:r>
              <a:rPr lang="en-GB" sz="2000" b="1" i="0" u="none" strike="noStrike" kern="1200" spc="0" dirty="0">
                <a:ln>
                  <a:noFill/>
                </a:ln>
                <a:solidFill>
                  <a:srgbClr val="17838D"/>
                </a:solidFill>
                <a:latin typeface="Verdana" pitchFamily="34"/>
                <a:ea typeface="Verdana" pitchFamily="1"/>
                <a:cs typeface="Verdana" pitchFamily="34"/>
              </a:rPr>
              <a:t>Find your local group for lesbian, gay, bisexual and trans (LGBT+) young people via The Proud Trust website:</a:t>
            </a:r>
          </a:p>
        </p:txBody>
      </p:sp>
      <p:pic>
        <p:nvPicPr>
          <p:cNvPr id="5" name="Picture 5"/>
          <p:cNvPicPr>
            <a:picLocks noChangeAspect="1"/>
          </p:cNvPicPr>
          <p:nvPr/>
        </p:nvPicPr>
        <p:blipFill>
          <a:blip r:embed="rId4">
            <a:lum/>
            <a:alphaModFix/>
          </a:blip>
          <a:srcRect/>
          <a:stretch>
            <a:fillRect/>
          </a:stretch>
        </p:blipFill>
        <p:spPr>
          <a:xfrm>
            <a:off x="6260650" y="1209880"/>
            <a:ext cx="2376000" cy="2445120"/>
          </a:xfrm>
          <a:prstGeom prst="rect">
            <a:avLst/>
          </a:prstGeom>
          <a:noFill/>
          <a:ln>
            <a:noFill/>
          </a:ln>
        </p:spPr>
      </p:pic>
      <p:sp>
        <p:nvSpPr>
          <p:cNvPr id="6" name="TextBox 6"/>
          <p:cNvSpPr/>
          <p:nvPr/>
        </p:nvSpPr>
        <p:spPr>
          <a:xfrm>
            <a:off x="5646491" y="3655000"/>
            <a:ext cx="3604320" cy="37140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00000"/>
              </a:lnSpc>
              <a:spcBef>
                <a:spcPts val="0"/>
              </a:spcBef>
              <a:spcAft>
                <a:spcPts val="0"/>
              </a:spcAft>
              <a:buNone/>
              <a:tabLst/>
            </a:pPr>
            <a:r>
              <a:rPr lang="en-GB" b="1" i="0" u="none" strike="noStrike" kern="1200" spc="0" dirty="0">
                <a:ln>
                  <a:noFill/>
                </a:ln>
                <a:solidFill>
                  <a:srgbClr val="6D6E71"/>
                </a:solidFill>
                <a:latin typeface="Verdana" pitchFamily="34"/>
                <a:ea typeface="Verdana" pitchFamily="1"/>
                <a:cs typeface="Verdana" pitchFamily="34"/>
              </a:rPr>
              <a:t>www.theproudtrust.org</a:t>
            </a:r>
          </a:p>
        </p:txBody>
      </p:sp>
      <p:pic>
        <p:nvPicPr>
          <p:cNvPr id="8" name="Picture 7">
            <a:extLst>
              <a:ext uri="{FF2B5EF4-FFF2-40B4-BE49-F238E27FC236}">
                <a16:creationId xmlns:a16="http://schemas.microsoft.com/office/drawing/2014/main" id="{6ADAEF54-5C02-423B-92E7-1FA568BE6885}"/>
              </a:ext>
            </a:extLst>
          </p:cNvPr>
          <p:cNvPicPr>
            <a:picLocks noChangeAspect="1"/>
          </p:cNvPicPr>
          <p:nvPr/>
        </p:nvPicPr>
        <p:blipFill>
          <a:blip r:embed="rId5"/>
          <a:stretch>
            <a:fillRect/>
          </a:stretch>
        </p:blipFill>
        <p:spPr>
          <a:xfrm>
            <a:off x="252720" y="995631"/>
            <a:ext cx="5500941" cy="450077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2373120" y="152280"/>
            <a:ext cx="4177800" cy="4299840"/>
          </a:xfrm>
          <a:prstGeom prst="rect">
            <a:avLst/>
          </a:prstGeom>
          <a:noFill/>
          <a:ln>
            <a:noFill/>
          </a:ln>
        </p:spPr>
      </p:pic>
      <p:pic>
        <p:nvPicPr>
          <p:cNvPr id="3" name="Picture 1"/>
          <p:cNvPicPr>
            <a:picLocks noChangeAspect="1"/>
          </p:cNvPicPr>
          <p:nvPr/>
        </p:nvPicPr>
        <p:blipFill>
          <a:blip r:embed="rId4">
            <a:lum/>
            <a:alphaModFix/>
          </a:blip>
          <a:srcRect/>
          <a:stretch>
            <a:fillRect/>
          </a:stretch>
        </p:blipFill>
        <p:spPr>
          <a:xfrm>
            <a:off x="714960" y="4452840"/>
            <a:ext cx="7558559" cy="19472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5009515"/>
            <a:ext cx="9143640" cy="1927439"/>
          </a:xfrm>
          <a:prstGeom prst="rect">
            <a:avLst/>
          </a:prstGeom>
          <a:noFill/>
          <a:ln>
            <a:noFill/>
          </a:ln>
        </p:spPr>
      </p:pic>
      <p:sp>
        <p:nvSpPr>
          <p:cNvPr id="4" name="TextBox 1"/>
          <p:cNvSpPr/>
          <p:nvPr/>
        </p:nvSpPr>
        <p:spPr>
          <a:xfrm>
            <a:off x="728776" y="0"/>
            <a:ext cx="7867069" cy="16608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5000" rIns="90000" bIns="45000" anchor="t" anchorCtr="0" compatLnSpc="0">
            <a:spAutoFit/>
          </a:bodyPr>
          <a:lstStyle/>
          <a:p>
            <a:pPr marL="0" marR="0" lvl="0" indent="0" algn="ctr" rtl="0" hangingPunct="1">
              <a:lnSpc>
                <a:spcPct val="150000"/>
              </a:lnSpc>
              <a:spcBef>
                <a:spcPts val="0"/>
              </a:spcBef>
              <a:spcAft>
                <a:spcPts val="0"/>
              </a:spcAft>
              <a:buNone/>
              <a:tabLst/>
              <a:defRPr sz="2600" b="0">
                <a:latin typeface="LunchBox" pitchFamily="2"/>
              </a:defRPr>
            </a:pPr>
            <a:r>
              <a:rPr lang="en-GB" sz="3600" b="1" i="0" u="none" strike="noStrike" kern="1200" spc="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How many famous LGBT+ people can you name?</a:t>
            </a:r>
          </a:p>
        </p:txBody>
      </p:sp>
      <p:graphicFrame>
        <p:nvGraphicFramePr>
          <p:cNvPr id="3" name="Table 4">
            <a:extLst>
              <a:ext uri="{FF2B5EF4-FFF2-40B4-BE49-F238E27FC236}">
                <a16:creationId xmlns:a16="http://schemas.microsoft.com/office/drawing/2014/main" id="{9E9EDFC7-3741-4D79-988F-49821EF40C89}"/>
              </a:ext>
            </a:extLst>
          </p:cNvPr>
          <p:cNvGraphicFramePr>
            <a:graphicFrameLocks noGrp="1"/>
          </p:cNvGraphicFramePr>
          <p:nvPr>
            <p:extLst>
              <p:ext uri="{D42A27DB-BD31-4B8C-83A1-F6EECF244321}">
                <p14:modId xmlns:p14="http://schemas.microsoft.com/office/powerpoint/2010/main" val="1602799952"/>
              </p:ext>
            </p:extLst>
          </p:nvPr>
        </p:nvGraphicFramePr>
        <p:xfrm>
          <a:off x="2031243" y="1823014"/>
          <a:ext cx="5081154" cy="3610840"/>
        </p:xfrm>
        <a:graphic>
          <a:graphicData uri="http://schemas.openxmlformats.org/drawingml/2006/table">
            <a:tbl>
              <a:tblPr>
                <a:tableStyleId>{0505E3EF-67EA-436B-97B2-0124C06EBD24}</a:tableStyleId>
              </a:tblPr>
              <a:tblGrid>
                <a:gridCol w="1194071">
                  <a:extLst>
                    <a:ext uri="{9D8B030D-6E8A-4147-A177-3AD203B41FA5}">
                      <a16:colId xmlns:a16="http://schemas.microsoft.com/office/drawing/2014/main" val="2320794714"/>
                    </a:ext>
                  </a:extLst>
                </a:gridCol>
                <a:gridCol w="3887083">
                  <a:extLst>
                    <a:ext uri="{9D8B030D-6E8A-4147-A177-3AD203B41FA5}">
                      <a16:colId xmlns:a16="http://schemas.microsoft.com/office/drawing/2014/main" val="4197407399"/>
                    </a:ext>
                  </a:extLst>
                </a:gridCol>
              </a:tblGrid>
              <a:tr h="722168">
                <a:tc>
                  <a:txBody>
                    <a:bodyPr/>
                    <a:lstStyle/>
                    <a:p>
                      <a:pPr algn="ctr"/>
                      <a:r>
                        <a:rPr lang="en-GB" sz="4000" b="1" i="0" u="none" strike="noStrike" kern="1200" spc="0" dirty="0">
                          <a:ln>
                            <a:noFill/>
                          </a:ln>
                          <a:solidFill>
                            <a:srgbClr val="B82155"/>
                          </a:solidFill>
                          <a:latin typeface="Verdana" panose="020B0604030504040204" pitchFamily="34" charset="0"/>
                          <a:ea typeface="Verdana" panose="020B0604030504040204" pitchFamily="34" charset="0"/>
                          <a:cs typeface="Verdana" panose="020B0604030504040204" pitchFamily="34" charset="0"/>
                        </a:rPr>
                        <a:t>L</a:t>
                      </a:r>
                      <a:endParaRPr lang="en-GB" sz="4000" dirty="0">
                        <a:solidFill>
                          <a:srgbClr val="B82155"/>
                        </a:solidFill>
                      </a:endParaRPr>
                    </a:p>
                  </a:txBody>
                  <a:tcPr/>
                </a:tc>
                <a:tc>
                  <a:txBody>
                    <a:bodyPr/>
                    <a:lstStyle/>
                    <a:p>
                      <a:endParaRPr lang="en-GB"/>
                    </a:p>
                  </a:txBody>
                  <a:tcPr/>
                </a:tc>
                <a:extLst>
                  <a:ext uri="{0D108BD9-81ED-4DB2-BD59-A6C34878D82A}">
                    <a16:rowId xmlns:a16="http://schemas.microsoft.com/office/drawing/2014/main" val="4120510351"/>
                  </a:ext>
                </a:extLst>
              </a:tr>
              <a:tr h="722168">
                <a:tc>
                  <a:txBody>
                    <a:bodyPr/>
                    <a:lstStyle/>
                    <a:p>
                      <a:pPr algn="ctr"/>
                      <a:r>
                        <a:rPr lang="en-GB" sz="4000" b="1" i="0" u="none" strike="noStrike" kern="1200" spc="0" dirty="0">
                          <a:ln>
                            <a:noFill/>
                          </a:ln>
                          <a:solidFill>
                            <a:srgbClr val="B82155"/>
                          </a:solidFill>
                          <a:latin typeface="Verdana" panose="020B0604030504040204" pitchFamily="34" charset="0"/>
                          <a:ea typeface="Verdana" panose="020B0604030504040204" pitchFamily="34" charset="0"/>
                          <a:cs typeface="Verdana" panose="020B0604030504040204" pitchFamily="34" charset="0"/>
                        </a:rPr>
                        <a:t>G</a:t>
                      </a:r>
                      <a:endParaRPr lang="en-GB" sz="4000" dirty="0">
                        <a:solidFill>
                          <a:srgbClr val="B82155"/>
                        </a:solidFill>
                      </a:endParaRPr>
                    </a:p>
                  </a:txBody>
                  <a:tcPr/>
                </a:tc>
                <a:tc>
                  <a:txBody>
                    <a:bodyPr/>
                    <a:lstStyle/>
                    <a:p>
                      <a:endParaRPr lang="en-GB"/>
                    </a:p>
                  </a:txBody>
                  <a:tcPr/>
                </a:tc>
                <a:extLst>
                  <a:ext uri="{0D108BD9-81ED-4DB2-BD59-A6C34878D82A}">
                    <a16:rowId xmlns:a16="http://schemas.microsoft.com/office/drawing/2014/main" val="1315334546"/>
                  </a:ext>
                </a:extLst>
              </a:tr>
              <a:tr h="722168">
                <a:tc>
                  <a:txBody>
                    <a:bodyPr/>
                    <a:lstStyle/>
                    <a:p>
                      <a:pPr algn="ctr"/>
                      <a:r>
                        <a:rPr lang="en-GB" sz="4000" b="1" i="0" u="none" strike="noStrike" kern="1200" spc="0" dirty="0">
                          <a:ln>
                            <a:noFill/>
                          </a:ln>
                          <a:solidFill>
                            <a:srgbClr val="B82155"/>
                          </a:solidFill>
                          <a:latin typeface="Verdana" panose="020B0604030504040204" pitchFamily="34" charset="0"/>
                          <a:ea typeface="Verdana" panose="020B0604030504040204" pitchFamily="34" charset="0"/>
                          <a:cs typeface="Verdana" panose="020B0604030504040204" pitchFamily="34" charset="0"/>
                        </a:rPr>
                        <a:t>B</a:t>
                      </a:r>
                      <a:endParaRPr lang="en-GB" sz="4000" dirty="0">
                        <a:solidFill>
                          <a:srgbClr val="B82155"/>
                        </a:solidFill>
                      </a:endParaRPr>
                    </a:p>
                  </a:txBody>
                  <a:tcPr/>
                </a:tc>
                <a:tc>
                  <a:txBody>
                    <a:bodyPr/>
                    <a:lstStyle/>
                    <a:p>
                      <a:endParaRPr lang="en-GB"/>
                    </a:p>
                  </a:txBody>
                  <a:tcPr/>
                </a:tc>
                <a:extLst>
                  <a:ext uri="{0D108BD9-81ED-4DB2-BD59-A6C34878D82A}">
                    <a16:rowId xmlns:a16="http://schemas.microsoft.com/office/drawing/2014/main" val="4055009323"/>
                  </a:ext>
                </a:extLst>
              </a:tr>
              <a:tr h="722168">
                <a:tc>
                  <a:txBody>
                    <a:bodyPr/>
                    <a:lstStyle/>
                    <a:p>
                      <a:pPr algn="ctr"/>
                      <a:r>
                        <a:rPr lang="en-GB" sz="4000" b="1" i="0" u="none" strike="noStrike" kern="1200" spc="0" dirty="0">
                          <a:ln>
                            <a:noFill/>
                          </a:ln>
                          <a:solidFill>
                            <a:srgbClr val="B82155"/>
                          </a:solidFill>
                          <a:latin typeface="Verdana" panose="020B0604030504040204" pitchFamily="34" charset="0"/>
                          <a:ea typeface="Verdana" panose="020B0604030504040204" pitchFamily="34" charset="0"/>
                          <a:cs typeface="Verdana" panose="020B0604030504040204" pitchFamily="34" charset="0"/>
                        </a:rPr>
                        <a:t>T</a:t>
                      </a:r>
                      <a:endParaRPr lang="en-GB" sz="4000" dirty="0">
                        <a:solidFill>
                          <a:srgbClr val="B82155"/>
                        </a:solidFill>
                      </a:endParaRPr>
                    </a:p>
                  </a:txBody>
                  <a:tcPr/>
                </a:tc>
                <a:tc>
                  <a:txBody>
                    <a:bodyPr/>
                    <a:lstStyle/>
                    <a:p>
                      <a:endParaRPr lang="en-GB" dirty="0"/>
                    </a:p>
                  </a:txBody>
                  <a:tcPr/>
                </a:tc>
                <a:extLst>
                  <a:ext uri="{0D108BD9-81ED-4DB2-BD59-A6C34878D82A}">
                    <a16:rowId xmlns:a16="http://schemas.microsoft.com/office/drawing/2014/main" val="2286177584"/>
                  </a:ext>
                </a:extLst>
              </a:tr>
              <a:tr h="722168">
                <a:tc>
                  <a:txBody>
                    <a:bodyPr/>
                    <a:lstStyle/>
                    <a:p>
                      <a:pPr algn="ctr"/>
                      <a:r>
                        <a:rPr lang="en-GB" sz="4000" b="1" dirty="0">
                          <a:solidFill>
                            <a:srgbClr val="B82155"/>
                          </a:solidFill>
                        </a:rPr>
                        <a:t>+</a:t>
                      </a:r>
                    </a:p>
                  </a:txBody>
                  <a:tcPr/>
                </a:tc>
                <a:tc>
                  <a:txBody>
                    <a:bodyPr/>
                    <a:lstStyle/>
                    <a:p>
                      <a:endParaRPr lang="en-GB" dirty="0"/>
                    </a:p>
                  </a:txBody>
                  <a:tcPr/>
                </a:tc>
                <a:extLst>
                  <a:ext uri="{0D108BD9-81ED-4DB2-BD59-A6C34878D82A}">
                    <a16:rowId xmlns:a16="http://schemas.microsoft.com/office/drawing/2014/main" val="130271679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57560"/>
            <a:ext cx="9143640" cy="1927439"/>
          </a:xfrm>
          <a:prstGeom prst="rect">
            <a:avLst/>
          </a:prstGeom>
          <a:noFill/>
          <a:ln>
            <a:noFill/>
          </a:ln>
        </p:spPr>
      </p:pic>
      <p:sp>
        <p:nvSpPr>
          <p:cNvPr id="6" name="TextBox 5"/>
          <p:cNvSpPr txBox="1"/>
          <p:nvPr/>
        </p:nvSpPr>
        <p:spPr>
          <a:xfrm>
            <a:off x="-2154563" y="0"/>
            <a:ext cx="9005455" cy="93252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3600">
                <a:latin typeface="LunchBox" pitchFamily="2"/>
              </a:defRPr>
            </a:pPr>
            <a:r>
              <a:rPr lang="en-GB" sz="54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Who am I?</a:t>
            </a:r>
          </a:p>
        </p:txBody>
      </p:sp>
      <p:sp>
        <p:nvSpPr>
          <p:cNvPr id="7" name="Title 1">
            <a:extLst>
              <a:ext uri="{FF2B5EF4-FFF2-40B4-BE49-F238E27FC236}">
                <a16:creationId xmlns:a16="http://schemas.microsoft.com/office/drawing/2014/main" id="{84AFD39F-71F4-4B3F-89F4-C7B6DB56E6A5}"/>
              </a:ext>
            </a:extLst>
          </p:cNvPr>
          <p:cNvSpPr txBox="1">
            <a:spLocks/>
          </p:cNvSpPr>
          <p:nvPr/>
        </p:nvSpPr>
        <p:spPr>
          <a:xfrm>
            <a:off x="2952118" y="1111467"/>
            <a:ext cx="8517056" cy="1927439"/>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3600" b="1" dirty="0">
                <a:solidFill>
                  <a:srgbClr val="6D6E71"/>
                </a:solidFill>
                <a:latin typeface="Verdana" panose="020B0604030504040204" pitchFamily="34" charset="0"/>
                <a:ea typeface="Verdana" panose="020B0604030504040204" pitchFamily="34" charset="0"/>
                <a:cs typeface="Verdana" panose="020B0604030504040204" pitchFamily="34" charset="0"/>
              </a:rPr>
              <a:t>Sandi Toksvig</a:t>
            </a:r>
          </a:p>
        </p:txBody>
      </p:sp>
      <p:sp>
        <p:nvSpPr>
          <p:cNvPr id="8" name="TextBox 7">
            <a:extLst>
              <a:ext uri="{FF2B5EF4-FFF2-40B4-BE49-F238E27FC236}">
                <a16:creationId xmlns:a16="http://schemas.microsoft.com/office/drawing/2014/main" id="{7904E8C2-6305-40BD-923F-4138095A77BC}"/>
              </a:ext>
            </a:extLst>
          </p:cNvPr>
          <p:cNvSpPr txBox="1"/>
          <p:nvPr/>
        </p:nvSpPr>
        <p:spPr>
          <a:xfrm>
            <a:off x="311003" y="1324118"/>
            <a:ext cx="4562613" cy="4247317"/>
          </a:xfrm>
          <a:prstGeom prst="rect">
            <a:avLst/>
          </a:prstGeom>
          <a:noFill/>
        </p:spPr>
        <p:txBody>
          <a:bodyPr wrap="square">
            <a:spAutoFit/>
          </a:bodyPr>
          <a:lstStyle/>
          <a:p>
            <a:r>
              <a:rPr lang="en-US" sz="1800" dirty="0">
                <a:solidFill>
                  <a:srgbClr val="575C5F"/>
                </a:solidFill>
                <a:latin typeface="Verdana"/>
                <a:cs typeface="Verdana"/>
              </a:rPr>
              <a:t>I’m a lesbian.</a:t>
            </a:r>
          </a:p>
          <a:p>
            <a:endParaRPr lang="en-US" dirty="0">
              <a:solidFill>
                <a:srgbClr val="575C5F"/>
              </a:solidFill>
              <a:latin typeface="Verdana"/>
            </a:endParaRPr>
          </a:p>
          <a:p>
            <a:r>
              <a:rPr lang="en-US" dirty="0">
                <a:solidFill>
                  <a:srgbClr val="575C5F"/>
                </a:solidFill>
                <a:latin typeface="Verdana"/>
              </a:rPr>
              <a:t>I was born in Denmark but I live in Britain.</a:t>
            </a:r>
          </a:p>
          <a:p>
            <a:endParaRPr lang="en-US" dirty="0">
              <a:solidFill>
                <a:srgbClr val="575C5F"/>
              </a:solidFill>
              <a:latin typeface="Verdana"/>
            </a:endParaRPr>
          </a:p>
          <a:p>
            <a:r>
              <a:rPr lang="en-GB" dirty="0">
                <a:solidFill>
                  <a:srgbClr val="575C5F"/>
                </a:solidFill>
                <a:latin typeface="Verdana"/>
              </a:rPr>
              <a:t>I’m a comedian and TV presenter.</a:t>
            </a:r>
          </a:p>
          <a:p>
            <a:endParaRPr lang="en-GB" dirty="0">
              <a:solidFill>
                <a:srgbClr val="575C5F"/>
              </a:solidFill>
              <a:latin typeface="Verdana"/>
            </a:endParaRPr>
          </a:p>
          <a:p>
            <a:r>
              <a:rPr lang="en-GB" dirty="0">
                <a:solidFill>
                  <a:srgbClr val="575C5F"/>
                </a:solidFill>
                <a:latin typeface="Verdana"/>
              </a:rPr>
              <a:t>I’m a political activist and founded the ‘Women’s Equality Party’.</a:t>
            </a:r>
          </a:p>
          <a:p>
            <a:endParaRPr lang="en-US" dirty="0">
              <a:solidFill>
                <a:srgbClr val="575C5F"/>
              </a:solidFill>
              <a:latin typeface="Verdana"/>
            </a:endParaRPr>
          </a:p>
          <a:p>
            <a:r>
              <a:rPr lang="en-GB" dirty="0">
                <a:solidFill>
                  <a:srgbClr val="575C5F"/>
                </a:solidFill>
                <a:latin typeface="Verdana"/>
              </a:rPr>
              <a:t>I used to host the Great British Bake-Off, and I took </a:t>
            </a:r>
            <a:r>
              <a:rPr lang="en-US" dirty="0">
                <a:solidFill>
                  <a:srgbClr val="575C5F"/>
                </a:solidFill>
                <a:latin typeface="Verdana"/>
              </a:rPr>
              <a:t>over from Steven Fry as the presenter of QI.</a:t>
            </a:r>
          </a:p>
          <a:p>
            <a:endParaRPr lang="en-US" dirty="0">
              <a:solidFill>
                <a:srgbClr val="575C5F"/>
              </a:solidFill>
              <a:latin typeface="Verdana"/>
            </a:endParaRPr>
          </a:p>
          <a:p>
            <a:endParaRPr lang="en-GB" dirty="0"/>
          </a:p>
        </p:txBody>
      </p:sp>
      <p:pic>
        <p:nvPicPr>
          <p:cNvPr id="6146" name="Picture 2" descr="Toksvig in 2013">
            <a:extLst>
              <a:ext uri="{FF2B5EF4-FFF2-40B4-BE49-F238E27FC236}">
                <a16:creationId xmlns:a16="http://schemas.microsoft.com/office/drawing/2014/main" id="{5B365BDD-9765-4121-AA7A-7569E66BF80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5419" y="1964288"/>
            <a:ext cx="208597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1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57560"/>
            <a:ext cx="9143640" cy="1927439"/>
          </a:xfrm>
          <a:prstGeom prst="rect">
            <a:avLst/>
          </a:prstGeom>
          <a:noFill/>
          <a:ln>
            <a:noFill/>
          </a:ln>
        </p:spPr>
      </p:pic>
      <p:sp>
        <p:nvSpPr>
          <p:cNvPr id="6" name="TextBox 5"/>
          <p:cNvSpPr txBox="1"/>
          <p:nvPr/>
        </p:nvSpPr>
        <p:spPr>
          <a:xfrm>
            <a:off x="-2154563" y="0"/>
            <a:ext cx="9005455" cy="93252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3600">
                <a:latin typeface="LunchBox" pitchFamily="2"/>
              </a:defRPr>
            </a:pPr>
            <a:r>
              <a:rPr lang="en-GB" sz="54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Who am I?</a:t>
            </a:r>
          </a:p>
        </p:txBody>
      </p:sp>
      <p:sp>
        <p:nvSpPr>
          <p:cNvPr id="7" name="Title 1">
            <a:extLst>
              <a:ext uri="{FF2B5EF4-FFF2-40B4-BE49-F238E27FC236}">
                <a16:creationId xmlns:a16="http://schemas.microsoft.com/office/drawing/2014/main" id="{84AFD39F-71F4-4B3F-89F4-C7B6DB56E6A5}"/>
              </a:ext>
            </a:extLst>
          </p:cNvPr>
          <p:cNvSpPr txBox="1">
            <a:spLocks/>
          </p:cNvSpPr>
          <p:nvPr/>
        </p:nvSpPr>
        <p:spPr>
          <a:xfrm>
            <a:off x="2952118" y="1501561"/>
            <a:ext cx="8517056" cy="1927439"/>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3600" b="1" dirty="0">
                <a:solidFill>
                  <a:srgbClr val="6D6E71"/>
                </a:solidFill>
                <a:latin typeface="Verdana" panose="020B0604030504040204" pitchFamily="34" charset="0"/>
                <a:ea typeface="Verdana" panose="020B0604030504040204" pitchFamily="34" charset="0"/>
                <a:cs typeface="Verdana" panose="020B0604030504040204" pitchFamily="34" charset="0"/>
              </a:rPr>
              <a:t>Laverne Cox</a:t>
            </a:r>
          </a:p>
        </p:txBody>
      </p:sp>
      <p:sp>
        <p:nvSpPr>
          <p:cNvPr id="8" name="TextBox 7">
            <a:extLst>
              <a:ext uri="{FF2B5EF4-FFF2-40B4-BE49-F238E27FC236}">
                <a16:creationId xmlns:a16="http://schemas.microsoft.com/office/drawing/2014/main" id="{7904E8C2-6305-40BD-923F-4138095A77BC}"/>
              </a:ext>
            </a:extLst>
          </p:cNvPr>
          <p:cNvSpPr txBox="1"/>
          <p:nvPr/>
        </p:nvSpPr>
        <p:spPr>
          <a:xfrm>
            <a:off x="311003" y="1526907"/>
            <a:ext cx="4562613" cy="4247317"/>
          </a:xfrm>
          <a:prstGeom prst="rect">
            <a:avLst/>
          </a:prstGeom>
          <a:noFill/>
        </p:spPr>
        <p:txBody>
          <a:bodyPr wrap="square">
            <a:spAutoFit/>
          </a:bodyPr>
          <a:lstStyle/>
          <a:p>
            <a:r>
              <a:rPr lang="en-US" sz="1800" dirty="0">
                <a:solidFill>
                  <a:srgbClr val="575C5F"/>
                </a:solidFill>
                <a:latin typeface="Verdana"/>
                <a:cs typeface="Verdana"/>
              </a:rPr>
              <a:t>I’m trans.</a:t>
            </a:r>
          </a:p>
          <a:p>
            <a:endParaRPr lang="en-US" dirty="0">
              <a:solidFill>
                <a:srgbClr val="575C5F"/>
              </a:solidFill>
              <a:latin typeface="Verdana"/>
            </a:endParaRPr>
          </a:p>
          <a:p>
            <a:r>
              <a:rPr lang="en-US" dirty="0">
                <a:solidFill>
                  <a:srgbClr val="575C5F"/>
                </a:solidFill>
                <a:latin typeface="Verdana"/>
              </a:rPr>
              <a:t>I’m an actress.</a:t>
            </a:r>
          </a:p>
          <a:p>
            <a:endParaRPr lang="en-US" dirty="0">
              <a:solidFill>
                <a:srgbClr val="575C5F"/>
              </a:solidFill>
              <a:latin typeface="Verdana"/>
            </a:endParaRPr>
          </a:p>
          <a:p>
            <a:r>
              <a:rPr lang="en-US" dirty="0">
                <a:solidFill>
                  <a:srgbClr val="575C5F"/>
                </a:solidFill>
                <a:latin typeface="Verdana"/>
              </a:rPr>
              <a:t>I’m </a:t>
            </a:r>
            <a:r>
              <a:rPr lang="en-GB" dirty="0">
                <a:solidFill>
                  <a:srgbClr val="575C5F"/>
                </a:solidFill>
                <a:latin typeface="Verdana"/>
              </a:rPr>
              <a:t>the first openly transgender person to appear on the cover of a Cosmopolitan magazine.</a:t>
            </a:r>
          </a:p>
          <a:p>
            <a:endParaRPr lang="en-US" dirty="0">
              <a:solidFill>
                <a:srgbClr val="575C5F"/>
              </a:solidFill>
              <a:latin typeface="Verdana"/>
            </a:endParaRPr>
          </a:p>
          <a:p>
            <a:r>
              <a:rPr lang="en-US" dirty="0">
                <a:solidFill>
                  <a:srgbClr val="575C5F"/>
                </a:solidFill>
                <a:latin typeface="Verdana"/>
              </a:rPr>
              <a:t>I campaign for LGBT+ equality.</a:t>
            </a:r>
          </a:p>
          <a:p>
            <a:endParaRPr lang="en-US" dirty="0">
              <a:solidFill>
                <a:srgbClr val="575C5F"/>
              </a:solidFill>
              <a:latin typeface="Verdana"/>
            </a:endParaRPr>
          </a:p>
          <a:p>
            <a:r>
              <a:rPr lang="en-US" dirty="0">
                <a:solidFill>
                  <a:srgbClr val="575C5F"/>
                </a:solidFill>
                <a:latin typeface="Verdana"/>
              </a:rPr>
              <a:t>I am most famous for playing a trans character in ‘Orange is the New Black’.</a:t>
            </a:r>
          </a:p>
          <a:p>
            <a:endParaRPr lang="en-US" dirty="0">
              <a:solidFill>
                <a:srgbClr val="575C5F"/>
              </a:solidFill>
              <a:latin typeface="Verdana"/>
            </a:endParaRPr>
          </a:p>
          <a:p>
            <a:endParaRPr lang="en-GB" dirty="0"/>
          </a:p>
        </p:txBody>
      </p:sp>
      <p:pic>
        <p:nvPicPr>
          <p:cNvPr id="4098" name="Picture 2" descr="laverne cox">
            <a:extLst>
              <a:ext uri="{FF2B5EF4-FFF2-40B4-BE49-F238E27FC236}">
                <a16:creationId xmlns:a16="http://schemas.microsoft.com/office/drawing/2014/main" id="{2FBFA615-D7F2-438B-98C0-1459598C7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619" y="2211541"/>
            <a:ext cx="3831480" cy="2873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91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57560"/>
            <a:ext cx="9143640" cy="1927439"/>
          </a:xfrm>
          <a:prstGeom prst="rect">
            <a:avLst/>
          </a:prstGeom>
          <a:noFill/>
          <a:ln>
            <a:noFill/>
          </a:ln>
        </p:spPr>
      </p:pic>
      <p:sp>
        <p:nvSpPr>
          <p:cNvPr id="6" name="TextBox 5"/>
          <p:cNvSpPr txBox="1"/>
          <p:nvPr/>
        </p:nvSpPr>
        <p:spPr>
          <a:xfrm>
            <a:off x="-2154563" y="0"/>
            <a:ext cx="9005455" cy="93252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3600">
                <a:latin typeface="LunchBox" pitchFamily="2"/>
              </a:defRPr>
            </a:pPr>
            <a:r>
              <a:rPr lang="en-GB" sz="54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Who am I?</a:t>
            </a:r>
          </a:p>
        </p:txBody>
      </p:sp>
      <p:sp>
        <p:nvSpPr>
          <p:cNvPr id="7" name="Title 1">
            <a:extLst>
              <a:ext uri="{FF2B5EF4-FFF2-40B4-BE49-F238E27FC236}">
                <a16:creationId xmlns:a16="http://schemas.microsoft.com/office/drawing/2014/main" id="{84AFD39F-71F4-4B3F-89F4-C7B6DB56E6A5}"/>
              </a:ext>
            </a:extLst>
          </p:cNvPr>
          <p:cNvSpPr txBox="1">
            <a:spLocks/>
          </p:cNvSpPr>
          <p:nvPr/>
        </p:nvSpPr>
        <p:spPr>
          <a:xfrm>
            <a:off x="2952118" y="1501561"/>
            <a:ext cx="8517056" cy="1927439"/>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3600" b="1" dirty="0">
                <a:solidFill>
                  <a:srgbClr val="6D6E71"/>
                </a:solidFill>
                <a:latin typeface="Verdana" panose="020B0604030504040204" pitchFamily="34" charset="0"/>
                <a:ea typeface="Verdana" panose="020B0604030504040204" pitchFamily="34" charset="0"/>
                <a:cs typeface="Verdana" panose="020B0604030504040204" pitchFamily="34" charset="0"/>
              </a:rPr>
              <a:t>Alan Turing</a:t>
            </a:r>
          </a:p>
        </p:txBody>
      </p:sp>
      <p:sp>
        <p:nvSpPr>
          <p:cNvPr id="8" name="TextBox 7">
            <a:extLst>
              <a:ext uri="{FF2B5EF4-FFF2-40B4-BE49-F238E27FC236}">
                <a16:creationId xmlns:a16="http://schemas.microsoft.com/office/drawing/2014/main" id="{7904E8C2-6305-40BD-923F-4138095A77BC}"/>
              </a:ext>
            </a:extLst>
          </p:cNvPr>
          <p:cNvSpPr txBox="1"/>
          <p:nvPr/>
        </p:nvSpPr>
        <p:spPr>
          <a:xfrm>
            <a:off x="311003" y="1526907"/>
            <a:ext cx="4562613" cy="4247317"/>
          </a:xfrm>
          <a:prstGeom prst="rect">
            <a:avLst/>
          </a:prstGeom>
          <a:noFill/>
        </p:spPr>
        <p:txBody>
          <a:bodyPr wrap="square">
            <a:spAutoFit/>
          </a:bodyPr>
          <a:lstStyle/>
          <a:p>
            <a:r>
              <a:rPr lang="en-US" sz="1800" dirty="0">
                <a:solidFill>
                  <a:srgbClr val="575C5F"/>
                </a:solidFill>
                <a:latin typeface="Verdana"/>
                <a:cs typeface="Verdana"/>
              </a:rPr>
              <a:t>I’m gay.</a:t>
            </a:r>
          </a:p>
          <a:p>
            <a:endParaRPr lang="en-US" dirty="0">
              <a:solidFill>
                <a:srgbClr val="575C5F"/>
              </a:solidFill>
              <a:latin typeface="Verdana"/>
            </a:endParaRPr>
          </a:p>
          <a:p>
            <a:r>
              <a:rPr lang="en-US" dirty="0">
                <a:solidFill>
                  <a:srgbClr val="575C5F"/>
                </a:solidFill>
                <a:latin typeface="Verdana"/>
              </a:rPr>
              <a:t>I was born in 1912 and died in 1954.</a:t>
            </a:r>
          </a:p>
          <a:p>
            <a:endParaRPr lang="en-US" dirty="0">
              <a:solidFill>
                <a:srgbClr val="575C5F"/>
              </a:solidFill>
              <a:latin typeface="Verdana"/>
            </a:endParaRPr>
          </a:p>
          <a:p>
            <a:r>
              <a:rPr lang="en-GB" dirty="0">
                <a:solidFill>
                  <a:srgbClr val="575C5F"/>
                </a:solidFill>
                <a:latin typeface="Verdana"/>
              </a:rPr>
              <a:t>My face appears on the back of the latest £50 note.</a:t>
            </a:r>
          </a:p>
          <a:p>
            <a:endParaRPr lang="en-US" dirty="0">
              <a:solidFill>
                <a:srgbClr val="575C5F"/>
              </a:solidFill>
              <a:latin typeface="Verdana"/>
            </a:endParaRPr>
          </a:p>
          <a:p>
            <a:r>
              <a:rPr lang="en-US" dirty="0">
                <a:solidFill>
                  <a:srgbClr val="575C5F"/>
                </a:solidFill>
                <a:latin typeface="Verdana"/>
              </a:rPr>
              <a:t>I’m </a:t>
            </a:r>
            <a:r>
              <a:rPr lang="en-GB" dirty="0">
                <a:solidFill>
                  <a:srgbClr val="575C5F"/>
                </a:solidFill>
                <a:latin typeface="Verdana"/>
              </a:rPr>
              <a:t>a mathematician, computer scientist, and philosopher.</a:t>
            </a:r>
          </a:p>
          <a:p>
            <a:endParaRPr lang="en-US" dirty="0">
              <a:solidFill>
                <a:srgbClr val="575C5F"/>
              </a:solidFill>
              <a:latin typeface="Verdana"/>
            </a:endParaRPr>
          </a:p>
          <a:p>
            <a:r>
              <a:rPr lang="en-US" dirty="0">
                <a:solidFill>
                  <a:srgbClr val="575C5F"/>
                </a:solidFill>
                <a:latin typeface="Verdana"/>
              </a:rPr>
              <a:t>I cracked the German ‘Enigma code’ which helped win the second world war.</a:t>
            </a:r>
          </a:p>
          <a:p>
            <a:endParaRPr lang="en-US" dirty="0">
              <a:solidFill>
                <a:srgbClr val="575C5F"/>
              </a:solidFill>
              <a:latin typeface="Verdana"/>
            </a:endParaRPr>
          </a:p>
          <a:p>
            <a:endParaRPr lang="en-GB" dirty="0"/>
          </a:p>
        </p:txBody>
      </p:sp>
      <p:pic>
        <p:nvPicPr>
          <p:cNvPr id="5122" name="Picture 2" descr="Living in Alan Turing's Future | The New Yorker">
            <a:extLst>
              <a:ext uri="{FF2B5EF4-FFF2-40B4-BE49-F238E27FC236}">
                <a16:creationId xmlns:a16="http://schemas.microsoft.com/office/drawing/2014/main" id="{BDFEE894-837F-4CBA-B881-3A07731527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648" y="2097601"/>
            <a:ext cx="3254349" cy="325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50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57560"/>
            <a:ext cx="9143640" cy="1927439"/>
          </a:xfrm>
          <a:prstGeom prst="rect">
            <a:avLst/>
          </a:prstGeom>
          <a:noFill/>
          <a:ln>
            <a:noFill/>
          </a:ln>
        </p:spPr>
      </p:pic>
      <p:sp>
        <p:nvSpPr>
          <p:cNvPr id="6" name="TextBox 5"/>
          <p:cNvSpPr txBox="1"/>
          <p:nvPr/>
        </p:nvSpPr>
        <p:spPr>
          <a:xfrm>
            <a:off x="-2154563" y="0"/>
            <a:ext cx="9005455" cy="93252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3600">
                <a:latin typeface="LunchBox" pitchFamily="2"/>
              </a:defRPr>
            </a:pPr>
            <a:r>
              <a:rPr lang="en-GB" sz="54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Who am I?</a:t>
            </a:r>
          </a:p>
        </p:txBody>
      </p:sp>
      <p:sp>
        <p:nvSpPr>
          <p:cNvPr id="7" name="Title 1">
            <a:extLst>
              <a:ext uri="{FF2B5EF4-FFF2-40B4-BE49-F238E27FC236}">
                <a16:creationId xmlns:a16="http://schemas.microsoft.com/office/drawing/2014/main" id="{84AFD39F-71F4-4B3F-89F4-C7B6DB56E6A5}"/>
              </a:ext>
            </a:extLst>
          </p:cNvPr>
          <p:cNvSpPr txBox="1">
            <a:spLocks/>
          </p:cNvSpPr>
          <p:nvPr/>
        </p:nvSpPr>
        <p:spPr>
          <a:xfrm>
            <a:off x="2225480" y="1242436"/>
            <a:ext cx="8517056" cy="1927439"/>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3600" b="1" dirty="0">
                <a:solidFill>
                  <a:srgbClr val="6D6E71"/>
                </a:solidFill>
                <a:latin typeface="Verdana" panose="020B0604030504040204" pitchFamily="34" charset="0"/>
                <a:ea typeface="Verdana" panose="020B0604030504040204" pitchFamily="34" charset="0"/>
                <a:cs typeface="Verdana" panose="020B0604030504040204" pitchFamily="34" charset="0"/>
              </a:rPr>
              <a:t>Billie Joe Armstrong</a:t>
            </a:r>
          </a:p>
        </p:txBody>
      </p:sp>
      <p:sp>
        <p:nvSpPr>
          <p:cNvPr id="8" name="TextBox 7">
            <a:extLst>
              <a:ext uri="{FF2B5EF4-FFF2-40B4-BE49-F238E27FC236}">
                <a16:creationId xmlns:a16="http://schemas.microsoft.com/office/drawing/2014/main" id="{7904E8C2-6305-40BD-923F-4138095A77BC}"/>
              </a:ext>
            </a:extLst>
          </p:cNvPr>
          <p:cNvSpPr txBox="1"/>
          <p:nvPr/>
        </p:nvSpPr>
        <p:spPr>
          <a:xfrm>
            <a:off x="218553" y="1957993"/>
            <a:ext cx="4562613" cy="3139321"/>
          </a:xfrm>
          <a:prstGeom prst="rect">
            <a:avLst/>
          </a:prstGeom>
          <a:noFill/>
        </p:spPr>
        <p:txBody>
          <a:bodyPr wrap="square">
            <a:spAutoFit/>
          </a:bodyPr>
          <a:lstStyle/>
          <a:p>
            <a:r>
              <a:rPr lang="en-US" sz="1800" dirty="0">
                <a:solidFill>
                  <a:srgbClr val="575C5F"/>
                </a:solidFill>
                <a:latin typeface="Verdana"/>
                <a:cs typeface="Verdana"/>
              </a:rPr>
              <a:t>I’m bisexual.</a:t>
            </a:r>
          </a:p>
          <a:p>
            <a:endParaRPr lang="en-US" dirty="0">
              <a:solidFill>
                <a:srgbClr val="575C5F"/>
              </a:solidFill>
              <a:latin typeface="Verdana"/>
            </a:endParaRPr>
          </a:p>
          <a:p>
            <a:r>
              <a:rPr lang="en-US" dirty="0">
                <a:solidFill>
                  <a:srgbClr val="575C5F"/>
                </a:solidFill>
                <a:latin typeface="Verdana"/>
              </a:rPr>
              <a:t>I’m a singer and guitarist.</a:t>
            </a:r>
          </a:p>
          <a:p>
            <a:endParaRPr lang="en-US" dirty="0">
              <a:solidFill>
                <a:srgbClr val="575C5F"/>
              </a:solidFill>
              <a:latin typeface="Verdana"/>
            </a:endParaRPr>
          </a:p>
          <a:p>
            <a:r>
              <a:rPr lang="en-US" dirty="0">
                <a:solidFill>
                  <a:srgbClr val="575C5F"/>
                </a:solidFill>
                <a:latin typeface="Verdana"/>
              </a:rPr>
              <a:t>I’m from California.</a:t>
            </a:r>
          </a:p>
          <a:p>
            <a:endParaRPr lang="en-US" dirty="0">
              <a:solidFill>
                <a:srgbClr val="575C5F"/>
              </a:solidFill>
              <a:latin typeface="Verdana"/>
            </a:endParaRPr>
          </a:p>
          <a:p>
            <a:r>
              <a:rPr lang="en-US" dirty="0">
                <a:solidFill>
                  <a:srgbClr val="575C5F"/>
                </a:solidFill>
                <a:latin typeface="Verdana"/>
              </a:rPr>
              <a:t>My music has been adapted into a musical called ‘American Idiot’.</a:t>
            </a:r>
          </a:p>
          <a:p>
            <a:endParaRPr lang="en-US" dirty="0">
              <a:solidFill>
                <a:srgbClr val="575C5F"/>
              </a:solidFill>
              <a:latin typeface="Verdana"/>
            </a:endParaRPr>
          </a:p>
          <a:p>
            <a:r>
              <a:rPr lang="en-US" dirty="0">
                <a:solidFill>
                  <a:srgbClr val="575C5F"/>
                </a:solidFill>
                <a:latin typeface="Verdana"/>
              </a:rPr>
              <a:t>I’m in a punk band called Green Day.</a:t>
            </a:r>
          </a:p>
          <a:p>
            <a:endParaRPr lang="en-GB" dirty="0"/>
          </a:p>
        </p:txBody>
      </p:sp>
      <p:pic>
        <p:nvPicPr>
          <p:cNvPr id="7170" name="Picture 2">
            <a:extLst>
              <a:ext uri="{FF2B5EF4-FFF2-40B4-BE49-F238E27FC236}">
                <a16:creationId xmlns:a16="http://schemas.microsoft.com/office/drawing/2014/main" id="{EBF4C361-4B26-4CC3-86FC-1DF8FE6DEF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966" y="1957993"/>
            <a:ext cx="2577526" cy="323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52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57560"/>
            <a:ext cx="9143640" cy="1927439"/>
          </a:xfrm>
          <a:prstGeom prst="rect">
            <a:avLst/>
          </a:prstGeom>
          <a:noFill/>
          <a:ln>
            <a:noFill/>
          </a:ln>
        </p:spPr>
      </p:pic>
      <p:sp>
        <p:nvSpPr>
          <p:cNvPr id="6" name="TextBox 5"/>
          <p:cNvSpPr txBox="1"/>
          <p:nvPr/>
        </p:nvSpPr>
        <p:spPr>
          <a:xfrm>
            <a:off x="-2154563" y="0"/>
            <a:ext cx="9005455" cy="93252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3600">
                <a:latin typeface="LunchBox" pitchFamily="2"/>
              </a:defRPr>
            </a:pPr>
            <a:r>
              <a:rPr lang="en-GB" sz="54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Who am I?</a:t>
            </a:r>
          </a:p>
        </p:txBody>
      </p:sp>
      <p:sp>
        <p:nvSpPr>
          <p:cNvPr id="7" name="Title 1">
            <a:extLst>
              <a:ext uri="{FF2B5EF4-FFF2-40B4-BE49-F238E27FC236}">
                <a16:creationId xmlns:a16="http://schemas.microsoft.com/office/drawing/2014/main" id="{84AFD39F-71F4-4B3F-89F4-C7B6DB56E6A5}"/>
              </a:ext>
            </a:extLst>
          </p:cNvPr>
          <p:cNvSpPr txBox="1">
            <a:spLocks/>
          </p:cNvSpPr>
          <p:nvPr/>
        </p:nvSpPr>
        <p:spPr>
          <a:xfrm>
            <a:off x="2984016" y="1120231"/>
            <a:ext cx="8517056" cy="1927439"/>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3600" b="1" dirty="0">
                <a:solidFill>
                  <a:srgbClr val="6D6E71"/>
                </a:solidFill>
                <a:latin typeface="Verdana" panose="020B0604030504040204" pitchFamily="34" charset="0"/>
                <a:ea typeface="Verdana" panose="020B0604030504040204" pitchFamily="34" charset="0"/>
                <a:cs typeface="Verdana" panose="020B0604030504040204" pitchFamily="34" charset="0"/>
              </a:rPr>
              <a:t>Sam Smith</a:t>
            </a:r>
          </a:p>
        </p:txBody>
      </p:sp>
      <p:sp>
        <p:nvSpPr>
          <p:cNvPr id="8" name="TextBox 7">
            <a:extLst>
              <a:ext uri="{FF2B5EF4-FFF2-40B4-BE49-F238E27FC236}">
                <a16:creationId xmlns:a16="http://schemas.microsoft.com/office/drawing/2014/main" id="{7904E8C2-6305-40BD-923F-4138095A77BC}"/>
              </a:ext>
            </a:extLst>
          </p:cNvPr>
          <p:cNvSpPr txBox="1"/>
          <p:nvPr/>
        </p:nvSpPr>
        <p:spPr>
          <a:xfrm>
            <a:off x="311003" y="1526907"/>
            <a:ext cx="4562613" cy="3693319"/>
          </a:xfrm>
          <a:prstGeom prst="rect">
            <a:avLst/>
          </a:prstGeom>
          <a:noFill/>
        </p:spPr>
        <p:txBody>
          <a:bodyPr wrap="square">
            <a:spAutoFit/>
          </a:bodyPr>
          <a:lstStyle/>
          <a:p>
            <a:r>
              <a:rPr lang="en-US" sz="1800" dirty="0">
                <a:solidFill>
                  <a:srgbClr val="575C5F"/>
                </a:solidFill>
                <a:latin typeface="Verdana"/>
                <a:cs typeface="Verdana"/>
              </a:rPr>
              <a:t>I’m non-binary.</a:t>
            </a:r>
          </a:p>
          <a:p>
            <a:endParaRPr lang="en-US" dirty="0">
              <a:solidFill>
                <a:srgbClr val="575C5F"/>
              </a:solidFill>
              <a:latin typeface="Verdana"/>
            </a:endParaRPr>
          </a:p>
          <a:p>
            <a:r>
              <a:rPr lang="en-US" dirty="0">
                <a:solidFill>
                  <a:srgbClr val="575C5F"/>
                </a:solidFill>
                <a:latin typeface="Verdana"/>
              </a:rPr>
              <a:t>I’m from England.</a:t>
            </a:r>
          </a:p>
          <a:p>
            <a:endParaRPr lang="en-US" dirty="0">
              <a:solidFill>
                <a:srgbClr val="575C5F"/>
              </a:solidFill>
              <a:latin typeface="Verdana"/>
            </a:endParaRPr>
          </a:p>
          <a:p>
            <a:r>
              <a:rPr lang="en-US" dirty="0">
                <a:solidFill>
                  <a:srgbClr val="575C5F"/>
                </a:solidFill>
                <a:latin typeface="Verdana"/>
              </a:rPr>
              <a:t>I’m a singer-songwriter.</a:t>
            </a:r>
          </a:p>
          <a:p>
            <a:endParaRPr lang="en-US" dirty="0">
              <a:solidFill>
                <a:srgbClr val="575C5F"/>
              </a:solidFill>
              <a:latin typeface="Verdana"/>
            </a:endParaRPr>
          </a:p>
          <a:p>
            <a:r>
              <a:rPr lang="en-GB" dirty="0">
                <a:solidFill>
                  <a:srgbClr val="575C5F"/>
                </a:solidFill>
                <a:latin typeface="Verdana"/>
              </a:rPr>
              <a:t>I have won 4 Grammy Awards, 3 Brit Awards, and a Golden Globe.</a:t>
            </a:r>
          </a:p>
          <a:p>
            <a:endParaRPr lang="en-US" dirty="0">
              <a:solidFill>
                <a:srgbClr val="575C5F"/>
              </a:solidFill>
              <a:latin typeface="Verdana"/>
            </a:endParaRPr>
          </a:p>
          <a:p>
            <a:r>
              <a:rPr lang="en-US" dirty="0">
                <a:solidFill>
                  <a:srgbClr val="575C5F"/>
                </a:solidFill>
                <a:latin typeface="Verdana"/>
              </a:rPr>
              <a:t>One of my most famous songs is called ‘Stay with Me’.</a:t>
            </a:r>
          </a:p>
          <a:p>
            <a:endParaRPr lang="en-US" dirty="0">
              <a:solidFill>
                <a:srgbClr val="575C5F"/>
              </a:solidFill>
              <a:latin typeface="Verdana"/>
            </a:endParaRPr>
          </a:p>
          <a:p>
            <a:endParaRPr lang="en-GB" dirty="0"/>
          </a:p>
        </p:txBody>
      </p:sp>
      <p:pic>
        <p:nvPicPr>
          <p:cNvPr id="8194" name="Picture 2" descr="undefined">
            <a:extLst>
              <a:ext uri="{FF2B5EF4-FFF2-40B4-BE49-F238E27FC236}">
                <a16:creationId xmlns:a16="http://schemas.microsoft.com/office/drawing/2014/main" id="{8941B6EF-6C58-47A6-8D29-BE14A093EF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4062" y="1718307"/>
            <a:ext cx="2716964" cy="362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4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lum/>
            <a:alphaModFix/>
          </a:blip>
          <a:srcRect/>
          <a:stretch>
            <a:fillRect/>
          </a:stretch>
        </p:blipFill>
        <p:spPr>
          <a:xfrm>
            <a:off x="0" y="4957560"/>
            <a:ext cx="9143640" cy="1927439"/>
          </a:xfrm>
          <a:prstGeom prst="rect">
            <a:avLst/>
          </a:prstGeom>
          <a:noFill/>
          <a:ln>
            <a:noFill/>
          </a:ln>
        </p:spPr>
      </p:pic>
      <p:sp>
        <p:nvSpPr>
          <p:cNvPr id="6" name="TextBox 5"/>
          <p:cNvSpPr txBox="1"/>
          <p:nvPr/>
        </p:nvSpPr>
        <p:spPr>
          <a:xfrm>
            <a:off x="-1996827" y="-15627"/>
            <a:ext cx="9005455" cy="932520"/>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defRPr sz="3600">
                <a:latin typeface="LunchBox" pitchFamily="2"/>
              </a:defRPr>
            </a:pPr>
            <a:r>
              <a:rPr lang="en-GB" sz="5400" b="1" i="0" u="none" strike="noStrike" kern="1200" dirty="0">
                <a:ln>
                  <a:noFill/>
                </a:ln>
                <a:solidFill>
                  <a:srgbClr val="17838D"/>
                </a:solidFill>
                <a:latin typeface="Verdana" panose="020B0604030504040204" pitchFamily="34" charset="0"/>
                <a:ea typeface="Verdana" panose="020B0604030504040204" pitchFamily="34" charset="0"/>
                <a:cs typeface="Verdana" panose="020B0604030504040204" pitchFamily="34" charset="0"/>
              </a:rPr>
              <a:t>Who am I?</a:t>
            </a:r>
          </a:p>
        </p:txBody>
      </p:sp>
      <p:sp>
        <p:nvSpPr>
          <p:cNvPr id="7" name="Title 1">
            <a:extLst>
              <a:ext uri="{FF2B5EF4-FFF2-40B4-BE49-F238E27FC236}">
                <a16:creationId xmlns:a16="http://schemas.microsoft.com/office/drawing/2014/main" id="{84AFD39F-71F4-4B3F-89F4-C7B6DB56E6A5}"/>
              </a:ext>
            </a:extLst>
          </p:cNvPr>
          <p:cNvSpPr txBox="1">
            <a:spLocks/>
          </p:cNvSpPr>
          <p:nvPr/>
        </p:nvSpPr>
        <p:spPr>
          <a:xfrm>
            <a:off x="2996799" y="1120231"/>
            <a:ext cx="8517056" cy="1927439"/>
          </a:xfrm>
          <a:prstGeom prst="rect">
            <a:avLst/>
          </a:prstGeom>
          <a:noFill/>
          <a:ln>
            <a:noFill/>
          </a:ln>
        </p:spPr>
        <p:txBody>
          <a:bodyPr vert="horz" wrap="square" lIns="90000" tIns="45000" rIns="90000" bIns="45000" anchor="t">
            <a:noAutofit/>
          </a:bodyPr>
          <a:lstStyle>
            <a:lvl1pPr lvl="0" algn="ctr" rtl="0" hangingPunct="1">
              <a:spcBef>
                <a:spcPts val="0"/>
              </a:spcBef>
              <a:spcAft>
                <a:spcPts val="0"/>
              </a:spcAft>
              <a:buNone/>
              <a:tabLst/>
              <a:defRPr lang="en-US" sz="4400" b="0" i="0" u="none" strike="noStrike" kern="1200" spc="0">
                <a:ln>
                  <a:noFill/>
                </a:ln>
                <a:solidFill>
                  <a:srgbClr val="000000"/>
                </a:solidFill>
                <a:latin typeface="Calibri" pitchFamily="18"/>
                <a:ea typeface="Microsoft YaHei" pitchFamily="2"/>
                <a:cs typeface="Lucida Sans" pitchFamily="2"/>
              </a:defRPr>
            </a:lvl1pPr>
          </a:lstStyle>
          <a:p>
            <a:r>
              <a:rPr lang="en-GB" sz="3600" b="1" dirty="0">
                <a:solidFill>
                  <a:srgbClr val="6D6E71"/>
                </a:solidFill>
                <a:latin typeface="Verdana" panose="020B0604030504040204" pitchFamily="34" charset="0"/>
                <a:ea typeface="Verdana" panose="020B0604030504040204" pitchFamily="34" charset="0"/>
                <a:cs typeface="Verdana" panose="020B0604030504040204" pitchFamily="34" charset="0"/>
              </a:rPr>
              <a:t>Demi Lovato</a:t>
            </a:r>
          </a:p>
        </p:txBody>
      </p:sp>
      <p:sp>
        <p:nvSpPr>
          <p:cNvPr id="8" name="TextBox 7">
            <a:extLst>
              <a:ext uri="{FF2B5EF4-FFF2-40B4-BE49-F238E27FC236}">
                <a16:creationId xmlns:a16="http://schemas.microsoft.com/office/drawing/2014/main" id="{7904E8C2-6305-40BD-923F-4138095A77BC}"/>
              </a:ext>
            </a:extLst>
          </p:cNvPr>
          <p:cNvSpPr txBox="1"/>
          <p:nvPr/>
        </p:nvSpPr>
        <p:spPr>
          <a:xfrm>
            <a:off x="311003" y="1526907"/>
            <a:ext cx="4562613" cy="4524315"/>
          </a:xfrm>
          <a:prstGeom prst="rect">
            <a:avLst/>
          </a:prstGeom>
          <a:noFill/>
        </p:spPr>
        <p:txBody>
          <a:bodyPr wrap="square">
            <a:spAutoFit/>
          </a:bodyPr>
          <a:lstStyle/>
          <a:p>
            <a:r>
              <a:rPr lang="en-US" sz="1800" dirty="0">
                <a:solidFill>
                  <a:srgbClr val="575C5F"/>
                </a:solidFill>
                <a:latin typeface="Verdana"/>
                <a:cs typeface="Verdana"/>
              </a:rPr>
              <a:t>I’m pansexual and non-binary.</a:t>
            </a:r>
          </a:p>
          <a:p>
            <a:endParaRPr lang="en-US" dirty="0">
              <a:solidFill>
                <a:srgbClr val="575C5F"/>
              </a:solidFill>
              <a:latin typeface="Verdana"/>
            </a:endParaRPr>
          </a:p>
          <a:p>
            <a:r>
              <a:rPr lang="en-US" dirty="0">
                <a:solidFill>
                  <a:srgbClr val="575C5F"/>
                </a:solidFill>
                <a:latin typeface="Verdana"/>
              </a:rPr>
              <a:t>I’m a singer and songwriter.</a:t>
            </a:r>
          </a:p>
          <a:p>
            <a:endParaRPr lang="en-US" dirty="0">
              <a:solidFill>
                <a:srgbClr val="575C5F"/>
              </a:solidFill>
              <a:latin typeface="Verdana"/>
            </a:endParaRPr>
          </a:p>
          <a:p>
            <a:r>
              <a:rPr lang="en-US" dirty="0">
                <a:solidFill>
                  <a:srgbClr val="575C5F"/>
                </a:solidFill>
                <a:latin typeface="Verdana"/>
              </a:rPr>
              <a:t>I also act.</a:t>
            </a:r>
          </a:p>
          <a:p>
            <a:endParaRPr lang="en-US" dirty="0">
              <a:solidFill>
                <a:srgbClr val="575C5F"/>
              </a:solidFill>
              <a:latin typeface="Verdana"/>
            </a:endParaRPr>
          </a:p>
          <a:p>
            <a:r>
              <a:rPr lang="en-US" dirty="0">
                <a:solidFill>
                  <a:srgbClr val="6D6E71"/>
                </a:solidFill>
                <a:latin typeface="Verdana"/>
              </a:rPr>
              <a:t>I am the youngest judge ever to appear on X Factor.</a:t>
            </a:r>
          </a:p>
          <a:p>
            <a:endParaRPr lang="en-US" dirty="0">
              <a:solidFill>
                <a:srgbClr val="6D6E71"/>
              </a:solidFill>
              <a:latin typeface="Verdana"/>
            </a:endParaRPr>
          </a:p>
          <a:p>
            <a:r>
              <a:rPr lang="en-US" dirty="0">
                <a:solidFill>
                  <a:srgbClr val="6D6E71"/>
                </a:solidFill>
                <a:latin typeface="Verdana"/>
              </a:rPr>
              <a:t>My latest album is called ‘</a:t>
            </a:r>
            <a:r>
              <a:rPr lang="en-GB" dirty="0">
                <a:solidFill>
                  <a:srgbClr val="6D6E71"/>
                </a:solidFill>
                <a:latin typeface="Verdana"/>
              </a:rPr>
              <a:t>Dancing with the Devil ... the Art of Starting Over’.</a:t>
            </a:r>
            <a:endParaRPr lang="en-US" dirty="0">
              <a:solidFill>
                <a:srgbClr val="6D6E71"/>
              </a:solidFill>
              <a:latin typeface="Verdana"/>
            </a:endParaRPr>
          </a:p>
          <a:p>
            <a:endParaRPr lang="en-US" dirty="0">
              <a:solidFill>
                <a:srgbClr val="6D6E71"/>
              </a:solidFill>
              <a:latin typeface="Verdana"/>
            </a:endParaRPr>
          </a:p>
          <a:p>
            <a:endParaRPr lang="en-US" dirty="0">
              <a:solidFill>
                <a:srgbClr val="6D6E71"/>
              </a:solidFill>
              <a:latin typeface="Verdana"/>
            </a:endParaRPr>
          </a:p>
          <a:p>
            <a:endParaRPr lang="en-US" dirty="0">
              <a:solidFill>
                <a:srgbClr val="575C5F"/>
              </a:solidFill>
              <a:latin typeface="Verdana"/>
            </a:endParaRPr>
          </a:p>
          <a:p>
            <a:endParaRPr lang="en-GB" dirty="0"/>
          </a:p>
        </p:txBody>
      </p:sp>
      <p:pic>
        <p:nvPicPr>
          <p:cNvPr id="1026" name="Picture 2" descr="Demi Lovato Says She's 'California Sober': What That Means">
            <a:extLst>
              <a:ext uri="{FF2B5EF4-FFF2-40B4-BE49-F238E27FC236}">
                <a16:creationId xmlns:a16="http://schemas.microsoft.com/office/drawing/2014/main" id="{AD7C1B21-E046-4F45-A593-79D9DDA863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707" r="26317"/>
          <a:stretch/>
        </p:blipFill>
        <p:spPr bwMode="auto">
          <a:xfrm>
            <a:off x="5551713" y="1786767"/>
            <a:ext cx="3407229" cy="3547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72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5143</TotalTime>
  <Words>1325</Words>
  <Application>Microsoft Office PowerPoint</Application>
  <PresentationFormat>On-screen Show (4:3)</PresentationFormat>
  <Paragraphs>216</Paragraphs>
  <Slides>28</Slides>
  <Notes>23</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Default</vt:lpstr>
      <vt:lpstr>Default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Fiona Walker</cp:lastModifiedBy>
  <cp:revision>131</cp:revision>
  <dcterms:modified xsi:type="dcterms:W3CDTF">2021-06-23T19:11:01Z</dcterms:modified>
</cp:coreProperties>
</file>