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3" d="100"/>
          <a:sy n="153" d="100"/>
        </p:scale>
        <p:origin x="-19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F628AE-2F9F-6D4B-AA47-8A58980DB755}" type="datetimeFigureOut">
              <a:rPr lang="en-US" smtClean="0"/>
              <a:t>15/09/19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C0C6F-9C30-6244-B791-482BEF9AC3F1}" type="slidenum">
              <a:rPr lang="en-US" smtClean="0"/>
              <a:t>‹#›</a:t>
            </a:fld>
            <a:endParaRPr lang="en-US"/>
          </a:p>
        </p:txBody>
      </p:sp>
    </p:spTree>
    <p:extLst>
      <p:ext uri="{BB962C8B-B14F-4D97-AF65-F5344CB8AC3E}">
        <p14:creationId xmlns:p14="http://schemas.microsoft.com/office/powerpoint/2010/main" val="38688640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C0C6F-9C30-6244-B791-482BEF9AC3F1}" type="slidenum">
              <a:rPr lang="en-US" smtClean="0"/>
              <a:t>3</a:t>
            </a:fld>
            <a:endParaRPr lang="en-US"/>
          </a:p>
        </p:txBody>
      </p:sp>
    </p:spTree>
    <p:extLst>
      <p:ext uri="{BB962C8B-B14F-4D97-AF65-F5344CB8AC3E}">
        <p14:creationId xmlns:p14="http://schemas.microsoft.com/office/powerpoint/2010/main" val="3621065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ADB257-F350-4F46-8300-5BC364E90343}" type="datetimeFigureOut">
              <a:rPr lang="en-US" smtClean="0"/>
              <a:t>15/09/19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147362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BADB257-F350-4F46-8300-5BC364E90343}" type="datetimeFigureOut">
              <a:rPr lang="en-US" smtClean="0"/>
              <a:t>15/09/19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173804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BADB257-F350-4F46-8300-5BC364E90343}" type="datetimeFigureOut">
              <a:rPr lang="en-US" smtClean="0"/>
              <a:t>15/09/19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252161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BADB257-F350-4F46-8300-5BC364E90343}" type="datetimeFigureOut">
              <a:rPr lang="en-US" smtClean="0"/>
              <a:t>15/09/19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55032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BADB257-F350-4F46-8300-5BC364E90343}" type="datetimeFigureOut">
              <a:rPr lang="en-US" smtClean="0"/>
              <a:t>15/09/19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251401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1BADB257-F350-4F46-8300-5BC364E90343}" type="datetimeFigureOut">
              <a:rPr lang="en-US" smtClean="0"/>
              <a:t>15/09/19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378480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1BADB257-F350-4F46-8300-5BC364E90343}" type="datetimeFigureOut">
              <a:rPr lang="en-US" smtClean="0"/>
              <a:t>15/09/19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370431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BADB257-F350-4F46-8300-5BC364E90343}" type="datetimeFigureOut">
              <a:rPr lang="en-US" smtClean="0"/>
              <a:t>15/09/19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273812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DB257-F350-4F46-8300-5BC364E90343}" type="datetimeFigureOut">
              <a:rPr lang="en-US" smtClean="0"/>
              <a:t>15/09/19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197333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BADB257-F350-4F46-8300-5BC364E90343}" type="datetimeFigureOut">
              <a:rPr lang="en-US" smtClean="0"/>
              <a:t>15/09/19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18940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BADB257-F350-4F46-8300-5BC364E90343}" type="datetimeFigureOut">
              <a:rPr lang="en-US" smtClean="0"/>
              <a:t>15/09/19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3C91E-D742-C845-BB81-306D131F2D20}" type="slidenum">
              <a:rPr lang="en-US" smtClean="0"/>
              <a:t>‹#›</a:t>
            </a:fld>
            <a:endParaRPr lang="en-US"/>
          </a:p>
        </p:txBody>
      </p:sp>
    </p:spTree>
    <p:extLst>
      <p:ext uri="{BB962C8B-B14F-4D97-AF65-F5344CB8AC3E}">
        <p14:creationId xmlns:p14="http://schemas.microsoft.com/office/powerpoint/2010/main" val="4272947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DB257-F350-4F46-8300-5BC364E90343}" type="datetimeFigureOut">
              <a:rPr lang="en-US" smtClean="0"/>
              <a:t>15/09/19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3C91E-D742-C845-BB81-306D131F2D20}" type="slidenum">
              <a:rPr lang="en-US" smtClean="0"/>
              <a:t>‹#›</a:t>
            </a:fld>
            <a:endParaRPr lang="en-US"/>
          </a:p>
        </p:txBody>
      </p:sp>
    </p:spTree>
    <p:extLst>
      <p:ext uri="{BB962C8B-B14F-4D97-AF65-F5344CB8AC3E}">
        <p14:creationId xmlns:p14="http://schemas.microsoft.com/office/powerpoint/2010/main" val="3647749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593" y="296093"/>
            <a:ext cx="7772400" cy="1470025"/>
          </a:xfrm>
        </p:spPr>
        <p:txBody>
          <a:bodyPr/>
          <a:lstStyle/>
          <a:p>
            <a:r>
              <a:rPr lang="en-US" u="sng" dirty="0" smtClean="0">
                <a:latin typeface="Brush Script MT Italic"/>
                <a:cs typeface="Brush Script MT Italic"/>
              </a:rPr>
              <a:t>The Qur’an</a:t>
            </a:r>
            <a:endParaRPr lang="en-US" u="sng" dirty="0">
              <a:latin typeface="Brush Script MT Italic"/>
              <a:cs typeface="Brush Script MT Italic"/>
            </a:endParaRPr>
          </a:p>
        </p:txBody>
      </p:sp>
      <p:sp>
        <p:nvSpPr>
          <p:cNvPr id="3" name="Subtitle 2"/>
          <p:cNvSpPr>
            <a:spLocks noGrp="1"/>
          </p:cNvSpPr>
          <p:nvPr>
            <p:ph type="subTitle" idx="1"/>
          </p:nvPr>
        </p:nvSpPr>
        <p:spPr>
          <a:xfrm>
            <a:off x="1371600" y="5105400"/>
            <a:ext cx="6400800" cy="1752600"/>
          </a:xfrm>
        </p:spPr>
        <p:txBody>
          <a:bodyPr/>
          <a:lstStyle/>
          <a:p>
            <a:r>
              <a:rPr lang="en-US" smtClean="0">
                <a:latin typeface="Brush Script MT Italic"/>
                <a:cs typeface="Brush Script MT Italic"/>
              </a:rPr>
              <a:t>Lucy </a:t>
            </a:r>
            <a:r>
              <a:rPr lang="en-US" dirty="0" err="1" smtClean="0">
                <a:latin typeface="Brush Script MT Italic"/>
                <a:cs typeface="Brush Script MT Italic"/>
              </a:rPr>
              <a:t>Marchant</a:t>
            </a:r>
            <a:endParaRPr lang="en-US" dirty="0">
              <a:latin typeface="Brush Script MT Italic"/>
              <a:cs typeface="Brush Script MT Italic"/>
            </a:endParaRPr>
          </a:p>
        </p:txBody>
      </p:sp>
      <p:pic>
        <p:nvPicPr>
          <p:cNvPr id="6" name="Picture 5"/>
          <p:cNvPicPr>
            <a:picLocks noChangeAspect="1"/>
          </p:cNvPicPr>
          <p:nvPr/>
        </p:nvPicPr>
        <p:blipFill>
          <a:blip r:embed="rId2"/>
          <a:stretch>
            <a:fillRect/>
          </a:stretch>
        </p:blipFill>
        <p:spPr>
          <a:xfrm>
            <a:off x="1922187" y="1479990"/>
            <a:ext cx="5066691" cy="3390077"/>
          </a:xfrm>
          <a:prstGeom prst="rect">
            <a:avLst/>
          </a:prstGeom>
        </p:spPr>
      </p:pic>
    </p:spTree>
    <p:extLst>
      <p:ext uri="{BB962C8B-B14F-4D97-AF65-F5344CB8AC3E}">
        <p14:creationId xmlns:p14="http://schemas.microsoft.com/office/powerpoint/2010/main" val="290966131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hijazi.jpg"/>
          <p:cNvPicPr>
            <a:picLocks noGrp="1" noChangeAspect="1"/>
          </p:cNvPicPr>
          <p:nvPr>
            <p:ph idx="1"/>
          </p:nvPr>
        </p:nvPicPr>
        <p:blipFill rotWithShape="1">
          <a:blip r:embed="rId2">
            <a:extLst>
              <a:ext uri="{28A0092B-C50C-407E-A947-70E740481C1C}">
                <a14:useLocalDpi xmlns:a14="http://schemas.microsoft.com/office/drawing/2010/main" val="0"/>
              </a:ext>
            </a:extLst>
          </a:blip>
          <a:srcRect l="24" r="49894"/>
          <a:stretch/>
        </p:blipFill>
        <p:spPr>
          <a:xfrm>
            <a:off x="3928820" y="368012"/>
            <a:ext cx="4550147" cy="5853113"/>
          </a:xfrm>
        </p:spPr>
      </p:pic>
      <p:sp>
        <p:nvSpPr>
          <p:cNvPr id="4" name="Text Placeholder 3"/>
          <p:cNvSpPr>
            <a:spLocks noGrp="1"/>
          </p:cNvSpPr>
          <p:nvPr>
            <p:ph type="body" sz="half" idx="2"/>
          </p:nvPr>
        </p:nvSpPr>
        <p:spPr/>
        <p:txBody>
          <a:bodyPr>
            <a:normAutofit lnSpcReduction="10000"/>
          </a:bodyPr>
          <a:lstStyle/>
          <a:p>
            <a:r>
              <a:rPr lang="en-US" sz="2000" dirty="0" smtClean="0"/>
              <a:t>According to tradition, several of Muhammad’s companions wrote down the revelations. Shortly after his death, the Qur’an was put together by his companions, who had written down or memorized parts of it.</a:t>
            </a:r>
          </a:p>
          <a:p>
            <a:endParaRPr lang="en-US" sz="2000" dirty="0"/>
          </a:p>
          <a:p>
            <a:r>
              <a:rPr lang="en-US" sz="2000" dirty="0" smtClean="0"/>
              <a:t>This is a page of the </a:t>
            </a:r>
            <a:r>
              <a:rPr lang="en-US" sz="2000" dirty="0" err="1" smtClean="0"/>
              <a:t>Hijazi</a:t>
            </a:r>
            <a:r>
              <a:rPr lang="en-US" sz="2000" dirty="0"/>
              <a:t> </a:t>
            </a:r>
            <a:r>
              <a:rPr lang="en-US" sz="2000" dirty="0" smtClean="0"/>
              <a:t>Qur’an now in Birmingham, from roughly 600CE, one of the oldest in the world!</a:t>
            </a:r>
            <a:endParaRPr lang="en-US" sz="2000" dirty="0"/>
          </a:p>
        </p:txBody>
      </p:sp>
      <p:sp>
        <p:nvSpPr>
          <p:cNvPr id="5" name="Title 1"/>
          <p:cNvSpPr>
            <a:spLocks noGrp="1"/>
          </p:cNvSpPr>
          <p:nvPr>
            <p:ph type="title"/>
          </p:nvPr>
        </p:nvSpPr>
        <p:spPr/>
        <p:txBody>
          <a:bodyPr>
            <a:normAutofit/>
          </a:bodyPr>
          <a:lstStyle/>
          <a:p>
            <a:r>
              <a:rPr lang="en-GB" dirty="0" err="1" smtClean="0"/>
              <a:t>القرآن</a:t>
            </a:r>
            <a:r>
              <a:rPr lang="en-GB" dirty="0"/>
              <a:t/>
            </a:r>
            <a:br>
              <a:rPr lang="en-GB" dirty="0"/>
            </a:br>
            <a:r>
              <a:rPr lang="en-GB" dirty="0" smtClean="0"/>
              <a:t>The Qur’an</a:t>
            </a:r>
            <a:endParaRPr lang="en-US" u="sng" dirty="0">
              <a:latin typeface="Arial Unicode MS"/>
              <a:cs typeface="Arial Unicode MS"/>
            </a:endParaRPr>
          </a:p>
        </p:txBody>
      </p:sp>
    </p:spTree>
    <p:extLst>
      <p:ext uri="{BB962C8B-B14F-4D97-AF65-F5344CB8AC3E}">
        <p14:creationId xmlns:p14="http://schemas.microsoft.com/office/powerpoint/2010/main" val="22143851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p:tgtEl>
                                          <p:spTgt spid="6"/>
                                        </p:tgtEl>
                                        <p:attrNameLst>
                                          <p:attrName>ppt_y</p:attrName>
                                        </p:attrNameLst>
                                      </p:cBhvr>
                                      <p:tavLst>
                                        <p:tav tm="0">
                                          <p:val>
                                            <p:strVal val="#ppt_y+#ppt_h*1.125000"/>
                                          </p:val>
                                        </p:tav>
                                        <p:tav tm="100000">
                                          <p:val>
                                            <p:strVal val="#ppt_y"/>
                                          </p:val>
                                        </p:tav>
                                      </p:tavLst>
                                    </p:anim>
                                    <p:animEffect transition="in" filter="wipe(up)">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rl1210499.jpg"/>
          <p:cNvPicPr>
            <a:picLocks noGrp="1" noChangeAspect="1"/>
          </p:cNvPicPr>
          <p:nvPr>
            <p:ph idx="1"/>
          </p:nvPr>
        </p:nvPicPr>
        <p:blipFill>
          <a:blip r:embed="rId3">
            <a:extLst>
              <a:ext uri="{28A0092B-C50C-407E-A947-70E740481C1C}">
                <a14:useLocalDpi xmlns:a14="http://schemas.microsoft.com/office/drawing/2010/main" val="0"/>
              </a:ext>
            </a:extLst>
          </a:blip>
          <a:srcRect l="-13276" r="-13276"/>
          <a:stretch>
            <a:fillRect/>
          </a:stretch>
        </p:blipFill>
        <p:spPr/>
      </p:pic>
      <p:sp>
        <p:nvSpPr>
          <p:cNvPr id="5" name="Text Placeholder 4"/>
          <p:cNvSpPr>
            <a:spLocks noGrp="1"/>
          </p:cNvSpPr>
          <p:nvPr>
            <p:ph type="body" sz="half" idx="2"/>
          </p:nvPr>
        </p:nvSpPr>
        <p:spPr/>
        <p:txBody>
          <a:bodyPr>
            <a:normAutofit/>
          </a:bodyPr>
          <a:lstStyle/>
          <a:p>
            <a:r>
              <a:rPr lang="en-US" sz="2000" dirty="0" smtClean="0"/>
              <a:t>This is a page from a Qur’an written in real gold on parchment (animal skin from a cow, sheep or goat). It was made in North Africa or Spain (we know this because of the handwriting). It was written in around 1,000 CE. It is now at the John Rylands Library.</a:t>
            </a:r>
          </a:p>
        </p:txBody>
      </p:sp>
    </p:spTree>
    <p:extLst>
      <p:ext uri="{BB962C8B-B14F-4D97-AF65-F5344CB8AC3E}">
        <p14:creationId xmlns:p14="http://schemas.microsoft.com/office/powerpoint/2010/main" val="407542258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images.jpeg"/>
          <p:cNvPicPr>
            <a:picLocks noGrp="1" noChangeAspect="1"/>
          </p:cNvPicPr>
          <p:nvPr>
            <p:ph idx="1"/>
          </p:nvPr>
        </p:nvPicPr>
        <p:blipFill rotWithShape="1">
          <a:blip r:embed="rId2">
            <a:extLst>
              <a:ext uri="{28A0092B-C50C-407E-A947-70E740481C1C}">
                <a14:useLocalDpi xmlns:a14="http://schemas.microsoft.com/office/drawing/2010/main" val="0"/>
              </a:ext>
            </a:extLst>
          </a:blip>
          <a:srcRect l="18692" r="18692" b="6730"/>
          <a:stretch/>
        </p:blipFill>
        <p:spPr>
          <a:xfrm>
            <a:off x="3575050" y="575974"/>
            <a:ext cx="5111750" cy="5459184"/>
          </a:xfrm>
        </p:spPr>
      </p:pic>
      <p:sp>
        <p:nvSpPr>
          <p:cNvPr id="4" name="Text Placeholder 3"/>
          <p:cNvSpPr>
            <a:spLocks noGrp="1"/>
          </p:cNvSpPr>
          <p:nvPr>
            <p:ph type="body" sz="half" idx="2"/>
          </p:nvPr>
        </p:nvSpPr>
        <p:spPr/>
        <p:txBody>
          <a:bodyPr>
            <a:normAutofit/>
          </a:bodyPr>
          <a:lstStyle/>
          <a:p>
            <a:r>
              <a:rPr lang="en-US" sz="2000" dirty="0" smtClean="0"/>
              <a:t>This is a part of the Qur’an written on the Sultan Hassan Mosque in Cairo, Egypt. It was built in 1356-1363 CE</a:t>
            </a:r>
            <a:endParaRPr lang="en-US" sz="2000" dirty="0"/>
          </a:p>
        </p:txBody>
      </p:sp>
    </p:spTree>
    <p:extLst>
      <p:ext uri="{BB962C8B-B14F-4D97-AF65-F5344CB8AC3E}">
        <p14:creationId xmlns:p14="http://schemas.microsoft.com/office/powerpoint/2010/main" val="147618029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edg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16eeb61589f326f7d83958f2ac150fe5.jpg"/>
          <p:cNvPicPr>
            <a:picLocks noGrp="1" noChangeAspect="1"/>
          </p:cNvPicPr>
          <p:nvPr>
            <p:ph idx="1"/>
          </p:nvPr>
        </p:nvPicPr>
        <p:blipFill>
          <a:blip r:embed="rId2">
            <a:extLst>
              <a:ext uri="{28A0092B-C50C-407E-A947-70E740481C1C}">
                <a14:useLocalDpi xmlns:a14="http://schemas.microsoft.com/office/drawing/2010/main" val="0"/>
              </a:ext>
            </a:extLst>
          </a:blip>
          <a:srcRect l="21442" r="21442"/>
          <a:stretch>
            <a:fillRect/>
          </a:stretch>
        </p:blipFill>
        <p:spPr/>
      </p:pic>
      <p:sp>
        <p:nvSpPr>
          <p:cNvPr id="4" name="Text Placeholder 3"/>
          <p:cNvSpPr>
            <a:spLocks noGrp="1"/>
          </p:cNvSpPr>
          <p:nvPr>
            <p:ph type="body" sz="half" idx="2"/>
          </p:nvPr>
        </p:nvSpPr>
        <p:spPr/>
        <p:txBody>
          <a:bodyPr>
            <a:normAutofit/>
          </a:bodyPr>
          <a:lstStyle/>
          <a:p>
            <a:r>
              <a:rPr lang="en-US" sz="2000" dirty="0" smtClean="0"/>
              <a:t>Carol, Elaine and Jamie are getting a giant Qur’an ready for photographing.</a:t>
            </a:r>
            <a:endParaRPr lang="en-US" sz="2000" dirty="0"/>
          </a:p>
        </p:txBody>
      </p:sp>
    </p:spTree>
    <p:extLst>
      <p:ext uri="{BB962C8B-B14F-4D97-AF65-F5344CB8AC3E}">
        <p14:creationId xmlns:p14="http://schemas.microsoft.com/office/powerpoint/2010/main" val="353419912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0006.jpg"/>
          <p:cNvPicPr>
            <a:picLocks noGrp="1" noChangeAspect="1"/>
          </p:cNvPicPr>
          <p:nvPr>
            <p:ph idx="1"/>
          </p:nvPr>
        </p:nvPicPr>
        <p:blipFill>
          <a:blip r:embed="rId2">
            <a:extLst>
              <a:ext uri="{28A0092B-C50C-407E-A947-70E740481C1C}">
                <a14:useLocalDpi xmlns:a14="http://schemas.microsoft.com/office/drawing/2010/main" val="0"/>
              </a:ext>
            </a:extLst>
          </a:blip>
          <a:srcRect l="-20279" r="-20279"/>
          <a:stretch>
            <a:fillRect/>
          </a:stretch>
        </p:blipFill>
        <p:spPr/>
      </p:pic>
      <p:sp>
        <p:nvSpPr>
          <p:cNvPr id="4" name="Text Placeholder 3"/>
          <p:cNvSpPr>
            <a:spLocks noGrp="1"/>
          </p:cNvSpPr>
          <p:nvPr>
            <p:ph type="body" sz="half" idx="2"/>
          </p:nvPr>
        </p:nvSpPr>
        <p:spPr/>
        <p:txBody>
          <a:bodyPr>
            <a:normAutofit/>
          </a:bodyPr>
          <a:lstStyle/>
          <a:p>
            <a:r>
              <a:rPr lang="en-US" sz="2000" dirty="0" smtClean="0"/>
              <a:t>This is one of the pages of it. The book measures 876mm x 592mm (5280cm</a:t>
            </a:r>
            <a:r>
              <a:rPr lang="en-US" sz="2000" baseline="30000" dirty="0" smtClean="0"/>
              <a:t>2</a:t>
            </a:r>
            <a:r>
              <a:rPr lang="en-US" sz="2000" dirty="0" smtClean="0"/>
              <a:t>), has 470 thick pages and weighs 52kg. It is from the late 14</a:t>
            </a:r>
            <a:r>
              <a:rPr lang="en-US" sz="2000" baseline="30000" dirty="0" smtClean="0"/>
              <a:t>th</a:t>
            </a:r>
            <a:r>
              <a:rPr lang="en-US" sz="2000" dirty="0" smtClean="0"/>
              <a:t> century. It was made in Egypt.</a:t>
            </a:r>
            <a:endParaRPr lang="en-US" sz="2000" dirty="0"/>
          </a:p>
        </p:txBody>
      </p:sp>
    </p:spTree>
    <p:extLst>
      <p:ext uri="{BB962C8B-B14F-4D97-AF65-F5344CB8AC3E}">
        <p14:creationId xmlns:p14="http://schemas.microsoft.com/office/powerpoint/2010/main" val="427181850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
                                        <p:tgtEl>
                                          <p:spTgt spid="4">
                                            <p:txEl>
                                              <p:pRg st="0" end="0"/>
                                            </p:txEl>
                                          </p:spTgt>
                                        </p:tgtEl>
                                      </p:cBhvr>
                                    </p:animEffect>
                                    <p:anim calcmode="lin" valueType="num">
                                      <p:cBhvr>
                                        <p:cTn id="8" dur="4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4">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TotalTime>
  <Words>208</Words>
  <Application>Microsoft Macintosh PowerPoint</Application>
  <PresentationFormat>On-screen Show (4:3)</PresentationFormat>
  <Paragraphs>11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Qur’an</vt:lpstr>
      <vt:lpstr>القرآن The Qur’an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Islamic Golden Age</dc:title>
  <dc:creator>Elizabeth Gow</dc:creator>
  <cp:lastModifiedBy>Elizabeth Gow</cp:lastModifiedBy>
  <cp:revision>13</cp:revision>
  <dcterms:created xsi:type="dcterms:W3CDTF">2019-09-15T14:31:48Z</dcterms:created>
  <dcterms:modified xsi:type="dcterms:W3CDTF">2019-09-15T15:55:42Z</dcterms:modified>
</cp:coreProperties>
</file>