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257" r:id="rId3"/>
    <p:sldId id="259" r:id="rId4"/>
    <p:sldId id="260" r:id="rId5"/>
    <p:sldId id="261" r:id="rId6"/>
    <p:sldId id="262" r:id="rId7"/>
    <p:sldId id="263" r:id="rId8"/>
    <p:sldId id="264" r:id="rId9"/>
    <p:sldId id="265" r:id="rId10"/>
  </p:sldIdLst>
  <p:sldSz cx="12192000" cy="6858000"/>
  <p:notesSz cx="7053263" cy="10180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AD8"/>
    <a:srgbClr val="00FDFF"/>
    <a:srgbClr val="8AC7FF"/>
    <a:srgbClr val="00FFDC"/>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74"/>
  </p:normalViewPr>
  <p:slideViewPr>
    <p:cSldViewPr snapToGrid="0" snapToObjects="1">
      <p:cViewPr varScale="1">
        <p:scale>
          <a:sx n="70" d="100"/>
          <a:sy n="70"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lang="en-GB"/>
          </a:p>
        </p:txBody>
      </p:sp>
      <p:sp>
        <p:nvSpPr>
          <p:cNvPr id="3" name="Date Placeholder 2"/>
          <p:cNvSpPr>
            <a:spLocks noGrp="1"/>
          </p:cNvSpPr>
          <p:nvPr>
            <p:ph type="dt" sz="quarter" idx="1"/>
          </p:nvPr>
        </p:nvSpPr>
        <p:spPr>
          <a:xfrm>
            <a:off x="3995217" y="0"/>
            <a:ext cx="3056414" cy="510800"/>
          </a:xfrm>
          <a:prstGeom prst="rect">
            <a:avLst/>
          </a:prstGeom>
        </p:spPr>
        <p:txBody>
          <a:bodyPr vert="horz" lIns="98472" tIns="49236" rIns="98472" bIns="49236" rtlCol="0"/>
          <a:lstStyle>
            <a:lvl1pPr algn="r">
              <a:defRPr sz="1300"/>
            </a:lvl1pPr>
          </a:lstStyle>
          <a:p>
            <a:fld id="{5A6935D9-64E2-4180-9818-8E82E0334D6D}" type="datetimeFigureOut">
              <a:rPr lang="en-GB" smtClean="0"/>
              <a:t>28/03/2018</a:t>
            </a:fld>
            <a:endParaRPr lang="en-GB"/>
          </a:p>
        </p:txBody>
      </p:sp>
      <p:sp>
        <p:nvSpPr>
          <p:cNvPr id="4" name="Footer Placeholder 3"/>
          <p:cNvSpPr>
            <a:spLocks noGrp="1"/>
          </p:cNvSpPr>
          <p:nvPr>
            <p:ph type="ftr" sz="quarter" idx="2"/>
          </p:nvPr>
        </p:nvSpPr>
        <p:spPr>
          <a:xfrm>
            <a:off x="0" y="9669840"/>
            <a:ext cx="3056414" cy="510799"/>
          </a:xfrm>
          <a:prstGeom prst="rect">
            <a:avLst/>
          </a:prstGeom>
        </p:spPr>
        <p:txBody>
          <a:bodyPr vert="horz" lIns="98472" tIns="49236" rIns="98472" bIns="49236" rtlCol="0" anchor="b"/>
          <a:lstStyle>
            <a:lvl1pPr algn="l">
              <a:defRPr sz="1300"/>
            </a:lvl1pPr>
          </a:lstStyle>
          <a:p>
            <a:endParaRPr lang="en-GB"/>
          </a:p>
        </p:txBody>
      </p:sp>
      <p:sp>
        <p:nvSpPr>
          <p:cNvPr id="5" name="Slide Number Placeholder 4"/>
          <p:cNvSpPr>
            <a:spLocks noGrp="1"/>
          </p:cNvSpPr>
          <p:nvPr>
            <p:ph type="sldNum" sz="quarter" idx="3"/>
          </p:nvPr>
        </p:nvSpPr>
        <p:spPr>
          <a:xfrm>
            <a:off x="3995217" y="9669840"/>
            <a:ext cx="3056414" cy="510799"/>
          </a:xfrm>
          <a:prstGeom prst="rect">
            <a:avLst/>
          </a:prstGeom>
        </p:spPr>
        <p:txBody>
          <a:bodyPr vert="horz" lIns="98472" tIns="49236" rIns="98472" bIns="49236" rtlCol="0" anchor="b"/>
          <a:lstStyle>
            <a:lvl1pPr algn="r">
              <a:defRPr sz="1300"/>
            </a:lvl1pPr>
          </a:lstStyle>
          <a:p>
            <a:fld id="{E6F01B80-0908-4A29-BD3A-42FAD38D3797}" type="slidenum">
              <a:rPr lang="en-GB" smtClean="0"/>
              <a:t>‹#›</a:t>
            </a:fld>
            <a:endParaRPr lang="en-GB"/>
          </a:p>
        </p:txBody>
      </p:sp>
    </p:spTree>
    <p:extLst>
      <p:ext uri="{BB962C8B-B14F-4D97-AF65-F5344CB8AC3E}">
        <p14:creationId xmlns:p14="http://schemas.microsoft.com/office/powerpoint/2010/main" val="3066923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lang="en-US"/>
          </a:p>
        </p:txBody>
      </p:sp>
      <p:sp>
        <p:nvSpPr>
          <p:cNvPr id="3" name="Date Placeholder 2"/>
          <p:cNvSpPr>
            <a:spLocks noGrp="1"/>
          </p:cNvSpPr>
          <p:nvPr>
            <p:ph type="dt" idx="1"/>
          </p:nvPr>
        </p:nvSpPr>
        <p:spPr>
          <a:xfrm>
            <a:off x="3995217" y="0"/>
            <a:ext cx="3056414" cy="510800"/>
          </a:xfrm>
          <a:prstGeom prst="rect">
            <a:avLst/>
          </a:prstGeom>
        </p:spPr>
        <p:txBody>
          <a:bodyPr vert="horz" lIns="98472" tIns="49236" rIns="98472" bIns="49236" rtlCol="0"/>
          <a:lstStyle>
            <a:lvl1pPr algn="r">
              <a:defRPr sz="1300"/>
            </a:lvl1pPr>
          </a:lstStyle>
          <a:p>
            <a:fld id="{BBE0FCE0-DC7E-5741-84B1-23B8CF0B7E3F}" type="datetimeFigureOut">
              <a:rPr lang="en-US" smtClean="0"/>
              <a:t>3/28/2018</a:t>
            </a:fld>
            <a:endParaRPr lang="en-US"/>
          </a:p>
        </p:txBody>
      </p:sp>
      <p:sp>
        <p:nvSpPr>
          <p:cNvPr id="4" name="Slide Image Placeholder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72" tIns="49236" rIns="98472" bIns="49236" rtlCol="0" anchor="ctr"/>
          <a:lstStyle/>
          <a:p>
            <a:endParaRPr lang="en-US"/>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8472" tIns="49236" rIns="98472" bIns="492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669840"/>
            <a:ext cx="3056414" cy="510799"/>
          </a:xfrm>
          <a:prstGeom prst="rect">
            <a:avLst/>
          </a:prstGeom>
        </p:spPr>
        <p:txBody>
          <a:bodyPr vert="horz" lIns="98472" tIns="49236" rIns="98472" bIns="49236" rtlCol="0" anchor="b"/>
          <a:lstStyle>
            <a:lvl1pPr algn="l">
              <a:defRPr sz="1300"/>
            </a:lvl1pPr>
          </a:lstStyle>
          <a:p>
            <a:endParaRPr lang="en-US"/>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8472" tIns="49236" rIns="98472" bIns="49236" rtlCol="0" anchor="b"/>
          <a:lstStyle>
            <a:lvl1pPr algn="r">
              <a:defRPr sz="1300"/>
            </a:lvl1pPr>
          </a:lstStyle>
          <a:p>
            <a:fld id="{BDDD97F0-878D-DA4A-AC32-217777759B91}" type="slidenum">
              <a:rPr lang="en-US" smtClean="0"/>
              <a:t>‹#›</a:t>
            </a:fld>
            <a:endParaRPr lang="en-US"/>
          </a:p>
        </p:txBody>
      </p:sp>
    </p:spTree>
    <p:extLst>
      <p:ext uri="{BB962C8B-B14F-4D97-AF65-F5344CB8AC3E}">
        <p14:creationId xmlns:p14="http://schemas.microsoft.com/office/powerpoint/2010/main" val="415939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20A270-193A-644A-B438-AD1959BC96E1}"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23127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0A270-193A-644A-B438-AD1959BC96E1}"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58120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0A270-193A-644A-B438-AD1959BC96E1}"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1865617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20A270-193A-644A-B438-AD1959BC96E1}"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7901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20A270-193A-644A-B438-AD1959BC96E1}"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93565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20A270-193A-644A-B438-AD1959BC96E1}"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1724994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20A270-193A-644A-B438-AD1959BC96E1}" type="datetimeFigureOut">
              <a:rPr lang="en-US" smtClean="0"/>
              <a:t>3/28/2018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95677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20A270-193A-644A-B438-AD1959BC96E1}" type="datetimeFigureOut">
              <a:rPr lang="en-US" smtClean="0"/>
              <a:t>3/28/2018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11676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A270-193A-644A-B438-AD1959BC96E1}" type="datetimeFigureOut">
              <a:rPr lang="en-US" smtClean="0"/>
              <a:t>3/28/2018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183878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20A270-193A-644A-B438-AD1959BC96E1}"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3328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20A270-193A-644A-B438-AD1959BC96E1}"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984B1-F169-8B41-91F3-8D16CC1A487A}" type="slidenum">
              <a:rPr lang="en-US" smtClean="0"/>
              <a:t>‹#›</a:t>
            </a:fld>
            <a:endParaRPr lang="en-US"/>
          </a:p>
        </p:txBody>
      </p:sp>
    </p:spTree>
    <p:extLst>
      <p:ext uri="{BB962C8B-B14F-4D97-AF65-F5344CB8AC3E}">
        <p14:creationId xmlns:p14="http://schemas.microsoft.com/office/powerpoint/2010/main" val="114561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0A270-193A-644A-B438-AD1959BC96E1}" type="datetimeFigureOut">
              <a:rPr lang="en-US" smtClean="0"/>
              <a:t>3/28/2018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984B1-F169-8B41-91F3-8D16CC1A487A}" type="slidenum">
              <a:rPr lang="en-US" smtClean="0"/>
              <a:t>‹#›</a:t>
            </a:fld>
            <a:endParaRPr lang="en-US"/>
          </a:p>
        </p:txBody>
      </p:sp>
    </p:spTree>
    <p:extLst>
      <p:ext uri="{BB962C8B-B14F-4D97-AF65-F5344CB8AC3E}">
        <p14:creationId xmlns:p14="http://schemas.microsoft.com/office/powerpoint/2010/main" val="107854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40FF"/>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6221" r="16179"/>
          <a:stretch/>
        </p:blipFill>
        <p:spPr>
          <a:xfrm>
            <a:off x="7555992" y="10"/>
            <a:ext cx="4636008" cy="6857990"/>
          </a:xfrm>
          <a:prstGeom prst="rect">
            <a:avLst/>
          </a:prstGeom>
        </p:spPr>
      </p:pic>
      <p:sp>
        <p:nvSpPr>
          <p:cNvPr id="2" name="Title 1"/>
          <p:cNvSpPr>
            <a:spLocks noGrp="1"/>
          </p:cNvSpPr>
          <p:nvPr>
            <p:ph type="ctrTitle"/>
          </p:nvPr>
        </p:nvSpPr>
        <p:spPr>
          <a:xfrm>
            <a:off x="633446" y="640081"/>
            <a:ext cx="6274590" cy="3849244"/>
          </a:xfrm>
          <a:noFill/>
        </p:spPr>
        <p:txBody>
          <a:bodyPr>
            <a:normAutofit/>
          </a:bodyPr>
          <a:lstStyle/>
          <a:p>
            <a:pPr algn="l"/>
            <a:r>
              <a:rPr lang="en-US" u="sng" dirty="0">
                <a:solidFill>
                  <a:srgbClr val="0070C0"/>
                </a:solidFill>
              </a:rPr>
              <a:t>W</a:t>
            </a:r>
            <a:r>
              <a:rPr lang="en-US" u="sng" dirty="0">
                <a:solidFill>
                  <a:srgbClr val="C00000"/>
                </a:solidFill>
              </a:rPr>
              <a:t>o</a:t>
            </a:r>
            <a:r>
              <a:rPr lang="en-US" u="sng" dirty="0">
                <a:solidFill>
                  <a:srgbClr val="FF0000"/>
                </a:solidFill>
              </a:rPr>
              <a:t>r</a:t>
            </a:r>
            <a:r>
              <a:rPr lang="en-US" u="sng" dirty="0">
                <a:solidFill>
                  <a:srgbClr val="FFC000"/>
                </a:solidFill>
              </a:rPr>
              <a:t>l</a:t>
            </a:r>
            <a:r>
              <a:rPr lang="en-US" u="sng" dirty="0">
                <a:solidFill>
                  <a:srgbClr val="FFFF00"/>
                </a:solidFill>
              </a:rPr>
              <a:t>d</a:t>
            </a:r>
            <a:r>
              <a:rPr lang="en-US" u="sng" dirty="0">
                <a:solidFill>
                  <a:srgbClr val="0070C0"/>
                </a:solidFill>
              </a:rPr>
              <a:t> </a:t>
            </a:r>
            <a:r>
              <a:rPr lang="en-US" u="sng" dirty="0">
                <a:solidFill>
                  <a:srgbClr val="92D050"/>
                </a:solidFill>
              </a:rPr>
              <a:t>D</a:t>
            </a:r>
            <a:r>
              <a:rPr lang="en-US" u="sng" dirty="0">
                <a:solidFill>
                  <a:srgbClr val="00B050"/>
                </a:solidFill>
              </a:rPr>
              <a:t>o</a:t>
            </a:r>
            <a:r>
              <a:rPr lang="en-US" u="sng" dirty="0">
                <a:solidFill>
                  <a:srgbClr val="00B0F0"/>
                </a:solidFill>
              </a:rPr>
              <a:t>w</a:t>
            </a:r>
            <a:r>
              <a:rPr lang="en-US" u="sng" dirty="0">
                <a:solidFill>
                  <a:srgbClr val="002060"/>
                </a:solidFill>
              </a:rPr>
              <a:t>n</a:t>
            </a:r>
            <a:r>
              <a:rPr lang="en-US" u="sng" dirty="0">
                <a:solidFill>
                  <a:srgbClr val="0070C0"/>
                </a:solidFill>
              </a:rPr>
              <a:t> </a:t>
            </a:r>
            <a:r>
              <a:rPr lang="en-US" u="sng" dirty="0">
                <a:solidFill>
                  <a:srgbClr val="7030A0"/>
                </a:solidFill>
              </a:rPr>
              <a:t>S</a:t>
            </a:r>
            <a:r>
              <a:rPr lang="en-US" u="sng" dirty="0" smtClean="0">
                <a:solidFill>
                  <a:schemeClr val="accent6">
                    <a:lumMod val="75000"/>
                  </a:schemeClr>
                </a:solidFill>
              </a:rPr>
              <a:t>y</a:t>
            </a:r>
            <a:r>
              <a:rPr lang="en-US" u="sng" dirty="0" smtClean="0">
                <a:solidFill>
                  <a:srgbClr val="00FDFF"/>
                </a:solidFill>
              </a:rPr>
              <a:t>n</a:t>
            </a:r>
            <a:r>
              <a:rPr lang="en-US" u="sng" dirty="0" smtClean="0">
                <a:solidFill>
                  <a:schemeClr val="accent2"/>
                </a:solidFill>
              </a:rPr>
              <a:t>d</a:t>
            </a:r>
            <a:r>
              <a:rPr lang="en-US" u="sng" dirty="0" smtClean="0"/>
              <a:t>r</a:t>
            </a:r>
            <a:r>
              <a:rPr lang="en-US" u="sng" dirty="0" smtClean="0">
                <a:solidFill>
                  <a:schemeClr val="bg2"/>
                </a:solidFill>
              </a:rPr>
              <a:t>o</a:t>
            </a:r>
            <a:r>
              <a:rPr lang="en-US" u="sng" dirty="0" smtClean="0">
                <a:solidFill>
                  <a:schemeClr val="accent1">
                    <a:lumMod val="60000"/>
                    <a:lumOff val="40000"/>
                  </a:schemeClr>
                </a:solidFill>
              </a:rPr>
              <a:t>m</a:t>
            </a:r>
            <a:r>
              <a:rPr lang="en-US" u="sng" dirty="0" smtClean="0">
                <a:solidFill>
                  <a:schemeClr val="accent4">
                    <a:lumMod val="75000"/>
                  </a:schemeClr>
                </a:solidFill>
              </a:rPr>
              <a:t>e</a:t>
            </a:r>
            <a:r>
              <a:rPr lang="en-US" u="sng" dirty="0" smtClean="0">
                <a:solidFill>
                  <a:srgbClr val="0070C0"/>
                </a:solidFill>
              </a:rPr>
              <a:t> </a:t>
            </a:r>
            <a:r>
              <a:rPr lang="en-US" u="sng" dirty="0">
                <a:solidFill>
                  <a:schemeClr val="accent5">
                    <a:lumMod val="40000"/>
                    <a:lumOff val="60000"/>
                  </a:schemeClr>
                </a:solidFill>
              </a:rPr>
              <a:t>d</a:t>
            </a:r>
            <a:r>
              <a:rPr lang="en-US" u="sng" dirty="0">
                <a:solidFill>
                  <a:schemeClr val="accent4">
                    <a:lumMod val="40000"/>
                    <a:lumOff val="60000"/>
                  </a:schemeClr>
                </a:solidFill>
              </a:rPr>
              <a:t>a</a:t>
            </a:r>
            <a:r>
              <a:rPr lang="en-US" u="sng" dirty="0">
                <a:solidFill>
                  <a:schemeClr val="accent2">
                    <a:lumMod val="60000"/>
                    <a:lumOff val="40000"/>
                  </a:schemeClr>
                </a:solidFill>
              </a:rPr>
              <a:t>y</a:t>
            </a:r>
            <a:r>
              <a:rPr lang="en-US" u="sng" dirty="0">
                <a:solidFill>
                  <a:schemeClr val="accent6"/>
                </a:solidFill>
              </a:rPr>
              <a:t>!</a:t>
            </a:r>
          </a:p>
        </p:txBody>
      </p:sp>
      <p:sp>
        <p:nvSpPr>
          <p:cNvPr id="3" name="Subtitle 2"/>
          <p:cNvSpPr>
            <a:spLocks noGrp="1"/>
          </p:cNvSpPr>
          <p:nvPr>
            <p:ph type="subTitle" idx="1"/>
          </p:nvPr>
        </p:nvSpPr>
        <p:spPr>
          <a:xfrm>
            <a:off x="633446" y="4627755"/>
            <a:ext cx="6274590" cy="1590165"/>
          </a:xfrm>
          <a:noFill/>
        </p:spPr>
        <p:txBody>
          <a:bodyPr>
            <a:normAutofit/>
          </a:bodyPr>
          <a:lstStyle/>
          <a:p>
            <a:pPr algn="r"/>
            <a:r>
              <a:rPr lang="en-US" b="1" dirty="0" smtClean="0">
                <a:solidFill>
                  <a:srgbClr val="7030A0"/>
                </a:solidFill>
              </a:rPr>
              <a:t>By Florence</a:t>
            </a:r>
            <a:endParaRPr lang="en-US" b="1" dirty="0">
              <a:solidFill>
                <a:srgbClr val="7030A0"/>
              </a:solidFill>
            </a:endParaRPr>
          </a:p>
        </p:txBody>
      </p:sp>
    </p:spTree>
    <p:extLst>
      <p:ext uri="{BB962C8B-B14F-4D97-AF65-F5344CB8AC3E}">
        <p14:creationId xmlns:p14="http://schemas.microsoft.com/office/powerpoint/2010/main" val="316335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558F58E-93BA-44A3-BCDA-585AFF2E4F3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8444"/>
          <a:stretch/>
        </p:blipFill>
        <p:spPr>
          <a:xfrm>
            <a:off x="5913123" y="10"/>
            <a:ext cx="6278877" cy="685799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cxnSp>
        <p:nvCxnSpPr>
          <p:cNvPr id="10" name="Straight Arrow Connector 9">
            <a:extLst>
              <a:ext uri="{FF2B5EF4-FFF2-40B4-BE49-F238E27FC236}">
                <a16:creationId xmlns:a16="http://schemas.microsoft.com/office/drawing/2014/main" xmlns="" id="{BCD0BBC1-A7D4-445D-98AC-95A6A45D8EB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55320" y="2631125"/>
            <a:ext cx="4983480" cy="2397443"/>
          </a:xfrm>
        </p:spPr>
        <p:txBody>
          <a:bodyPr vert="horz" lIns="91440" tIns="45720" rIns="91440" bIns="45720" rtlCol="0" anchor="t">
            <a:noAutofit/>
          </a:bodyPr>
          <a:lstStyle/>
          <a:p>
            <a:r>
              <a:rPr lang="en-US" sz="2400" dirty="0">
                <a:solidFill>
                  <a:srgbClr val="00FDFF"/>
                </a:solidFill>
              </a:rPr>
              <a:t>World </a:t>
            </a:r>
            <a:r>
              <a:rPr lang="en-US" sz="2400" dirty="0" smtClean="0">
                <a:solidFill>
                  <a:srgbClr val="00FDFF"/>
                </a:solidFill>
              </a:rPr>
              <a:t>Down </a:t>
            </a:r>
            <a:r>
              <a:rPr lang="en-US" sz="2400" dirty="0">
                <a:solidFill>
                  <a:srgbClr val="00FDFF"/>
                </a:solidFill>
              </a:rPr>
              <a:t>S</a:t>
            </a:r>
            <a:r>
              <a:rPr lang="en-US" sz="2400" dirty="0" smtClean="0">
                <a:solidFill>
                  <a:srgbClr val="00FDFF"/>
                </a:solidFill>
              </a:rPr>
              <a:t>yndrome </a:t>
            </a:r>
            <a:r>
              <a:rPr lang="en-US" sz="2400" dirty="0">
                <a:solidFill>
                  <a:srgbClr val="00FDFF"/>
                </a:solidFill>
              </a:rPr>
              <a:t>day is a day to represent people with </a:t>
            </a:r>
            <a:r>
              <a:rPr lang="en-US" sz="2400" dirty="0" smtClean="0">
                <a:solidFill>
                  <a:srgbClr val="00FDFF"/>
                </a:solidFill>
              </a:rPr>
              <a:t>Down </a:t>
            </a:r>
            <a:r>
              <a:rPr lang="en-US" sz="2400" dirty="0">
                <a:solidFill>
                  <a:srgbClr val="00FDFF"/>
                </a:solidFill>
              </a:rPr>
              <a:t>S</a:t>
            </a:r>
            <a:r>
              <a:rPr lang="en-US" sz="2400" dirty="0" smtClean="0">
                <a:solidFill>
                  <a:srgbClr val="00FDFF"/>
                </a:solidFill>
              </a:rPr>
              <a:t>yndrome</a:t>
            </a:r>
            <a:r>
              <a:rPr lang="en-US" sz="2400" dirty="0">
                <a:solidFill>
                  <a:srgbClr val="00FDFF"/>
                </a:solidFill>
              </a:rPr>
              <a:t>.</a:t>
            </a:r>
            <a:br>
              <a:rPr lang="en-US" sz="2400" dirty="0">
                <a:solidFill>
                  <a:srgbClr val="00FDFF"/>
                </a:solidFill>
              </a:rPr>
            </a:br>
            <a:r>
              <a:rPr lang="en-US" sz="2400" dirty="0">
                <a:solidFill>
                  <a:srgbClr val="00FDFF"/>
                </a:solidFill>
              </a:rPr>
              <a:t/>
            </a:r>
            <a:br>
              <a:rPr lang="en-US" sz="2400" dirty="0">
                <a:solidFill>
                  <a:srgbClr val="00FDFF"/>
                </a:solidFill>
              </a:rPr>
            </a:br>
            <a:r>
              <a:rPr lang="en-US" sz="2400" dirty="0">
                <a:solidFill>
                  <a:srgbClr val="00FDFF"/>
                </a:solidFill>
              </a:rPr>
              <a:t/>
            </a:r>
            <a:br>
              <a:rPr lang="en-US" sz="2400" dirty="0">
                <a:solidFill>
                  <a:srgbClr val="00FDFF"/>
                </a:solidFill>
              </a:rPr>
            </a:br>
            <a:r>
              <a:rPr lang="en-US" sz="2400" dirty="0">
                <a:solidFill>
                  <a:srgbClr val="00FDFF"/>
                </a:solidFill>
              </a:rPr>
              <a:t>People like to wear odd socks to </a:t>
            </a:r>
            <a:r>
              <a:rPr lang="en-US" sz="2400" dirty="0" smtClean="0">
                <a:solidFill>
                  <a:srgbClr val="00FDFF"/>
                </a:solidFill>
              </a:rPr>
              <a:t>celebrate </a:t>
            </a:r>
            <a:r>
              <a:rPr lang="en-US" sz="2400" dirty="0">
                <a:solidFill>
                  <a:srgbClr val="00FDFF"/>
                </a:solidFill>
              </a:rPr>
              <a:t>this day. </a:t>
            </a:r>
          </a:p>
        </p:txBody>
      </p:sp>
      <p:cxnSp>
        <p:nvCxnSpPr>
          <p:cNvPr id="5" name="Straight Arrow Connector 4"/>
          <p:cNvCxnSpPr/>
          <p:nvPr/>
        </p:nvCxnSpPr>
        <p:spPr>
          <a:xfrm flipV="1">
            <a:off x="3986784" y="3938016"/>
            <a:ext cx="2523744" cy="1024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3868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3339" b="34474"/>
          <a:stretch/>
        </p:blipFill>
        <p:spPr>
          <a:xfrm>
            <a:off x="20" y="-262171"/>
            <a:ext cx="12191980" cy="6857990"/>
          </a:xfrm>
          <a:prstGeom prst="rect">
            <a:avLst/>
          </a:prstGeom>
        </p:spPr>
      </p:pic>
      <p:sp>
        <p:nvSpPr>
          <p:cNvPr id="8" name="Freeform 5">
            <a:extLst>
              <a:ext uri="{FF2B5EF4-FFF2-40B4-BE49-F238E27FC236}">
                <a16:creationId xmlns="" xmlns:a16="http://schemas.microsoft.com/office/drawing/2014/main" id="{87CC2527-562A-4F69-B487-4371E5B243E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 name="Straight Connector 9">
            <a:extLst>
              <a:ext uri="{FF2B5EF4-FFF2-40B4-BE49-F238E27FC236}">
                <a16:creationId xmlns="" xmlns:a16="http://schemas.microsoft.com/office/drawing/2014/main" id="{BCDAEC91-5BCE-4B55-9CC0-43EF94CB734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022021" y="3389587"/>
            <a:ext cx="3852041" cy="1734206"/>
          </a:xfrm>
        </p:spPr>
        <p:txBody>
          <a:bodyPr vert="horz" lIns="91440" tIns="45720" rIns="91440" bIns="45720" rtlCol="0" anchor="b">
            <a:normAutofit fontScale="90000"/>
          </a:bodyPr>
          <a:lstStyle/>
          <a:p>
            <a:pPr algn="ctr"/>
            <a:r>
              <a:rPr lang="en-US" sz="4000" dirty="0" smtClean="0">
                <a:solidFill>
                  <a:srgbClr val="0070C0"/>
                </a:solidFill>
              </a:rPr>
              <a:t>This is my brother Benjamin. </a:t>
            </a:r>
            <a:r>
              <a:rPr lang="en-US" sz="4000" dirty="0">
                <a:solidFill>
                  <a:srgbClr val="0070C0"/>
                </a:solidFill>
              </a:rPr>
              <a:t>H</a:t>
            </a:r>
            <a:r>
              <a:rPr lang="en-US" sz="4000" smtClean="0">
                <a:solidFill>
                  <a:srgbClr val="0070C0"/>
                </a:solidFill>
              </a:rPr>
              <a:t>e </a:t>
            </a:r>
            <a:r>
              <a:rPr lang="en-US" sz="4000" dirty="0" smtClean="0">
                <a:solidFill>
                  <a:srgbClr val="0070C0"/>
                </a:solidFill>
              </a:rPr>
              <a:t>has down syndrome.</a:t>
            </a:r>
            <a:endParaRPr lang="en-US" sz="4000" dirty="0">
              <a:solidFill>
                <a:srgbClr val="0070C0"/>
              </a:solidFill>
            </a:endParaRPr>
          </a:p>
        </p:txBody>
      </p:sp>
    </p:spTree>
    <p:extLst>
      <p:ext uri="{BB962C8B-B14F-4D97-AF65-F5344CB8AC3E}">
        <p14:creationId xmlns:p14="http://schemas.microsoft.com/office/powerpoint/2010/main" val="29250931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 xmlns:a16="http://schemas.microsoft.com/office/drawing/2014/main" id="{2C6334C2-F73F-4B3B-A626-DD5F69DF6ED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r="-2" b="11012"/>
          <a:stretch/>
        </p:blipFill>
        <p:spPr>
          <a:xfrm>
            <a:off x="0" y="0"/>
            <a:ext cx="5234499" cy="621061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
        <p:nvSpPr>
          <p:cNvPr id="2" name="Title 1"/>
          <p:cNvSpPr>
            <a:spLocks noGrp="1"/>
          </p:cNvSpPr>
          <p:nvPr>
            <p:ph type="title"/>
          </p:nvPr>
        </p:nvSpPr>
        <p:spPr>
          <a:xfrm>
            <a:off x="6217920" y="1901952"/>
            <a:ext cx="5173958" cy="3772040"/>
          </a:xfrm>
        </p:spPr>
        <p:txBody>
          <a:bodyPr vert="horz" lIns="91440" tIns="45720" rIns="91440" bIns="45720" rtlCol="0" anchor="t">
            <a:normAutofit fontScale="90000"/>
          </a:bodyPr>
          <a:lstStyle/>
          <a:p>
            <a:r>
              <a:rPr lang="en-US" sz="4800" kern="1200" dirty="0" smtClean="0">
                <a:solidFill>
                  <a:schemeClr val="tx1"/>
                </a:solidFill>
                <a:latin typeface="+mj-lt"/>
                <a:ea typeface="+mj-ea"/>
                <a:cs typeface="+mj-cs"/>
              </a:rPr>
              <a:t>Benjamin is playing football. </a:t>
            </a:r>
            <a:r>
              <a:rPr lang="en-US" sz="4800" dirty="0"/>
              <a:t>T</a:t>
            </a:r>
            <a:r>
              <a:rPr lang="en-US" sz="4800" kern="1200" dirty="0" smtClean="0">
                <a:solidFill>
                  <a:schemeClr val="tx1"/>
                </a:solidFill>
                <a:latin typeface="+mj-lt"/>
                <a:ea typeface="+mj-ea"/>
                <a:cs typeface="+mj-cs"/>
              </a:rPr>
              <a:t>his shows that just because he has a disability doesn't mean he can’t do anything other people can.</a:t>
            </a:r>
            <a:endParaRPr lang="en-US" sz="4800" kern="1200" dirty="0">
              <a:solidFill>
                <a:schemeClr val="tx1"/>
              </a:solidFill>
              <a:latin typeface="+mj-lt"/>
              <a:ea typeface="+mj-ea"/>
              <a:cs typeface="+mj-cs"/>
            </a:endParaRPr>
          </a:p>
        </p:txBody>
      </p:sp>
      <p:sp>
        <p:nvSpPr>
          <p:cNvPr id="6" name="TextBox 5"/>
          <p:cNvSpPr txBox="1"/>
          <p:nvPr/>
        </p:nvSpPr>
        <p:spPr>
          <a:xfrm>
            <a:off x="7229856" y="731520"/>
            <a:ext cx="2292096" cy="646331"/>
          </a:xfrm>
          <a:prstGeom prst="rect">
            <a:avLst/>
          </a:prstGeom>
          <a:noFill/>
        </p:spPr>
        <p:txBody>
          <a:bodyPr wrap="square" rtlCol="0">
            <a:spAutoFit/>
          </a:bodyPr>
          <a:lstStyle/>
          <a:p>
            <a:r>
              <a:rPr lang="en-US" b="1" dirty="0" smtClean="0"/>
              <a:t>He is playing at Man City!</a:t>
            </a:r>
            <a:endParaRPr lang="en-US" b="1" dirty="0"/>
          </a:p>
        </p:txBody>
      </p:sp>
    </p:spTree>
    <p:extLst>
      <p:ext uri="{BB962C8B-B14F-4D97-AF65-F5344CB8AC3E}">
        <p14:creationId xmlns:p14="http://schemas.microsoft.com/office/powerpoint/2010/main" val="35858438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89509"/>
            <a:ext cx="10515600" cy="4718939"/>
          </a:xfrm>
        </p:spPr>
        <p:txBody>
          <a:bodyPr>
            <a:normAutofit/>
          </a:bodyPr>
          <a:lstStyle/>
          <a:p>
            <a:pPr algn="ctr"/>
            <a:r>
              <a:rPr lang="en-US" b="1" u="sng" dirty="0" smtClean="0">
                <a:solidFill>
                  <a:srgbClr val="00B050"/>
                </a:solidFill>
              </a:rPr>
              <a:t>What is Down Syndrome?</a:t>
            </a:r>
            <a:br>
              <a:rPr lang="en-US" b="1" u="sng" dirty="0" smtClean="0">
                <a:solidFill>
                  <a:srgbClr val="00B050"/>
                </a:solidFill>
              </a:rPr>
            </a:br>
            <a:r>
              <a:rPr lang="en-US" b="1" u="sng" dirty="0">
                <a:solidFill>
                  <a:srgbClr val="00B050"/>
                </a:solidFill>
              </a:rPr>
              <a:t/>
            </a:r>
            <a:br>
              <a:rPr lang="en-US" b="1" u="sng" dirty="0">
                <a:solidFill>
                  <a:srgbClr val="00B050"/>
                </a:solidFill>
              </a:rPr>
            </a:br>
            <a:r>
              <a:rPr lang="en-US" b="1" u="sng" dirty="0" smtClean="0">
                <a:solidFill>
                  <a:srgbClr val="00B050"/>
                </a:solidFill>
              </a:rPr>
              <a:t/>
            </a:r>
            <a:br>
              <a:rPr lang="en-US" b="1" u="sng" dirty="0" smtClean="0">
                <a:solidFill>
                  <a:srgbClr val="00B050"/>
                </a:solidFill>
              </a:rPr>
            </a:br>
            <a:r>
              <a:rPr lang="en-US" b="1" u="sng" dirty="0">
                <a:solidFill>
                  <a:srgbClr val="00B050"/>
                </a:solidFill>
              </a:rPr>
              <a:t/>
            </a:r>
            <a:br>
              <a:rPr lang="en-US" b="1" u="sng" dirty="0">
                <a:solidFill>
                  <a:srgbClr val="00B050"/>
                </a:solidFill>
              </a:rPr>
            </a:br>
            <a:r>
              <a:rPr lang="en-US" b="1" u="sng" dirty="0" smtClean="0">
                <a:solidFill>
                  <a:srgbClr val="00B050"/>
                </a:solidFill>
              </a:rPr>
              <a:t/>
            </a:r>
            <a:br>
              <a:rPr lang="en-US" b="1" u="sng" dirty="0" smtClean="0">
                <a:solidFill>
                  <a:srgbClr val="00B050"/>
                </a:solidFill>
              </a:rPr>
            </a:br>
            <a:endParaRPr lang="en-US" b="1" u="sng" dirty="0">
              <a:solidFill>
                <a:srgbClr val="00B050"/>
              </a:solidFill>
            </a:endParaRPr>
          </a:p>
        </p:txBody>
      </p:sp>
      <p:sp>
        <p:nvSpPr>
          <p:cNvPr id="3" name="Rectangle 2"/>
          <p:cNvSpPr/>
          <p:nvPr/>
        </p:nvSpPr>
        <p:spPr>
          <a:xfrm>
            <a:off x="0" y="2259449"/>
            <a:ext cx="11631168" cy="2554545"/>
          </a:xfrm>
          <a:prstGeom prst="rect">
            <a:avLst/>
          </a:prstGeom>
        </p:spPr>
        <p:txBody>
          <a:bodyPr wrap="square">
            <a:spAutoFit/>
          </a:bodyPr>
          <a:lstStyle/>
          <a:p>
            <a:pPr marL="342900" marR="0" lvl="0" indent="-342900">
              <a:spcBef>
                <a:spcPts val="375"/>
              </a:spcBef>
              <a:spcAft>
                <a:spcPts val="750"/>
              </a:spcAft>
              <a:buFont typeface="Symbol" charset="2"/>
              <a:buChar char=""/>
            </a:pPr>
            <a:r>
              <a:rPr lang="en-GB" sz="2800" dirty="0">
                <a:solidFill>
                  <a:srgbClr val="00B050"/>
                </a:solidFill>
                <a:latin typeface="Arial" charset="0"/>
                <a:ea typeface="Calibri" charset="0"/>
                <a:cs typeface="Times New Roman" charset="0"/>
              </a:rPr>
              <a:t>The human body is made up of cells which include chromosomes. Down Syndrome is caused by an extra chromosome in a baby’s cells. </a:t>
            </a:r>
            <a:endParaRPr lang="en-GB" sz="2800" dirty="0">
              <a:solidFill>
                <a:srgbClr val="00B050"/>
              </a:solidFill>
              <a:latin typeface="Calibri" charset="0"/>
              <a:ea typeface="Calibri" charset="0"/>
              <a:cs typeface="Times New Roman" charset="0"/>
            </a:endParaRPr>
          </a:p>
          <a:p>
            <a:pPr marL="342900" marR="0" lvl="0" indent="-342900">
              <a:spcBef>
                <a:spcPts val="375"/>
              </a:spcBef>
              <a:spcAft>
                <a:spcPts val="750"/>
              </a:spcAft>
              <a:buFont typeface="Symbol" charset="2"/>
              <a:buChar char=""/>
            </a:pPr>
            <a:r>
              <a:rPr lang="en-GB" sz="2800" dirty="0">
                <a:solidFill>
                  <a:srgbClr val="00B050"/>
                </a:solidFill>
                <a:latin typeface="Arial" charset="0"/>
                <a:ea typeface="Calibri" charset="0"/>
                <a:cs typeface="Times New Roman" charset="0"/>
              </a:rPr>
              <a:t>Around 1 in every 1000 babies born have Down Syndrome</a:t>
            </a:r>
            <a:endParaRPr lang="en-GB" sz="2800" dirty="0">
              <a:solidFill>
                <a:srgbClr val="00B050"/>
              </a:solidFill>
              <a:latin typeface="Calibri" charset="0"/>
              <a:ea typeface="Calibri" charset="0"/>
              <a:cs typeface="Times New Roman" charset="0"/>
            </a:endParaRPr>
          </a:p>
          <a:p>
            <a:pPr marL="342900" marR="0" lvl="0" indent="-342900">
              <a:spcBef>
                <a:spcPts val="375"/>
              </a:spcBef>
              <a:spcAft>
                <a:spcPts val="750"/>
              </a:spcAft>
              <a:buFont typeface="Symbol" charset="2"/>
              <a:buChar char=""/>
            </a:pPr>
            <a:r>
              <a:rPr lang="en-GB" sz="2800" dirty="0">
                <a:solidFill>
                  <a:srgbClr val="00B050"/>
                </a:solidFill>
                <a:latin typeface="Arial" charset="0"/>
                <a:ea typeface="Calibri" charset="0"/>
                <a:cs typeface="Times New Roman" charset="0"/>
              </a:rPr>
              <a:t>Down Syndrome is not a disease and people with Down Syndrome are not ill. </a:t>
            </a:r>
            <a:endParaRPr lang="en-GB" sz="2800" dirty="0">
              <a:solidFill>
                <a:srgbClr val="00B050"/>
              </a:solidFill>
              <a:effectLst/>
              <a:latin typeface="Calibri" charset="0"/>
              <a:ea typeface="Calibri" charset="0"/>
              <a:cs typeface="Times New Roman" charset="0"/>
            </a:endParaRPr>
          </a:p>
        </p:txBody>
      </p:sp>
    </p:spTree>
    <p:extLst>
      <p:ext uri="{BB962C8B-B14F-4D97-AF65-F5344CB8AC3E}">
        <p14:creationId xmlns:p14="http://schemas.microsoft.com/office/powerpoint/2010/main" val="126979450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FFD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40FF"/>
                </a:solidFill>
              </a:rPr>
              <a:t>This is the World Down Syndrome day logo:</a:t>
            </a:r>
            <a:endParaRPr lang="en-US" b="1" u="sng" dirty="0">
              <a:solidFill>
                <a:srgbClr val="FF40FF"/>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504" y="1690688"/>
            <a:ext cx="4797941" cy="3840480"/>
          </a:xfrm>
          <a:prstGeom prst="rect">
            <a:avLst/>
          </a:prstGeom>
        </p:spPr>
      </p:pic>
      <p:sp>
        <p:nvSpPr>
          <p:cNvPr id="8" name="TextBox 7"/>
          <p:cNvSpPr txBox="1"/>
          <p:nvPr/>
        </p:nvSpPr>
        <p:spPr>
          <a:xfrm>
            <a:off x="357351" y="2438400"/>
            <a:ext cx="5487798" cy="2062103"/>
          </a:xfrm>
          <a:prstGeom prst="rect">
            <a:avLst/>
          </a:prstGeom>
          <a:noFill/>
        </p:spPr>
        <p:txBody>
          <a:bodyPr wrap="square" rtlCol="0">
            <a:spAutoFit/>
          </a:bodyPr>
          <a:lstStyle/>
          <a:p>
            <a:r>
              <a:rPr lang="en-US" sz="3200" dirty="0" smtClean="0">
                <a:solidFill>
                  <a:schemeClr val="accent2">
                    <a:lumMod val="75000"/>
                  </a:schemeClr>
                </a:solidFill>
              </a:rPr>
              <a:t>World down syndrome day is on the 21</a:t>
            </a:r>
            <a:r>
              <a:rPr lang="en-US" sz="3200" baseline="30000" dirty="0" smtClean="0">
                <a:solidFill>
                  <a:schemeClr val="accent2">
                    <a:lumMod val="75000"/>
                  </a:schemeClr>
                </a:solidFill>
              </a:rPr>
              <a:t>st</a:t>
            </a:r>
            <a:r>
              <a:rPr lang="en-US" sz="3200" dirty="0" smtClean="0">
                <a:solidFill>
                  <a:schemeClr val="accent2">
                    <a:lumMod val="75000"/>
                  </a:schemeClr>
                </a:solidFill>
              </a:rPr>
              <a:t> March every year. </a:t>
            </a:r>
            <a:r>
              <a:rPr lang="en-US" sz="3200" dirty="0">
                <a:solidFill>
                  <a:schemeClr val="accent2">
                    <a:lumMod val="75000"/>
                  </a:schemeClr>
                </a:solidFill>
              </a:rPr>
              <a:t>T</a:t>
            </a:r>
            <a:r>
              <a:rPr lang="en-US" sz="3200" dirty="0" smtClean="0">
                <a:solidFill>
                  <a:schemeClr val="accent2">
                    <a:lumMod val="75000"/>
                  </a:schemeClr>
                </a:solidFill>
              </a:rPr>
              <a:t>hat is why there is a 21 in the logo</a:t>
            </a:r>
            <a:r>
              <a:rPr lang="en-US" dirty="0" smtClean="0">
                <a:solidFill>
                  <a:schemeClr val="accent2">
                    <a:lumMod val="75000"/>
                  </a:schemeClr>
                </a:solidFill>
              </a:rPr>
              <a:t>.</a:t>
            </a:r>
            <a:endParaRPr lang="en-US" dirty="0">
              <a:solidFill>
                <a:schemeClr val="accent2">
                  <a:lumMod val="75000"/>
                </a:schemeClr>
              </a:solidFill>
            </a:endParaRPr>
          </a:p>
        </p:txBody>
      </p:sp>
    </p:spTree>
    <p:extLst>
      <p:ext uri="{BB962C8B-B14F-4D97-AF65-F5344CB8AC3E}">
        <p14:creationId xmlns:p14="http://schemas.microsoft.com/office/powerpoint/2010/main" val="1483750406"/>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AC7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32690"/>
            <a:ext cx="10515600" cy="2480441"/>
          </a:xfrm>
        </p:spPr>
        <p:txBody>
          <a:bodyPr>
            <a:normAutofit fontScale="90000"/>
          </a:bodyPr>
          <a:lstStyle/>
          <a:p>
            <a:pPr lvl="0"/>
            <a:r>
              <a:rPr lang="en-GB" sz="2700" dirty="0">
                <a:solidFill>
                  <a:srgbClr val="FF0000"/>
                </a:solidFill>
              </a:rPr>
              <a:t>Down Syndrome affects people of all races, male and female and in all countries in the world. It can happen to </a:t>
            </a:r>
            <a:r>
              <a:rPr lang="en-GB" sz="2700" dirty="0" smtClean="0">
                <a:solidFill>
                  <a:srgbClr val="FF0000"/>
                </a:solidFill>
              </a:rPr>
              <a:t>anyone.</a:t>
            </a:r>
            <a:r>
              <a:rPr lang="en-GB" sz="2700" dirty="0">
                <a:solidFill>
                  <a:srgbClr val="FF0000"/>
                </a:solidFill>
              </a:rPr>
              <a:t/>
            </a:r>
            <a:br>
              <a:rPr lang="en-GB" sz="2700" dirty="0">
                <a:solidFill>
                  <a:srgbClr val="FF0000"/>
                </a:solidFill>
              </a:rPr>
            </a:br>
            <a:r>
              <a:rPr lang="en-GB" sz="2700" dirty="0">
                <a:solidFill>
                  <a:srgbClr val="FF0000"/>
                </a:solidFill>
              </a:rPr>
              <a:t/>
            </a:r>
            <a:br>
              <a:rPr lang="en-GB" sz="2700" dirty="0">
                <a:solidFill>
                  <a:srgbClr val="FF0000"/>
                </a:solidFill>
              </a:rPr>
            </a:br>
            <a:r>
              <a:rPr lang="en-GB" sz="2700" dirty="0" smtClean="0">
                <a:solidFill>
                  <a:srgbClr val="FF0000"/>
                </a:solidFill>
              </a:rPr>
              <a:t>People </a:t>
            </a:r>
            <a:r>
              <a:rPr lang="en-GB" sz="2700" dirty="0">
                <a:solidFill>
                  <a:srgbClr val="FF0000"/>
                </a:solidFill>
              </a:rPr>
              <a:t>with Down </a:t>
            </a:r>
            <a:r>
              <a:rPr lang="en-GB" sz="2700" dirty="0" smtClean="0">
                <a:solidFill>
                  <a:srgbClr val="FF0000"/>
                </a:solidFill>
              </a:rPr>
              <a:t>Syndrome have some </a:t>
            </a:r>
            <a:r>
              <a:rPr lang="en-GB" sz="2700" dirty="0">
                <a:solidFill>
                  <a:srgbClr val="FF0000"/>
                </a:solidFill>
              </a:rPr>
              <a:t>learning disability. That means that they may need more help to learn things and take a bit longer to learn. </a:t>
            </a:r>
            <a:br>
              <a:rPr lang="en-GB" sz="2700" dirty="0">
                <a:solidFill>
                  <a:srgbClr val="FF0000"/>
                </a:solidFill>
              </a:rPr>
            </a:br>
            <a:r>
              <a:rPr lang="en-GB" sz="2700" dirty="0" smtClean="0">
                <a:solidFill>
                  <a:srgbClr val="FF0000"/>
                </a:solidFill>
              </a:rPr>
              <a:t/>
            </a:r>
            <a:br>
              <a:rPr lang="en-GB" sz="2700" dirty="0" smtClean="0">
                <a:solidFill>
                  <a:srgbClr val="FF0000"/>
                </a:solidFill>
              </a:rPr>
            </a:br>
            <a:r>
              <a:rPr lang="en-GB" sz="2700" dirty="0" smtClean="0">
                <a:solidFill>
                  <a:srgbClr val="FF0000"/>
                </a:solidFill>
              </a:rPr>
              <a:t>People </a:t>
            </a:r>
            <a:r>
              <a:rPr lang="en-GB" sz="2700" dirty="0">
                <a:solidFill>
                  <a:srgbClr val="FF0000"/>
                </a:solidFill>
              </a:rPr>
              <a:t>with Down Syndrome often have difficulties talking so you need to give</a:t>
            </a:r>
            <a:r>
              <a:rPr lang="en-GB" sz="2700" dirty="0">
                <a:solidFill>
                  <a:schemeClr val="accent4"/>
                </a:solidFill>
              </a:rPr>
              <a:t> </a:t>
            </a:r>
            <a:r>
              <a:rPr lang="en-GB" sz="2700" dirty="0">
                <a:solidFill>
                  <a:srgbClr val="FF0000"/>
                </a:solidFill>
              </a:rPr>
              <a:t>them more time and listen carefully. </a:t>
            </a:r>
            <a:br>
              <a:rPr lang="en-GB" sz="2700" dirty="0">
                <a:solidFill>
                  <a:srgbClr val="FF0000"/>
                </a:solidFill>
              </a:rPr>
            </a:br>
            <a:r>
              <a:rPr lang="en-GB" sz="2700" dirty="0" smtClean="0">
                <a:solidFill>
                  <a:srgbClr val="FF0000"/>
                </a:solidFill>
              </a:rPr>
              <a:t/>
            </a:r>
            <a:br>
              <a:rPr lang="en-GB" sz="2700" dirty="0" smtClean="0">
                <a:solidFill>
                  <a:srgbClr val="FF0000"/>
                </a:solidFill>
              </a:rPr>
            </a:br>
            <a:r>
              <a:rPr lang="en-GB" sz="2700" dirty="0" smtClean="0">
                <a:solidFill>
                  <a:srgbClr val="FF0000"/>
                </a:solidFill>
              </a:rPr>
              <a:t>People </a:t>
            </a:r>
            <a:r>
              <a:rPr lang="en-GB" sz="2700" dirty="0">
                <a:solidFill>
                  <a:srgbClr val="FF0000"/>
                </a:solidFill>
              </a:rPr>
              <a:t>with Down Syndrome </a:t>
            </a:r>
            <a:r>
              <a:rPr lang="en-GB" sz="2700" dirty="0" smtClean="0">
                <a:solidFill>
                  <a:srgbClr val="FF0000"/>
                </a:solidFill>
              </a:rPr>
              <a:t>are good at lots </a:t>
            </a:r>
            <a:r>
              <a:rPr lang="en-GB" sz="2700" dirty="0">
                <a:solidFill>
                  <a:srgbClr val="FF0000"/>
                </a:solidFill>
              </a:rPr>
              <a:t>of different activities, have friendships and get jobs when they are older. It is very important for people with Down Syndrome to be included and treated the same as everyone else. </a:t>
            </a:r>
            <a:br>
              <a:rPr lang="en-GB" sz="2700" dirty="0">
                <a:solidFill>
                  <a:srgbClr val="FF0000"/>
                </a:solidFill>
              </a:rPr>
            </a:br>
            <a:r>
              <a:rPr lang="en-GB" sz="2700" dirty="0" smtClean="0">
                <a:solidFill>
                  <a:srgbClr val="FF0000"/>
                </a:solidFill>
              </a:rPr>
              <a:t> </a:t>
            </a:r>
            <a:r>
              <a:rPr lang="en-GB" sz="2700" dirty="0">
                <a:solidFill>
                  <a:srgbClr val="FF0000"/>
                </a:solidFill>
              </a:rPr>
              <a:t> </a:t>
            </a:r>
            <a:br>
              <a:rPr lang="en-GB" sz="2700" dirty="0">
                <a:solidFill>
                  <a:srgbClr val="FF0000"/>
                </a:solidFill>
              </a:rPr>
            </a:br>
            <a:r>
              <a:rPr lang="en-US" sz="2700" dirty="0" smtClean="0">
                <a:solidFill>
                  <a:srgbClr val="FF0000"/>
                </a:solidFill>
              </a:rPr>
              <a:t/>
            </a:r>
            <a:br>
              <a:rPr lang="en-US" sz="2700" dirty="0" smtClean="0">
                <a:solidFill>
                  <a:srgbClr val="FF0000"/>
                </a:solidFill>
              </a:rPr>
            </a:br>
            <a:r>
              <a:rPr lang="en-US" sz="2700" dirty="0" smtClean="0">
                <a:solidFill>
                  <a:srgbClr val="FF0000"/>
                </a:solidFill>
              </a:rPr>
              <a:t>You should never stare at someone with a disability because its makes them feel uncomfortable. </a:t>
            </a:r>
            <a:r>
              <a:rPr lang="en-GB" sz="2000" dirty="0">
                <a:solidFill>
                  <a:srgbClr val="FF0000"/>
                </a:solidFill>
              </a:rPr>
              <a:t/>
            </a:r>
            <a:br>
              <a:rPr lang="en-GB" sz="2000" dirty="0">
                <a:solidFill>
                  <a:srgbClr val="FF0000"/>
                </a:solidFill>
              </a:rPr>
            </a:br>
            <a:r>
              <a:rPr lang="en-GB" sz="2000" dirty="0" smtClean="0"/>
              <a:t/>
            </a:r>
            <a:br>
              <a:rPr lang="en-GB" sz="2000" dirty="0" smtClean="0"/>
            </a:br>
            <a:r>
              <a:rPr lang="en-GB" dirty="0"/>
              <a:t/>
            </a:r>
            <a:br>
              <a:rPr lang="en-GB" dirty="0"/>
            </a:br>
            <a:endParaRPr lang="en-US" dirty="0"/>
          </a:p>
        </p:txBody>
      </p:sp>
    </p:spTree>
    <p:extLst>
      <p:ext uri="{BB962C8B-B14F-4D97-AF65-F5344CB8AC3E}">
        <p14:creationId xmlns:p14="http://schemas.microsoft.com/office/powerpoint/2010/main" val="20651246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18913"/>
            <a:ext cx="10515600" cy="6303899"/>
          </a:xfrm>
          <a:noFill/>
        </p:spPr>
        <p:txBody>
          <a:bodyPr/>
          <a:lstStyle/>
          <a:p>
            <a:r>
              <a:rPr lang="en-US" dirty="0" smtClean="0">
                <a:solidFill>
                  <a:srgbClr val="FF8AD8"/>
                </a:solidFill>
              </a:rPr>
              <a:t>If you’re nervous about standing up for someone with a disability, then just think,</a:t>
            </a:r>
            <a:br>
              <a:rPr lang="en-US" dirty="0" smtClean="0">
                <a:solidFill>
                  <a:srgbClr val="FF8AD8"/>
                </a:solidFill>
              </a:rPr>
            </a:br>
            <a:r>
              <a:rPr lang="en-US" dirty="0" smtClean="0">
                <a:solidFill>
                  <a:srgbClr val="FF8AD8"/>
                </a:solidFill>
              </a:rPr>
              <a:t>If this was me would I like to be made fun of</a:t>
            </a:r>
            <a:r>
              <a:rPr lang="en-US" dirty="0">
                <a:solidFill>
                  <a:srgbClr val="FF8AD8"/>
                </a:solidFill>
              </a:rPr>
              <a:t>? </a:t>
            </a:r>
            <a:r>
              <a:rPr lang="en-US" dirty="0" smtClean="0">
                <a:solidFill>
                  <a:srgbClr val="FF8AD8"/>
                </a:solidFill>
              </a:rPr>
              <a:t/>
            </a:r>
            <a:br>
              <a:rPr lang="en-US" dirty="0" smtClean="0">
                <a:solidFill>
                  <a:srgbClr val="FF8AD8"/>
                </a:solidFill>
              </a:rPr>
            </a:br>
            <a:r>
              <a:rPr lang="en-US" dirty="0">
                <a:solidFill>
                  <a:srgbClr val="FF8AD8"/>
                </a:solidFill>
              </a:rPr>
              <a:t/>
            </a:r>
            <a:br>
              <a:rPr lang="en-US" dirty="0">
                <a:solidFill>
                  <a:srgbClr val="FF8AD8"/>
                </a:solidFill>
              </a:rPr>
            </a:br>
            <a:r>
              <a:rPr lang="en-US" dirty="0" smtClean="0">
                <a:solidFill>
                  <a:srgbClr val="FF8AD8"/>
                </a:solidFill>
              </a:rPr>
              <a:t>Does </a:t>
            </a:r>
            <a:r>
              <a:rPr lang="en-US" dirty="0">
                <a:solidFill>
                  <a:srgbClr val="FF8AD8"/>
                </a:solidFill>
              </a:rPr>
              <a:t>anyone have anything they want to share or ask? </a:t>
            </a:r>
          </a:p>
        </p:txBody>
      </p:sp>
    </p:spTree>
    <p:extLst>
      <p:ext uri="{BB962C8B-B14F-4D97-AF65-F5344CB8AC3E}">
        <p14:creationId xmlns:p14="http://schemas.microsoft.com/office/powerpoint/2010/main" val="19721285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71B2258F-86CA-4D4D-8270-BC05FCDEBFB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2">
            <a:alphaModFix amt="50000"/>
            <a:extLst>
              <a:ext uri="{28A0092B-C50C-407E-A947-70E740481C1C}">
                <a14:useLocalDpi xmlns:a14="http://schemas.microsoft.com/office/drawing/2010/main" val="0"/>
              </a:ext>
            </a:extLst>
          </a:blip>
          <a:srcRect t="21443" b="22307"/>
          <a:stretch/>
        </p:blipFill>
        <p:spPr>
          <a:xfrm>
            <a:off x="20" y="1"/>
            <a:ext cx="12191980" cy="6857999"/>
          </a:xfrm>
          <a:prstGeom prst="rect">
            <a:avLst/>
          </a:prstGeom>
        </p:spPr>
      </p:pic>
      <p:sp>
        <p:nvSpPr>
          <p:cNvPr id="2" name="Title 1"/>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5100">
                <a:solidFill>
                  <a:srgbClr val="FFFFFF"/>
                </a:solidFill>
              </a:rPr>
              <a:t>Thank you for listening  to me talk about Down Syndrome. I hope now you know a bit more about it.</a:t>
            </a:r>
          </a:p>
        </p:txBody>
      </p:sp>
    </p:spTree>
    <p:extLst>
      <p:ext uri="{BB962C8B-B14F-4D97-AF65-F5344CB8AC3E}">
        <p14:creationId xmlns:p14="http://schemas.microsoft.com/office/powerpoint/2010/main" val="32342013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2624</TotalTime>
  <Words>213</Words>
  <Application>Microsoft Office PowerPoint</Application>
  <PresentationFormat>Widescreen</PresentationFormat>
  <Paragraphs>15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World Down Syndrome day!</vt:lpstr>
      <vt:lpstr>World Down Syndrome day is a day to represent people with Down Syndrome.   People like to wear odd socks to celebrate this day. </vt:lpstr>
      <vt:lpstr>This is my brother Benjamin. He has down syndrome.</vt:lpstr>
      <vt:lpstr>Benjamin is playing football. This shows that just because he has a disability doesn't mean he can’t do anything other people can.</vt:lpstr>
      <vt:lpstr>What is Down Syndrome?     </vt:lpstr>
      <vt:lpstr>This is the World Down Syndrome day logo:</vt:lpstr>
      <vt:lpstr>Down Syndrome affects people of all races, male and female and in all countries in the world. It can happen to anyone.  People with Down Syndrome have some learning disability. That means that they may need more help to learn things and take a bit longer to learn.   People with Down Syndrome often have difficulties talking so you need to give them more time and listen carefully.   People with Down Syndrome are good at lots of different activities, have friendships and get jobs when they are older. It is very important for people with Down Syndrome to be included and treated the same as everyone else.      You should never stare at someone with a disability because its makes them feel uncomfortable.    </vt:lpstr>
      <vt:lpstr>If you’re nervous about standing up for someone with a disability, then just think, If this was me would I like to be made fun of?   Does anyone have anything they want to share or ask? </vt:lpstr>
      <vt:lpstr>Thank you for listening  to me talk about Down Syndrome. I hope now you know a bit more about 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Down syndrome day!</dc:title>
  <dc:creator>Clare Taylor</dc:creator>
  <cp:lastModifiedBy>Helen Woolf</cp:lastModifiedBy>
  <cp:revision>27</cp:revision>
  <cp:lastPrinted>2018-03-28T11:36:23Z</cp:lastPrinted>
  <dcterms:created xsi:type="dcterms:W3CDTF">2018-02-17T13:51:55Z</dcterms:created>
  <dcterms:modified xsi:type="dcterms:W3CDTF">2018-03-28T11:36:45Z</dcterms:modified>
</cp:coreProperties>
</file>