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10180638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11663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67388" y="0"/>
            <a:ext cx="4411662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8AF95-0194-416E-B86D-27B5727FE66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250"/>
            <a:ext cx="44116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7388" y="6699250"/>
            <a:ext cx="4411662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5D61-0155-4CBE-B4E0-3042C934B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8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8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995671"/>
            <a:ext cx="9144000" cy="1862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4644" y="2202891"/>
            <a:ext cx="659257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AF5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80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8314" y="591388"/>
            <a:ext cx="6214745" cy="156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1724635"/>
            <a:ext cx="6586220" cy="240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644" y="1462532"/>
            <a:ext cx="4770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575" dirty="0">
                <a:solidFill>
                  <a:srgbClr val="00AF50"/>
                </a:solidFill>
                <a:latin typeface="Trebuchet MS"/>
                <a:cs typeface="Trebuchet MS"/>
              </a:rPr>
              <a:t>ASSESSMENT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80" dirty="0"/>
              <a:t>WITHOUT</a:t>
            </a:r>
            <a:r>
              <a:rPr spc="-165" dirty="0"/>
              <a:t> </a:t>
            </a:r>
            <a:r>
              <a:rPr spc="390" dirty="0"/>
              <a:t>LEVELS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0442" y="3330320"/>
            <a:ext cx="1701800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65" dirty="0" smtClean="0">
                <a:solidFill>
                  <a:srgbClr val="FFFFFF"/>
                </a:solidFill>
                <a:latin typeface="Trebuchet MS"/>
                <a:cs typeface="Trebuchet MS"/>
              </a:rPr>
              <a:t>2015</a:t>
            </a:r>
            <a:endParaRPr lang="en-GB" sz="6600" spc="-16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165" dirty="0" smtClean="0">
                <a:solidFill>
                  <a:srgbClr val="FFFFFF"/>
                </a:solidFill>
                <a:latin typeface="Trebuchet MS"/>
                <a:cs typeface="Trebuchet MS"/>
              </a:rPr>
              <a:t>Updated 2017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4837" y="1363725"/>
          <a:ext cx="8227059" cy="5106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825"/>
                <a:gridCol w="6198234"/>
              </a:tblGrid>
              <a:tr h="61849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114" dirty="0">
                          <a:latin typeface="Verdana"/>
                          <a:cs typeface="Verdana"/>
                        </a:rPr>
                        <a:t>Independence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1D6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241935" indent="-286385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25" dirty="0">
                          <a:latin typeface="Verdana"/>
                          <a:cs typeface="Verdana"/>
                        </a:rPr>
                        <a:t>apply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skill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6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0" dirty="0">
                          <a:latin typeface="Verdana"/>
                          <a:cs typeface="Verdana"/>
                        </a:rPr>
                        <a:t>knowledge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215" dirty="0">
                          <a:latin typeface="Verdana"/>
                          <a:cs typeface="Verdana"/>
                        </a:rPr>
                        <a:t>without</a:t>
                      </a:r>
                      <a:r>
                        <a:rPr sz="1700" b="1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05" dirty="0">
                          <a:latin typeface="Verdana"/>
                          <a:cs typeface="Verdana"/>
                        </a:rPr>
                        <a:t>recall</a:t>
                      </a:r>
                      <a:r>
                        <a:rPr sz="1700" b="1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  </a:t>
                      </a:r>
                      <a:r>
                        <a:rPr sz="1700" spc="0" dirty="0">
                          <a:latin typeface="Verdana"/>
                          <a:cs typeface="Verdana"/>
                        </a:rPr>
                        <a:t>teacher.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1D6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145" dirty="0">
                          <a:latin typeface="Verdana"/>
                          <a:cs typeface="Verdana"/>
                        </a:rPr>
                        <a:t>Fluency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136525" indent="-28638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25" dirty="0">
                          <a:latin typeface="Verdana"/>
                          <a:cs typeface="Verdana"/>
                        </a:rPr>
                        <a:t>apply</a:t>
                      </a:r>
                      <a:r>
                        <a:rPr sz="17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skill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7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5" dirty="0">
                          <a:latin typeface="Verdana"/>
                          <a:cs typeface="Verdana"/>
                        </a:rPr>
                        <a:t>knowledge</a:t>
                      </a:r>
                      <a:r>
                        <a:rPr sz="17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65" dirty="0">
                          <a:latin typeface="Verdana"/>
                          <a:cs typeface="Verdana"/>
                        </a:rPr>
                        <a:t>with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3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60" dirty="0">
                          <a:latin typeface="Verdana"/>
                          <a:cs typeface="Verdana"/>
                        </a:rPr>
                        <a:t>high</a:t>
                      </a:r>
                      <a:r>
                        <a:rPr sz="1700" b="1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20" dirty="0">
                          <a:latin typeface="Verdana"/>
                          <a:cs typeface="Verdana"/>
                        </a:rPr>
                        <a:t>level</a:t>
                      </a:r>
                      <a:r>
                        <a:rPr sz="1700" b="1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65" dirty="0">
                          <a:latin typeface="Verdana"/>
                          <a:cs typeface="Verdana"/>
                        </a:rPr>
                        <a:t>of  </a:t>
                      </a:r>
                      <a:r>
                        <a:rPr sz="1700" b="1" spc="-95" dirty="0">
                          <a:latin typeface="Verdana"/>
                          <a:cs typeface="Verdana"/>
                        </a:rPr>
                        <a:t>confidence.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877569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114" dirty="0">
                          <a:latin typeface="Verdana"/>
                          <a:cs typeface="Verdana"/>
                        </a:rPr>
                        <a:t>Application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742315" indent="-28638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25" dirty="0">
                          <a:latin typeface="Verdana"/>
                          <a:cs typeface="Verdana"/>
                        </a:rPr>
                        <a:t>apply</a:t>
                      </a:r>
                      <a:r>
                        <a:rPr sz="17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skill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7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5" dirty="0">
                          <a:latin typeface="Verdana"/>
                          <a:cs typeface="Verdana"/>
                        </a:rPr>
                        <a:t>knowledge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3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25" dirty="0">
                          <a:latin typeface="Verdana"/>
                          <a:cs typeface="Verdana"/>
                        </a:rPr>
                        <a:t>range</a:t>
                      </a:r>
                      <a:r>
                        <a:rPr sz="17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65" dirty="0">
                          <a:latin typeface="Verdana"/>
                          <a:cs typeface="Verdana"/>
                        </a:rPr>
                        <a:t>of  </a:t>
                      </a:r>
                      <a:r>
                        <a:rPr sz="1700" b="1" spc="-175" dirty="0">
                          <a:latin typeface="Verdana"/>
                          <a:cs typeface="Verdana"/>
                        </a:rPr>
                        <a:t>different </a:t>
                      </a:r>
                      <a:r>
                        <a:rPr sz="1700" b="1" spc="-150" dirty="0">
                          <a:latin typeface="Verdana"/>
                          <a:cs typeface="Verdana"/>
                        </a:rPr>
                        <a:t>contexts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including </a:t>
                      </a:r>
                      <a:r>
                        <a:rPr sz="1700" spc="-40" dirty="0">
                          <a:latin typeface="Verdana"/>
                          <a:cs typeface="Verdana"/>
                        </a:rPr>
                        <a:t>other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areas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  </a:t>
                      </a:r>
                      <a:r>
                        <a:rPr sz="1700" spc="-55" dirty="0">
                          <a:latin typeface="Verdana"/>
                          <a:cs typeface="Verdana"/>
                        </a:rPr>
                        <a:t>curriculum.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140" dirty="0">
                          <a:latin typeface="Verdana"/>
                          <a:cs typeface="Verdana"/>
                        </a:rPr>
                        <a:t>Consistency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indent="-28638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-114" dirty="0">
                          <a:latin typeface="Verdana"/>
                          <a:cs typeface="Verdana"/>
                        </a:rPr>
                        <a:t>Will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90" dirty="0">
                          <a:latin typeface="Verdana"/>
                          <a:cs typeface="Verdana"/>
                        </a:rPr>
                        <a:t>be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consistent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85" dirty="0">
                          <a:latin typeface="Verdana"/>
                          <a:cs typeface="Verdana"/>
                        </a:rPr>
                        <a:t>in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80" dirty="0">
                          <a:latin typeface="Verdana"/>
                          <a:cs typeface="Verdana"/>
                        </a:rPr>
                        <a:t>their</a:t>
                      </a:r>
                      <a:r>
                        <a:rPr sz="17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60" dirty="0">
                          <a:latin typeface="Verdana"/>
                          <a:cs typeface="Verdana"/>
                        </a:rPr>
                        <a:t>use</a:t>
                      </a:r>
                      <a:r>
                        <a:rPr sz="17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70" dirty="0">
                          <a:latin typeface="Verdana"/>
                          <a:cs typeface="Verdana"/>
                        </a:rPr>
                        <a:t>skills</a:t>
                      </a:r>
                      <a:r>
                        <a:rPr sz="17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700" spc="-25" dirty="0">
                          <a:latin typeface="Verdana"/>
                          <a:cs typeface="Verdana"/>
                        </a:rPr>
                        <a:t>understanding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877569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200" dirty="0">
                          <a:latin typeface="Verdana"/>
                          <a:cs typeface="Verdana"/>
                        </a:rPr>
                        <a:t>Synthesise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260350" indent="-286385" algn="just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 </a:t>
                      </a:r>
                      <a:r>
                        <a:rPr sz="1700" b="1" spc="-145" dirty="0">
                          <a:latin typeface="Verdana"/>
                          <a:cs typeface="Verdana"/>
                        </a:rPr>
                        <a:t>organise </a:t>
                      </a:r>
                      <a:r>
                        <a:rPr sz="1700" b="1" spc="-114" dirty="0">
                          <a:latin typeface="Verdana"/>
                          <a:cs typeface="Verdana"/>
                        </a:rPr>
                        <a:t>ideas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, 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information, </a:t>
                      </a:r>
                      <a:r>
                        <a:rPr sz="1700" spc="-70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experiences </a:t>
                      </a:r>
                      <a:r>
                        <a:rPr sz="1700" spc="-50" dirty="0">
                          <a:latin typeface="Verdana"/>
                          <a:cs typeface="Verdana"/>
                        </a:rPr>
                        <a:t>into 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new, 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more </a:t>
                      </a:r>
                      <a:r>
                        <a:rPr sz="1700" b="1" spc="-100" dirty="0">
                          <a:latin typeface="Verdana"/>
                          <a:cs typeface="Verdana"/>
                        </a:rPr>
                        <a:t>complex </a:t>
                      </a:r>
                      <a:r>
                        <a:rPr sz="1700" b="1" spc="-175" dirty="0">
                          <a:latin typeface="Verdana"/>
                          <a:cs typeface="Verdana"/>
                        </a:rPr>
                        <a:t>interpretations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700" spc="-65" dirty="0">
                          <a:latin typeface="Verdana"/>
                          <a:cs typeface="Verdana"/>
                        </a:rPr>
                        <a:t>relationships 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0" dirty="0">
                          <a:latin typeface="Verdana"/>
                          <a:cs typeface="Verdana"/>
                        </a:rPr>
                        <a:t>make</a:t>
                      </a:r>
                      <a:r>
                        <a:rPr sz="17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decisions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45" dirty="0">
                          <a:latin typeface="Verdana"/>
                          <a:cs typeface="Verdana"/>
                        </a:rPr>
                        <a:t>as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0" dirty="0">
                          <a:latin typeface="Verdana"/>
                          <a:cs typeface="Verdana"/>
                        </a:rPr>
                        <a:t>when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60" dirty="0">
                          <a:latin typeface="Verdana"/>
                          <a:cs typeface="Verdana"/>
                        </a:rPr>
                        <a:t>use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different</a:t>
                      </a:r>
                      <a:r>
                        <a:rPr sz="17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65" dirty="0">
                          <a:latin typeface="Verdana"/>
                          <a:cs typeface="Verdana"/>
                        </a:rPr>
                        <a:t>skills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</a:tr>
              <a:tr h="877569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204" dirty="0">
                          <a:latin typeface="Verdana"/>
                          <a:cs typeface="Verdana"/>
                        </a:rPr>
                        <a:t>Re-visit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454025" indent="-286385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 </a:t>
                      </a:r>
                      <a:r>
                        <a:rPr sz="1700" spc="80" dirty="0">
                          <a:latin typeface="Verdana"/>
                          <a:cs typeface="Verdana"/>
                        </a:rPr>
                        <a:t>come </a:t>
                      </a:r>
                      <a:r>
                        <a:rPr sz="1700" spc="65" dirty="0">
                          <a:latin typeface="Verdana"/>
                          <a:cs typeface="Verdana"/>
                        </a:rPr>
                        <a:t>back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this </a:t>
                      </a:r>
                      <a:r>
                        <a:rPr sz="1700" spc="30" dirty="0">
                          <a:latin typeface="Verdana"/>
                          <a:cs typeface="Verdana"/>
                        </a:rPr>
                        <a:t>aspect </a:t>
                      </a:r>
                      <a:r>
                        <a:rPr sz="1700" spc="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700" spc="-30" dirty="0">
                          <a:latin typeface="Verdana"/>
                          <a:cs typeface="Verdana"/>
                        </a:rPr>
                        <a:t>learning </a:t>
                      </a:r>
                      <a:r>
                        <a:rPr sz="1700" spc="-35" dirty="0">
                          <a:latin typeface="Verdana"/>
                          <a:cs typeface="Verdana"/>
                        </a:rPr>
                        <a:t>after </a:t>
                      </a:r>
                      <a:r>
                        <a:rPr sz="1700" spc="135" dirty="0">
                          <a:latin typeface="Verdana"/>
                          <a:cs typeface="Verdana"/>
                        </a:rPr>
                        <a:t>a  </a:t>
                      </a:r>
                      <a:r>
                        <a:rPr sz="1700" spc="-10" dirty="0">
                          <a:latin typeface="Verdana"/>
                          <a:cs typeface="Verdana"/>
                        </a:rPr>
                        <a:t>break</a:t>
                      </a:r>
                      <a:r>
                        <a:rPr sz="17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700" spc="-145" dirty="0">
                          <a:latin typeface="Verdana"/>
                          <a:cs typeface="Verdana"/>
                        </a:rPr>
                        <a:t> still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dirty="0">
                          <a:latin typeface="Verdana"/>
                          <a:cs typeface="Verdana"/>
                        </a:rPr>
                        <a:t>feel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0" dirty="0">
                          <a:latin typeface="Verdana"/>
                          <a:cs typeface="Verdana"/>
                        </a:rPr>
                        <a:t>confident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that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40" dirty="0">
                          <a:latin typeface="Verdana"/>
                          <a:cs typeface="Verdana"/>
                        </a:rPr>
                        <a:t>they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00" dirty="0">
                          <a:latin typeface="Verdana"/>
                          <a:cs typeface="Verdana"/>
                        </a:rPr>
                        <a:t>can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70" dirty="0">
                          <a:latin typeface="Verdana"/>
                          <a:cs typeface="Verdana"/>
                        </a:rPr>
                        <a:t>work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5" dirty="0">
                          <a:latin typeface="Verdana"/>
                          <a:cs typeface="Verdana"/>
                        </a:rPr>
                        <a:t>on  </a:t>
                      </a:r>
                      <a:r>
                        <a:rPr sz="1700" spc="-2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7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5" dirty="0">
                          <a:latin typeface="Verdana"/>
                          <a:cs typeface="Verdana"/>
                        </a:rPr>
                        <a:t>skill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6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7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15" dirty="0">
                          <a:latin typeface="Verdana"/>
                          <a:cs typeface="Verdana"/>
                        </a:rPr>
                        <a:t>knowledge</a:t>
                      </a:r>
                      <a:r>
                        <a:rPr sz="17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45" dirty="0">
                          <a:latin typeface="Verdana"/>
                          <a:cs typeface="Verdana"/>
                        </a:rPr>
                        <a:t>without</a:t>
                      </a:r>
                      <a:r>
                        <a:rPr sz="17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55" dirty="0">
                          <a:latin typeface="Verdana"/>
                          <a:cs typeface="Verdana"/>
                        </a:rPr>
                        <a:t>difficulty.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165" dirty="0">
                          <a:latin typeface="Verdana"/>
                          <a:cs typeface="Verdana"/>
                        </a:rPr>
                        <a:t>Explain</a:t>
                      </a:r>
                      <a:r>
                        <a:rPr sz="1800" b="1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235" dirty="0">
                          <a:latin typeface="Verdana"/>
                          <a:cs typeface="Verdana"/>
                        </a:rPr>
                        <a:t>it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L="393700" indent="-286385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"/>
                        <a:buChar char="•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700" spc="90" dirty="0">
                          <a:latin typeface="Verdana"/>
                          <a:cs typeface="Verdana"/>
                        </a:rPr>
                        <a:t>Can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explain</a:t>
                      </a:r>
                      <a:r>
                        <a:rPr sz="17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80" dirty="0">
                          <a:latin typeface="Verdana"/>
                          <a:cs typeface="Verdana"/>
                        </a:rPr>
                        <a:t>their</a:t>
                      </a:r>
                      <a:r>
                        <a:rPr sz="17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25" dirty="0">
                          <a:latin typeface="Verdana"/>
                          <a:cs typeface="Verdana"/>
                        </a:rPr>
                        <a:t>understanding</a:t>
                      </a:r>
                      <a:r>
                        <a:rPr sz="17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70" dirty="0">
                          <a:latin typeface="Verdana"/>
                          <a:cs typeface="Verdana"/>
                        </a:rPr>
                        <a:t>others</a:t>
                      </a:r>
                      <a:r>
                        <a:rPr sz="17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65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7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85" dirty="0">
                          <a:latin typeface="Verdana"/>
                          <a:cs typeface="Verdana"/>
                        </a:rPr>
                        <a:t>teach</a:t>
                      </a:r>
                      <a:r>
                        <a:rPr sz="1700" b="1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b="1" spc="-165" dirty="0">
                          <a:latin typeface="Verdana"/>
                          <a:cs typeface="Verdana"/>
                        </a:rPr>
                        <a:t>the</a:t>
                      </a:r>
                      <a:endParaRPr sz="1700">
                        <a:latin typeface="Verdana"/>
                        <a:cs typeface="Verdana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700" b="1" spc="-70" dirty="0">
                          <a:latin typeface="Verdana"/>
                          <a:cs typeface="Verdana"/>
                        </a:rPr>
                        <a:t>concept </a:t>
                      </a:r>
                      <a:r>
                        <a:rPr sz="1700" spc="-1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7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700" spc="-80" dirty="0">
                          <a:latin typeface="Verdana"/>
                          <a:cs typeface="Verdana"/>
                        </a:rPr>
                        <a:t>others.</a:t>
                      </a:r>
                      <a:endParaRPr sz="170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2344" y="775157"/>
            <a:ext cx="7316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4" dirty="0">
                <a:latin typeface="Verdana"/>
                <a:cs typeface="Verdana"/>
              </a:rPr>
              <a:t>Characteristics </a:t>
            </a:r>
            <a:r>
              <a:rPr sz="3200" b="1" spc="-305" dirty="0">
                <a:latin typeface="Verdana"/>
                <a:cs typeface="Verdana"/>
              </a:rPr>
              <a:t>of </a:t>
            </a:r>
            <a:r>
              <a:rPr sz="3200" b="1" spc="-290" dirty="0">
                <a:latin typeface="Verdana"/>
                <a:cs typeface="Verdana"/>
              </a:rPr>
              <a:t>Mastery </a:t>
            </a:r>
            <a:r>
              <a:rPr sz="3200" b="1" spc="-170" dirty="0">
                <a:latin typeface="Verdana"/>
                <a:cs typeface="Verdana"/>
              </a:rPr>
              <a:t>and</a:t>
            </a:r>
            <a:r>
              <a:rPr sz="3200" b="1" spc="50" dirty="0">
                <a:latin typeface="Verdana"/>
                <a:cs typeface="Verdana"/>
              </a:rPr>
              <a:t> </a:t>
            </a:r>
            <a:r>
              <a:rPr sz="3200" b="1" spc="-300" dirty="0">
                <a:latin typeface="Verdana"/>
                <a:cs typeface="Verdana"/>
              </a:rPr>
              <a:t>Depth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765048"/>
            <a:ext cx="8337804" cy="5765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3110" y="1044702"/>
            <a:ext cx="4405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330" dirty="0">
                <a:solidFill>
                  <a:srgbClr val="00AF50"/>
                </a:solidFill>
                <a:latin typeface="Trebuchet MS"/>
                <a:cs typeface="Trebuchet MS"/>
              </a:rPr>
              <a:t>SEPTEMBER</a:t>
            </a:r>
            <a:r>
              <a:rPr sz="4000" b="1" spc="-14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-140" dirty="0">
                <a:solidFill>
                  <a:srgbClr val="00AF50"/>
                </a:solidFill>
                <a:latin typeface="Trebuchet MS"/>
                <a:cs typeface="Trebuchet MS"/>
              </a:rPr>
              <a:t>2015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169668"/>
            <a:ext cx="7641590" cy="255390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“Schools </a:t>
            </a:r>
            <a:r>
              <a:rPr sz="3200" spc="-17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3200" spc="-45" dirty="0">
                <a:solidFill>
                  <a:srgbClr val="FFFFFF"/>
                </a:solidFill>
                <a:latin typeface="Verdana"/>
                <a:cs typeface="Verdana"/>
              </a:rPr>
              <a:t>free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design 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3200" spc="65" dirty="0">
                <a:solidFill>
                  <a:srgbClr val="FFFFFF"/>
                </a:solidFill>
                <a:latin typeface="Verdana"/>
                <a:cs typeface="Verdana"/>
              </a:rPr>
              <a:t>approaches</a:t>
            </a:r>
            <a:r>
              <a:rPr sz="3200" spc="-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3200" spc="-150" dirty="0">
                <a:solidFill>
                  <a:srgbClr val="FFFFFF"/>
                </a:solidFill>
                <a:latin typeface="Verdana"/>
                <a:cs typeface="Verdana"/>
              </a:rPr>
              <a:t>assessment </a:t>
            </a:r>
            <a:r>
              <a:rPr sz="3200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support  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3200" spc="-35" dirty="0">
                <a:solidFill>
                  <a:srgbClr val="FFFFFF"/>
                </a:solidFill>
                <a:latin typeface="Verdana"/>
                <a:cs typeface="Verdana"/>
              </a:rPr>
              <a:t>attainment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200" spc="-6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Verdana"/>
                <a:cs typeface="Verdana"/>
              </a:rPr>
              <a:t>progression”</a:t>
            </a:r>
            <a:endParaRPr sz="3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tests </a:t>
            </a:r>
            <a:r>
              <a:rPr sz="3200" spc="-1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3200" spc="-170" dirty="0">
                <a:solidFill>
                  <a:srgbClr val="FFFFFF"/>
                </a:solidFill>
                <a:latin typeface="Verdana"/>
                <a:cs typeface="Verdana"/>
              </a:rPr>
              <a:t>Y2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200" spc="-7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Verdana"/>
                <a:cs typeface="Verdana"/>
              </a:rPr>
              <a:t>Y6</a:t>
            </a:r>
            <a:endParaRPr sz="32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70" dirty="0" smtClean="0">
                <a:solidFill>
                  <a:srgbClr val="FFFFFF"/>
                </a:solidFill>
                <a:latin typeface="Verdana"/>
                <a:cs typeface="Verdana"/>
              </a:rPr>
              <a:t>Y1 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Phonics </a:t>
            </a:r>
            <a:r>
              <a:rPr sz="3200" spc="110" dirty="0">
                <a:solidFill>
                  <a:srgbClr val="FFFFFF"/>
                </a:solidFill>
                <a:latin typeface="Verdana"/>
                <a:cs typeface="Verdana"/>
              </a:rPr>
              <a:t>Check</a:t>
            </a:r>
            <a:r>
              <a:rPr sz="3200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7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3200" spc="5" dirty="0">
                <a:solidFill>
                  <a:srgbClr val="FFFFFF"/>
                </a:solidFill>
                <a:latin typeface="Verdana"/>
                <a:cs typeface="Verdana"/>
              </a:rPr>
              <a:t>continue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444" y="421893"/>
            <a:ext cx="5464175" cy="11804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28725" marR="5080" indent="-1216660">
              <a:lnSpc>
                <a:spcPts val="4300"/>
              </a:lnSpc>
              <a:spcBef>
                <a:spcPts val="655"/>
              </a:spcBef>
            </a:pPr>
            <a:r>
              <a:rPr sz="4000" b="1" spc="-509" dirty="0">
                <a:solidFill>
                  <a:srgbClr val="006FC0"/>
                </a:solidFill>
                <a:latin typeface="Verdana"/>
                <a:cs typeface="Verdana"/>
              </a:rPr>
              <a:t>What </a:t>
            </a:r>
            <a:r>
              <a:rPr sz="4000" b="1" spc="-180" dirty="0">
                <a:solidFill>
                  <a:srgbClr val="006FC0"/>
                </a:solidFill>
                <a:latin typeface="Verdana"/>
                <a:cs typeface="Verdana"/>
              </a:rPr>
              <a:t>do </a:t>
            </a:r>
            <a:r>
              <a:rPr sz="4000" b="1" spc="-415" dirty="0">
                <a:solidFill>
                  <a:srgbClr val="006FC0"/>
                </a:solidFill>
                <a:latin typeface="Verdana"/>
                <a:cs typeface="Verdana"/>
              </a:rPr>
              <a:t>we </a:t>
            </a:r>
            <a:r>
              <a:rPr sz="4000" b="1" i="1" spc="-25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4000" b="1" spc="-270" dirty="0">
                <a:solidFill>
                  <a:srgbClr val="006FC0"/>
                </a:solidFill>
                <a:latin typeface="Verdana"/>
                <a:cs typeface="Verdana"/>
              </a:rPr>
              <a:t>mean  </a:t>
            </a:r>
            <a:r>
              <a:rPr sz="4000" b="1" spc="-225" dirty="0">
                <a:solidFill>
                  <a:srgbClr val="006FC0"/>
                </a:solidFill>
                <a:latin typeface="Verdana"/>
                <a:cs typeface="Verdana"/>
              </a:rPr>
              <a:t>by</a:t>
            </a:r>
            <a:r>
              <a:rPr sz="4000" b="1" spc="-2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4000" b="1" spc="-350" dirty="0">
                <a:solidFill>
                  <a:srgbClr val="006FC0"/>
                </a:solidFill>
                <a:latin typeface="Verdana"/>
                <a:cs typeface="Verdana"/>
              </a:rPr>
              <a:t>Mastery?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1835658"/>
            <a:ext cx="7992109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Whilst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first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take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mastery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tricky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define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understand,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clear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mastery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u="heavy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is</a:t>
            </a:r>
            <a:r>
              <a:rPr sz="2400" u="heavy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 </a:t>
            </a:r>
            <a:r>
              <a:rPr sz="2400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not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68982" y="2799071"/>
          <a:ext cx="619188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885"/>
              </a:tblGrid>
              <a:tr h="10255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Mastery</a:t>
                      </a:r>
                      <a:r>
                        <a:rPr sz="2400" spc="-1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2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is</a:t>
                      </a:r>
                      <a:r>
                        <a:rPr sz="2400" spc="-2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</a:t>
                      </a:r>
                      <a:r>
                        <a:rPr sz="240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working</a:t>
                      </a:r>
                      <a:r>
                        <a:rPr sz="2400" spc="-2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on</a:t>
                      </a:r>
                      <a:r>
                        <a:rPr sz="240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content</a:t>
                      </a:r>
                      <a:r>
                        <a:rPr sz="240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from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the </a:t>
                      </a:r>
                      <a:r>
                        <a:rPr sz="24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next 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year</a:t>
                      </a:r>
                      <a:r>
                        <a:rPr sz="2400" spc="-4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group.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24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Mastery </a:t>
                      </a:r>
                      <a:r>
                        <a:rPr sz="2400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 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mathematics </a:t>
                      </a:r>
                      <a:r>
                        <a:rPr sz="2400" spc="-2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is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</a:t>
                      </a:r>
                      <a:r>
                        <a:rPr sz="2400" spc="-5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practising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r>
                        <a:rPr sz="240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same</a:t>
                      </a:r>
                      <a:r>
                        <a:rPr sz="2400" spc="-20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concept</a:t>
                      </a:r>
                      <a:r>
                        <a:rPr sz="2400" spc="-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sz="2400" spc="-2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bigger</a:t>
                      </a:r>
                      <a:r>
                        <a:rPr sz="2400" spc="-2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numbers.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87655" marB="0">
                    <a:solidFill>
                      <a:srgbClr val="000000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65"/>
                        </a:spcBef>
                      </a:pPr>
                      <a:r>
                        <a:rPr sz="24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Mastery </a:t>
                      </a:r>
                      <a:r>
                        <a:rPr sz="2400" spc="-1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in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reading </a:t>
                      </a:r>
                      <a:r>
                        <a:rPr sz="2400" spc="-2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is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not</a:t>
                      </a:r>
                      <a:r>
                        <a:rPr sz="2400" spc="-6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necessarily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127000">
                        <a:lnSpc>
                          <a:spcPts val="2830"/>
                        </a:lnSpc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reading</a:t>
                      </a:r>
                      <a:r>
                        <a:rPr sz="2400" spc="-2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1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spc="-2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2400" spc="-1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challenging</a:t>
                      </a:r>
                      <a:r>
                        <a:rPr sz="2400" spc="-2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text.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87655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219200" y="2781300"/>
            <a:ext cx="838200" cy="77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4151376"/>
            <a:ext cx="838200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5380" y="5530596"/>
            <a:ext cx="838200" cy="781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6598" y="692861"/>
            <a:ext cx="4434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Stages </a:t>
            </a:r>
            <a:r>
              <a:rPr sz="4000" spc="10" dirty="0"/>
              <a:t>of</a:t>
            </a:r>
            <a:r>
              <a:rPr sz="4000" spc="-525" dirty="0"/>
              <a:t> </a:t>
            </a:r>
            <a:r>
              <a:rPr sz="4000" spc="-75" dirty="0"/>
              <a:t>learning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72668" y="3156204"/>
            <a:ext cx="1384300" cy="1214755"/>
          </a:xfrm>
          <a:custGeom>
            <a:avLst/>
            <a:gdLst/>
            <a:ahLst/>
            <a:cxnLst/>
            <a:rect l="l" t="t" r="r" b="b"/>
            <a:pathLst>
              <a:path w="1384300" h="1214754">
                <a:moveTo>
                  <a:pt x="398881" y="0"/>
                </a:moveTo>
                <a:lnTo>
                  <a:pt x="0" y="0"/>
                </a:lnTo>
                <a:lnTo>
                  <a:pt x="0" y="1110361"/>
                </a:lnTo>
                <a:lnTo>
                  <a:pt x="949198" y="1110361"/>
                </a:lnTo>
                <a:lnTo>
                  <a:pt x="949198" y="1214628"/>
                </a:lnTo>
                <a:lnTo>
                  <a:pt x="1383792" y="910971"/>
                </a:lnTo>
                <a:lnTo>
                  <a:pt x="1098424" y="711581"/>
                </a:lnTo>
                <a:lnTo>
                  <a:pt x="398881" y="711581"/>
                </a:lnTo>
                <a:lnTo>
                  <a:pt x="398881" y="0"/>
                </a:lnTo>
                <a:close/>
              </a:path>
              <a:path w="1384300" h="1214754">
                <a:moveTo>
                  <a:pt x="949198" y="607314"/>
                </a:moveTo>
                <a:lnTo>
                  <a:pt x="949198" y="711581"/>
                </a:lnTo>
                <a:lnTo>
                  <a:pt x="1098424" y="711581"/>
                </a:lnTo>
                <a:lnTo>
                  <a:pt x="949198" y="607314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923" y="1725167"/>
            <a:ext cx="2045335" cy="1432560"/>
          </a:xfrm>
          <a:custGeom>
            <a:avLst/>
            <a:gdLst/>
            <a:ahLst/>
            <a:cxnLst/>
            <a:rect l="l" t="t" r="r" b="b"/>
            <a:pathLst>
              <a:path w="2045335" h="1432560">
                <a:moveTo>
                  <a:pt x="1806448" y="0"/>
                </a:moveTo>
                <a:lnTo>
                  <a:pt x="238810" y="0"/>
                </a:lnTo>
                <a:lnTo>
                  <a:pt x="190682" y="4852"/>
                </a:lnTo>
                <a:lnTo>
                  <a:pt x="145855" y="18768"/>
                </a:lnTo>
                <a:lnTo>
                  <a:pt x="105290" y="40786"/>
                </a:lnTo>
                <a:lnTo>
                  <a:pt x="69946" y="69945"/>
                </a:lnTo>
                <a:lnTo>
                  <a:pt x="40785" y="105283"/>
                </a:lnTo>
                <a:lnTo>
                  <a:pt x="18767" y="145839"/>
                </a:lnTo>
                <a:lnTo>
                  <a:pt x="4851" y="190652"/>
                </a:lnTo>
                <a:lnTo>
                  <a:pt x="0" y="238760"/>
                </a:lnTo>
                <a:lnTo>
                  <a:pt x="0" y="1193800"/>
                </a:lnTo>
                <a:lnTo>
                  <a:pt x="4851" y="1241907"/>
                </a:lnTo>
                <a:lnTo>
                  <a:pt x="18767" y="1286720"/>
                </a:lnTo>
                <a:lnTo>
                  <a:pt x="40785" y="1327276"/>
                </a:lnTo>
                <a:lnTo>
                  <a:pt x="69946" y="1362614"/>
                </a:lnTo>
                <a:lnTo>
                  <a:pt x="105290" y="1391773"/>
                </a:lnTo>
                <a:lnTo>
                  <a:pt x="145855" y="1413791"/>
                </a:lnTo>
                <a:lnTo>
                  <a:pt x="190682" y="1427707"/>
                </a:lnTo>
                <a:lnTo>
                  <a:pt x="238810" y="1432560"/>
                </a:lnTo>
                <a:lnTo>
                  <a:pt x="1806448" y="1432560"/>
                </a:lnTo>
                <a:lnTo>
                  <a:pt x="1854555" y="1427707"/>
                </a:lnTo>
                <a:lnTo>
                  <a:pt x="1899368" y="1413791"/>
                </a:lnTo>
                <a:lnTo>
                  <a:pt x="1939924" y="1391773"/>
                </a:lnTo>
                <a:lnTo>
                  <a:pt x="1975262" y="1362614"/>
                </a:lnTo>
                <a:lnTo>
                  <a:pt x="2004421" y="1327276"/>
                </a:lnTo>
                <a:lnTo>
                  <a:pt x="2026439" y="1286720"/>
                </a:lnTo>
                <a:lnTo>
                  <a:pt x="2040355" y="1241907"/>
                </a:lnTo>
                <a:lnTo>
                  <a:pt x="2045208" y="1193800"/>
                </a:lnTo>
                <a:lnTo>
                  <a:pt x="2045208" y="238760"/>
                </a:lnTo>
                <a:lnTo>
                  <a:pt x="2040355" y="190652"/>
                </a:lnTo>
                <a:lnTo>
                  <a:pt x="2026439" y="145839"/>
                </a:lnTo>
                <a:lnTo>
                  <a:pt x="2004421" y="105283"/>
                </a:lnTo>
                <a:lnTo>
                  <a:pt x="1975262" y="69945"/>
                </a:lnTo>
                <a:lnTo>
                  <a:pt x="1939924" y="40786"/>
                </a:lnTo>
                <a:lnTo>
                  <a:pt x="1899368" y="18768"/>
                </a:lnTo>
                <a:lnTo>
                  <a:pt x="1854555" y="4852"/>
                </a:lnTo>
                <a:lnTo>
                  <a:pt x="1806448" y="0"/>
                </a:lnTo>
                <a:close/>
              </a:path>
            </a:pathLst>
          </a:custGeom>
          <a:solidFill>
            <a:srgbClr val="F1AB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923" y="1725167"/>
            <a:ext cx="2045335" cy="1432560"/>
          </a:xfrm>
          <a:custGeom>
            <a:avLst/>
            <a:gdLst/>
            <a:ahLst/>
            <a:cxnLst/>
            <a:rect l="l" t="t" r="r" b="b"/>
            <a:pathLst>
              <a:path w="2045335" h="1432560">
                <a:moveTo>
                  <a:pt x="0" y="238760"/>
                </a:moveTo>
                <a:lnTo>
                  <a:pt x="4851" y="190652"/>
                </a:lnTo>
                <a:lnTo>
                  <a:pt x="18767" y="145839"/>
                </a:lnTo>
                <a:lnTo>
                  <a:pt x="40785" y="105283"/>
                </a:lnTo>
                <a:lnTo>
                  <a:pt x="69946" y="69945"/>
                </a:lnTo>
                <a:lnTo>
                  <a:pt x="105290" y="40786"/>
                </a:lnTo>
                <a:lnTo>
                  <a:pt x="145855" y="18768"/>
                </a:lnTo>
                <a:lnTo>
                  <a:pt x="190682" y="4852"/>
                </a:lnTo>
                <a:lnTo>
                  <a:pt x="238810" y="0"/>
                </a:lnTo>
                <a:lnTo>
                  <a:pt x="1806448" y="0"/>
                </a:lnTo>
                <a:lnTo>
                  <a:pt x="1854555" y="4852"/>
                </a:lnTo>
                <a:lnTo>
                  <a:pt x="1899368" y="18768"/>
                </a:lnTo>
                <a:lnTo>
                  <a:pt x="1939924" y="40786"/>
                </a:lnTo>
                <a:lnTo>
                  <a:pt x="1975262" y="69945"/>
                </a:lnTo>
                <a:lnTo>
                  <a:pt x="2004421" y="105283"/>
                </a:lnTo>
                <a:lnTo>
                  <a:pt x="2026439" y="145839"/>
                </a:lnTo>
                <a:lnTo>
                  <a:pt x="2040355" y="190652"/>
                </a:lnTo>
                <a:lnTo>
                  <a:pt x="2045208" y="238760"/>
                </a:lnTo>
                <a:lnTo>
                  <a:pt x="2045208" y="1193800"/>
                </a:lnTo>
                <a:lnTo>
                  <a:pt x="2040355" y="1241907"/>
                </a:lnTo>
                <a:lnTo>
                  <a:pt x="2026439" y="1286720"/>
                </a:lnTo>
                <a:lnTo>
                  <a:pt x="2004421" y="1327276"/>
                </a:lnTo>
                <a:lnTo>
                  <a:pt x="1975262" y="1362614"/>
                </a:lnTo>
                <a:lnTo>
                  <a:pt x="1939924" y="1391773"/>
                </a:lnTo>
                <a:lnTo>
                  <a:pt x="1899368" y="1413791"/>
                </a:lnTo>
                <a:lnTo>
                  <a:pt x="1854555" y="1427707"/>
                </a:lnTo>
                <a:lnTo>
                  <a:pt x="1806448" y="1432560"/>
                </a:lnTo>
                <a:lnTo>
                  <a:pt x="238810" y="1432560"/>
                </a:lnTo>
                <a:lnTo>
                  <a:pt x="190682" y="1427707"/>
                </a:lnTo>
                <a:lnTo>
                  <a:pt x="145855" y="1413791"/>
                </a:lnTo>
                <a:lnTo>
                  <a:pt x="105290" y="1391773"/>
                </a:lnTo>
                <a:lnTo>
                  <a:pt x="69946" y="1362614"/>
                </a:lnTo>
                <a:lnTo>
                  <a:pt x="40785" y="1327276"/>
                </a:lnTo>
                <a:lnTo>
                  <a:pt x="18767" y="1286720"/>
                </a:lnTo>
                <a:lnTo>
                  <a:pt x="4851" y="1241907"/>
                </a:lnTo>
                <a:lnTo>
                  <a:pt x="0" y="1193800"/>
                </a:lnTo>
                <a:lnTo>
                  <a:pt x="0" y="238760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0460" y="1933448"/>
            <a:ext cx="1636395" cy="9620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1435">
              <a:lnSpc>
                <a:spcPts val="3529"/>
              </a:lnSpc>
              <a:spcBef>
                <a:spcPts val="480"/>
              </a:spcBef>
            </a:pPr>
            <a:r>
              <a:rPr sz="3200" b="1" spc="-345" dirty="0">
                <a:solidFill>
                  <a:srgbClr val="006FC0"/>
                </a:solidFill>
                <a:latin typeface="Verdana"/>
                <a:cs typeface="Verdana"/>
              </a:rPr>
              <a:t>Shallow  </a:t>
            </a:r>
            <a:r>
              <a:rPr sz="3200" b="1" spc="-254" dirty="0">
                <a:solidFill>
                  <a:srgbClr val="006FC0"/>
                </a:solidFill>
                <a:latin typeface="Verdana"/>
                <a:cs typeface="Verdana"/>
              </a:rPr>
              <a:t>lear</a:t>
            </a:r>
            <a:r>
              <a:rPr sz="3200" b="1" spc="-34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3200" b="1" spc="-270" dirty="0">
                <a:solidFill>
                  <a:srgbClr val="006FC0"/>
                </a:solidFill>
                <a:latin typeface="Verdana"/>
                <a:cs typeface="Verdana"/>
              </a:rPr>
              <a:t>ing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0311" y="2015998"/>
            <a:ext cx="1619250" cy="892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>
              <a:lnSpc>
                <a:spcPts val="2210"/>
              </a:lnSpc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Surface, 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, 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lost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66416" y="4764023"/>
            <a:ext cx="1384300" cy="1216660"/>
          </a:xfrm>
          <a:custGeom>
            <a:avLst/>
            <a:gdLst/>
            <a:ahLst/>
            <a:cxnLst/>
            <a:rect l="l" t="t" r="r" b="b"/>
            <a:pathLst>
              <a:path w="1384300" h="1216660">
                <a:moveTo>
                  <a:pt x="399414" y="0"/>
                </a:moveTo>
                <a:lnTo>
                  <a:pt x="0" y="0"/>
                </a:lnTo>
                <a:lnTo>
                  <a:pt x="0" y="1111808"/>
                </a:lnTo>
                <a:lnTo>
                  <a:pt x="948689" y="1111808"/>
                </a:lnTo>
                <a:lnTo>
                  <a:pt x="948689" y="1216152"/>
                </a:lnTo>
                <a:lnTo>
                  <a:pt x="1383792" y="912113"/>
                </a:lnTo>
                <a:lnTo>
                  <a:pt x="1098085" y="712469"/>
                </a:lnTo>
                <a:lnTo>
                  <a:pt x="399414" y="712469"/>
                </a:lnTo>
                <a:lnTo>
                  <a:pt x="399414" y="0"/>
                </a:lnTo>
                <a:close/>
              </a:path>
              <a:path w="1384300" h="1216660">
                <a:moveTo>
                  <a:pt x="948689" y="608076"/>
                </a:moveTo>
                <a:lnTo>
                  <a:pt x="948689" y="712469"/>
                </a:lnTo>
                <a:lnTo>
                  <a:pt x="1098085" y="712469"/>
                </a:lnTo>
                <a:lnTo>
                  <a:pt x="948689" y="608076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8672" y="3332988"/>
            <a:ext cx="2045335" cy="1432560"/>
          </a:xfrm>
          <a:custGeom>
            <a:avLst/>
            <a:gdLst/>
            <a:ahLst/>
            <a:cxnLst/>
            <a:rect l="l" t="t" r="r" b="b"/>
            <a:pathLst>
              <a:path w="2045335" h="1432560">
                <a:moveTo>
                  <a:pt x="1806448" y="0"/>
                </a:moveTo>
                <a:lnTo>
                  <a:pt x="238759" y="0"/>
                </a:lnTo>
                <a:lnTo>
                  <a:pt x="190652" y="4852"/>
                </a:lnTo>
                <a:lnTo>
                  <a:pt x="145839" y="18768"/>
                </a:lnTo>
                <a:lnTo>
                  <a:pt x="105283" y="40786"/>
                </a:lnTo>
                <a:lnTo>
                  <a:pt x="69945" y="69945"/>
                </a:lnTo>
                <a:lnTo>
                  <a:pt x="40786" y="105283"/>
                </a:lnTo>
                <a:lnTo>
                  <a:pt x="18768" y="145839"/>
                </a:lnTo>
                <a:lnTo>
                  <a:pt x="4852" y="190652"/>
                </a:lnTo>
                <a:lnTo>
                  <a:pt x="0" y="238760"/>
                </a:lnTo>
                <a:lnTo>
                  <a:pt x="0" y="1193800"/>
                </a:lnTo>
                <a:lnTo>
                  <a:pt x="4852" y="1241907"/>
                </a:lnTo>
                <a:lnTo>
                  <a:pt x="18768" y="1286720"/>
                </a:lnTo>
                <a:lnTo>
                  <a:pt x="40786" y="1327276"/>
                </a:lnTo>
                <a:lnTo>
                  <a:pt x="69945" y="1362614"/>
                </a:lnTo>
                <a:lnTo>
                  <a:pt x="105283" y="1391773"/>
                </a:lnTo>
                <a:lnTo>
                  <a:pt x="145839" y="1413791"/>
                </a:lnTo>
                <a:lnTo>
                  <a:pt x="190652" y="1427707"/>
                </a:lnTo>
                <a:lnTo>
                  <a:pt x="238759" y="1432560"/>
                </a:lnTo>
                <a:lnTo>
                  <a:pt x="1806448" y="1432560"/>
                </a:lnTo>
                <a:lnTo>
                  <a:pt x="1854555" y="1427707"/>
                </a:lnTo>
                <a:lnTo>
                  <a:pt x="1899368" y="1413791"/>
                </a:lnTo>
                <a:lnTo>
                  <a:pt x="1939924" y="1391773"/>
                </a:lnTo>
                <a:lnTo>
                  <a:pt x="1975262" y="1362614"/>
                </a:lnTo>
                <a:lnTo>
                  <a:pt x="2004421" y="1327276"/>
                </a:lnTo>
                <a:lnTo>
                  <a:pt x="2026439" y="1286720"/>
                </a:lnTo>
                <a:lnTo>
                  <a:pt x="2040355" y="1241907"/>
                </a:lnTo>
                <a:lnTo>
                  <a:pt x="2045207" y="1193800"/>
                </a:lnTo>
                <a:lnTo>
                  <a:pt x="2045207" y="238760"/>
                </a:lnTo>
                <a:lnTo>
                  <a:pt x="2040355" y="190652"/>
                </a:lnTo>
                <a:lnTo>
                  <a:pt x="2026439" y="145839"/>
                </a:lnTo>
                <a:lnTo>
                  <a:pt x="2004421" y="105283"/>
                </a:lnTo>
                <a:lnTo>
                  <a:pt x="1975262" y="69945"/>
                </a:lnTo>
                <a:lnTo>
                  <a:pt x="1939924" y="40786"/>
                </a:lnTo>
                <a:lnTo>
                  <a:pt x="1899368" y="18768"/>
                </a:lnTo>
                <a:lnTo>
                  <a:pt x="1854555" y="4852"/>
                </a:lnTo>
                <a:lnTo>
                  <a:pt x="1806448" y="0"/>
                </a:lnTo>
                <a:close/>
              </a:path>
            </a:pathLst>
          </a:custGeom>
          <a:solidFill>
            <a:srgbClr val="EB8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8672" y="3332988"/>
            <a:ext cx="2045335" cy="1432560"/>
          </a:xfrm>
          <a:custGeom>
            <a:avLst/>
            <a:gdLst/>
            <a:ahLst/>
            <a:cxnLst/>
            <a:rect l="l" t="t" r="r" b="b"/>
            <a:pathLst>
              <a:path w="2045335" h="1432560">
                <a:moveTo>
                  <a:pt x="0" y="238760"/>
                </a:moveTo>
                <a:lnTo>
                  <a:pt x="4852" y="190652"/>
                </a:lnTo>
                <a:lnTo>
                  <a:pt x="18768" y="145839"/>
                </a:lnTo>
                <a:lnTo>
                  <a:pt x="40786" y="105283"/>
                </a:lnTo>
                <a:lnTo>
                  <a:pt x="69945" y="69945"/>
                </a:lnTo>
                <a:lnTo>
                  <a:pt x="105283" y="40786"/>
                </a:lnTo>
                <a:lnTo>
                  <a:pt x="145839" y="18768"/>
                </a:lnTo>
                <a:lnTo>
                  <a:pt x="190652" y="4852"/>
                </a:lnTo>
                <a:lnTo>
                  <a:pt x="238759" y="0"/>
                </a:lnTo>
                <a:lnTo>
                  <a:pt x="1806448" y="0"/>
                </a:lnTo>
                <a:lnTo>
                  <a:pt x="1854555" y="4852"/>
                </a:lnTo>
                <a:lnTo>
                  <a:pt x="1899368" y="18768"/>
                </a:lnTo>
                <a:lnTo>
                  <a:pt x="1939924" y="40786"/>
                </a:lnTo>
                <a:lnTo>
                  <a:pt x="1975262" y="69945"/>
                </a:lnTo>
                <a:lnTo>
                  <a:pt x="2004421" y="105283"/>
                </a:lnTo>
                <a:lnTo>
                  <a:pt x="2026439" y="145839"/>
                </a:lnTo>
                <a:lnTo>
                  <a:pt x="2040355" y="190652"/>
                </a:lnTo>
                <a:lnTo>
                  <a:pt x="2045207" y="238760"/>
                </a:lnTo>
                <a:lnTo>
                  <a:pt x="2045207" y="1193800"/>
                </a:lnTo>
                <a:lnTo>
                  <a:pt x="2040355" y="1241907"/>
                </a:lnTo>
                <a:lnTo>
                  <a:pt x="2026439" y="1286720"/>
                </a:lnTo>
                <a:lnTo>
                  <a:pt x="2004421" y="1327276"/>
                </a:lnTo>
                <a:lnTo>
                  <a:pt x="1975262" y="1362614"/>
                </a:lnTo>
                <a:lnTo>
                  <a:pt x="1939924" y="1391773"/>
                </a:lnTo>
                <a:lnTo>
                  <a:pt x="1899368" y="1413791"/>
                </a:lnTo>
                <a:lnTo>
                  <a:pt x="1854555" y="1427707"/>
                </a:lnTo>
                <a:lnTo>
                  <a:pt x="1806448" y="1432560"/>
                </a:lnTo>
                <a:lnTo>
                  <a:pt x="238759" y="1432560"/>
                </a:lnTo>
                <a:lnTo>
                  <a:pt x="190652" y="1427707"/>
                </a:lnTo>
                <a:lnTo>
                  <a:pt x="145839" y="1413791"/>
                </a:lnTo>
                <a:lnTo>
                  <a:pt x="105283" y="1391773"/>
                </a:lnTo>
                <a:lnTo>
                  <a:pt x="69945" y="1362614"/>
                </a:lnTo>
                <a:lnTo>
                  <a:pt x="40786" y="1327276"/>
                </a:lnTo>
                <a:lnTo>
                  <a:pt x="18768" y="1286720"/>
                </a:lnTo>
                <a:lnTo>
                  <a:pt x="4852" y="1241907"/>
                </a:lnTo>
                <a:lnTo>
                  <a:pt x="0" y="1193800"/>
                </a:lnTo>
                <a:lnTo>
                  <a:pt x="0" y="238760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4157" y="3541598"/>
            <a:ext cx="1636395" cy="962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85"/>
              </a:lnSpc>
              <a:spcBef>
                <a:spcPts val="105"/>
              </a:spcBef>
            </a:pPr>
            <a:r>
              <a:rPr sz="3200" b="1" spc="-175" dirty="0">
                <a:solidFill>
                  <a:srgbClr val="006FC0"/>
                </a:solidFill>
                <a:latin typeface="Verdana"/>
                <a:cs typeface="Verdana"/>
              </a:rPr>
              <a:t>Deep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ts val="3685"/>
              </a:lnSpc>
            </a:pPr>
            <a:r>
              <a:rPr sz="3200" b="1" spc="-254" dirty="0">
                <a:solidFill>
                  <a:srgbClr val="006FC0"/>
                </a:solidFill>
                <a:latin typeface="Verdana"/>
                <a:cs typeface="Verdana"/>
              </a:rPr>
              <a:t>lear</a:t>
            </a:r>
            <a:r>
              <a:rPr sz="3200" b="1" spc="-345" dirty="0">
                <a:solidFill>
                  <a:srgbClr val="006FC0"/>
                </a:solidFill>
                <a:latin typeface="Verdana"/>
                <a:cs typeface="Verdana"/>
              </a:rPr>
              <a:t>n</a:t>
            </a:r>
            <a:r>
              <a:rPr sz="3200" b="1" spc="-270" dirty="0">
                <a:solidFill>
                  <a:srgbClr val="006FC0"/>
                </a:solidFill>
                <a:latin typeface="Verdana"/>
                <a:cs typeface="Verdana"/>
              </a:rPr>
              <a:t>ing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30648" y="3506470"/>
            <a:ext cx="1244600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4785" marR="5080" indent="-172085">
              <a:lnSpc>
                <a:spcPct val="91900"/>
              </a:lnSpc>
              <a:spcBef>
                <a:spcPts val="275"/>
              </a:spcBef>
              <a:buChar char="•"/>
              <a:tabLst>
                <a:tab pos="185420" algn="l"/>
              </a:tabLst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sticks, 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be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recalled 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22420" y="4942332"/>
            <a:ext cx="2045335" cy="1431290"/>
          </a:xfrm>
          <a:custGeom>
            <a:avLst/>
            <a:gdLst/>
            <a:ahLst/>
            <a:cxnLst/>
            <a:rect l="l" t="t" r="r" b="b"/>
            <a:pathLst>
              <a:path w="2045335" h="1431289">
                <a:moveTo>
                  <a:pt x="1806702" y="0"/>
                </a:moveTo>
                <a:lnTo>
                  <a:pt x="238505" y="0"/>
                </a:lnTo>
                <a:lnTo>
                  <a:pt x="190445" y="4846"/>
                </a:lnTo>
                <a:lnTo>
                  <a:pt x="145678" y="18746"/>
                </a:lnTo>
                <a:lnTo>
                  <a:pt x="105165" y="40739"/>
                </a:lnTo>
                <a:lnTo>
                  <a:pt x="69865" y="69865"/>
                </a:lnTo>
                <a:lnTo>
                  <a:pt x="40739" y="105165"/>
                </a:lnTo>
                <a:lnTo>
                  <a:pt x="18746" y="145678"/>
                </a:lnTo>
                <a:lnTo>
                  <a:pt x="4846" y="190445"/>
                </a:lnTo>
                <a:lnTo>
                  <a:pt x="0" y="238506"/>
                </a:lnTo>
                <a:lnTo>
                  <a:pt x="0" y="1192479"/>
                </a:lnTo>
                <a:lnTo>
                  <a:pt x="4846" y="1240556"/>
                </a:lnTo>
                <a:lnTo>
                  <a:pt x="18746" y="1285335"/>
                </a:lnTo>
                <a:lnTo>
                  <a:pt x="40739" y="1325857"/>
                </a:lnTo>
                <a:lnTo>
                  <a:pt x="69865" y="1361163"/>
                </a:lnTo>
                <a:lnTo>
                  <a:pt x="105165" y="1390293"/>
                </a:lnTo>
                <a:lnTo>
                  <a:pt x="145678" y="1412288"/>
                </a:lnTo>
                <a:lnTo>
                  <a:pt x="190445" y="1426189"/>
                </a:lnTo>
                <a:lnTo>
                  <a:pt x="238505" y="1431036"/>
                </a:lnTo>
                <a:lnTo>
                  <a:pt x="1806702" y="1431036"/>
                </a:lnTo>
                <a:lnTo>
                  <a:pt x="1854762" y="1426189"/>
                </a:lnTo>
                <a:lnTo>
                  <a:pt x="1899529" y="1412288"/>
                </a:lnTo>
                <a:lnTo>
                  <a:pt x="1940042" y="1390293"/>
                </a:lnTo>
                <a:lnTo>
                  <a:pt x="1975342" y="1361163"/>
                </a:lnTo>
                <a:lnTo>
                  <a:pt x="2004468" y="1325857"/>
                </a:lnTo>
                <a:lnTo>
                  <a:pt x="2026461" y="1285335"/>
                </a:lnTo>
                <a:lnTo>
                  <a:pt x="2040361" y="1240556"/>
                </a:lnTo>
                <a:lnTo>
                  <a:pt x="2045207" y="1192479"/>
                </a:lnTo>
                <a:lnTo>
                  <a:pt x="2045207" y="238506"/>
                </a:lnTo>
                <a:lnTo>
                  <a:pt x="2040361" y="190445"/>
                </a:lnTo>
                <a:lnTo>
                  <a:pt x="2026461" y="145678"/>
                </a:lnTo>
                <a:lnTo>
                  <a:pt x="2004468" y="105165"/>
                </a:lnTo>
                <a:lnTo>
                  <a:pt x="1975342" y="69865"/>
                </a:lnTo>
                <a:lnTo>
                  <a:pt x="1940042" y="40739"/>
                </a:lnTo>
                <a:lnTo>
                  <a:pt x="1899529" y="18746"/>
                </a:lnTo>
                <a:lnTo>
                  <a:pt x="1854762" y="4846"/>
                </a:lnTo>
                <a:lnTo>
                  <a:pt x="1806702" y="0"/>
                </a:lnTo>
                <a:close/>
              </a:path>
            </a:pathLst>
          </a:custGeom>
          <a:solidFill>
            <a:srgbClr val="AC1E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2420" y="4942332"/>
            <a:ext cx="2045335" cy="1431290"/>
          </a:xfrm>
          <a:custGeom>
            <a:avLst/>
            <a:gdLst/>
            <a:ahLst/>
            <a:cxnLst/>
            <a:rect l="l" t="t" r="r" b="b"/>
            <a:pathLst>
              <a:path w="2045335" h="1431289">
                <a:moveTo>
                  <a:pt x="0" y="238506"/>
                </a:moveTo>
                <a:lnTo>
                  <a:pt x="4846" y="190445"/>
                </a:lnTo>
                <a:lnTo>
                  <a:pt x="18746" y="145678"/>
                </a:lnTo>
                <a:lnTo>
                  <a:pt x="40739" y="105165"/>
                </a:lnTo>
                <a:lnTo>
                  <a:pt x="69865" y="69865"/>
                </a:lnTo>
                <a:lnTo>
                  <a:pt x="105165" y="40739"/>
                </a:lnTo>
                <a:lnTo>
                  <a:pt x="145678" y="18746"/>
                </a:lnTo>
                <a:lnTo>
                  <a:pt x="190445" y="4846"/>
                </a:lnTo>
                <a:lnTo>
                  <a:pt x="238505" y="0"/>
                </a:lnTo>
                <a:lnTo>
                  <a:pt x="1806702" y="0"/>
                </a:lnTo>
                <a:lnTo>
                  <a:pt x="1854762" y="4846"/>
                </a:lnTo>
                <a:lnTo>
                  <a:pt x="1899529" y="18746"/>
                </a:lnTo>
                <a:lnTo>
                  <a:pt x="1940042" y="40739"/>
                </a:lnTo>
                <a:lnTo>
                  <a:pt x="1975342" y="69865"/>
                </a:lnTo>
                <a:lnTo>
                  <a:pt x="2004468" y="105165"/>
                </a:lnTo>
                <a:lnTo>
                  <a:pt x="2026461" y="145678"/>
                </a:lnTo>
                <a:lnTo>
                  <a:pt x="2040361" y="190445"/>
                </a:lnTo>
                <a:lnTo>
                  <a:pt x="2045207" y="238506"/>
                </a:lnTo>
                <a:lnTo>
                  <a:pt x="2045207" y="1192479"/>
                </a:lnTo>
                <a:lnTo>
                  <a:pt x="2040361" y="1240556"/>
                </a:lnTo>
                <a:lnTo>
                  <a:pt x="2026461" y="1285335"/>
                </a:lnTo>
                <a:lnTo>
                  <a:pt x="2004468" y="1325857"/>
                </a:lnTo>
                <a:lnTo>
                  <a:pt x="1975342" y="1361163"/>
                </a:lnTo>
                <a:lnTo>
                  <a:pt x="1940042" y="1390293"/>
                </a:lnTo>
                <a:lnTo>
                  <a:pt x="1899529" y="1412288"/>
                </a:lnTo>
                <a:lnTo>
                  <a:pt x="1854762" y="1426189"/>
                </a:lnTo>
                <a:lnTo>
                  <a:pt x="1806702" y="1431036"/>
                </a:lnTo>
                <a:lnTo>
                  <a:pt x="238505" y="1431036"/>
                </a:lnTo>
                <a:lnTo>
                  <a:pt x="190445" y="1426189"/>
                </a:lnTo>
                <a:lnTo>
                  <a:pt x="145678" y="1412288"/>
                </a:lnTo>
                <a:lnTo>
                  <a:pt x="105165" y="1390293"/>
                </a:lnTo>
                <a:lnTo>
                  <a:pt x="69865" y="1361163"/>
                </a:lnTo>
                <a:lnTo>
                  <a:pt x="40739" y="1325857"/>
                </a:lnTo>
                <a:lnTo>
                  <a:pt x="18746" y="1285335"/>
                </a:lnTo>
                <a:lnTo>
                  <a:pt x="4846" y="1240556"/>
                </a:lnTo>
                <a:lnTo>
                  <a:pt x="0" y="1192479"/>
                </a:lnTo>
                <a:lnTo>
                  <a:pt x="0" y="238506"/>
                </a:lnTo>
                <a:close/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52035" y="5374944"/>
            <a:ext cx="1586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45" dirty="0">
                <a:solidFill>
                  <a:srgbClr val="006FC0"/>
                </a:solidFill>
                <a:latin typeface="Verdana"/>
                <a:cs typeface="Verdana"/>
              </a:rPr>
              <a:t>Ma</a:t>
            </a:r>
            <a:r>
              <a:rPr sz="3200" b="1" spc="-195" dirty="0">
                <a:solidFill>
                  <a:srgbClr val="006FC0"/>
                </a:solidFill>
                <a:latin typeface="Verdana"/>
                <a:cs typeface="Verdana"/>
              </a:rPr>
              <a:t>s</a:t>
            </a:r>
            <a:r>
              <a:rPr sz="3200" b="1" spc="-345" dirty="0">
                <a:solidFill>
                  <a:srgbClr val="006FC0"/>
                </a:solidFill>
                <a:latin typeface="Verdana"/>
                <a:cs typeface="Verdana"/>
              </a:rPr>
              <a:t>tery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4059" y="4914138"/>
            <a:ext cx="1793239" cy="14528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>
              <a:lnSpc>
                <a:spcPct val="92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be 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transferred 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applied 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different 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contexts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8077" y="1999868"/>
            <a:ext cx="3223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(This is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when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children  raced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levels)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369" y="2161413"/>
            <a:ext cx="7176770" cy="1104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39116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On-going: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reasoning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skills.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Think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harder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not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harder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numbers.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ts val="2055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should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deep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task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ts val="2055"/>
              </a:lnSpc>
            </a:pP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within </a:t>
            </a:r>
            <a:r>
              <a:rPr sz="1800" spc="100" dirty="0">
                <a:solidFill>
                  <a:srgbClr val="FF0000"/>
                </a:solidFill>
                <a:latin typeface="Verdana"/>
                <a:cs typeface="Verdana"/>
              </a:rPr>
              <a:t>each</a:t>
            </a:r>
            <a:r>
              <a:rPr sz="1800" spc="-4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Verdana"/>
                <a:cs typeface="Verdana"/>
              </a:rPr>
              <a:t>aspect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mathematics.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6369" y="3678173"/>
            <a:ext cx="7092315" cy="11049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168275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On-going: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better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quality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questioning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broader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books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read.</a:t>
            </a:r>
            <a:endParaRPr sz="1800">
              <a:latin typeface="Verdana"/>
              <a:cs typeface="Verdana"/>
            </a:endParaRPr>
          </a:p>
          <a:p>
            <a:pPr marL="241300" indent="-228600">
              <a:lnSpc>
                <a:spcPts val="2055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putting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‘literature’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heart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241300">
              <a:lnSpc>
                <a:spcPts val="2055"/>
              </a:lnSpc>
            </a:pP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English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curriculum.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6369" y="5194808"/>
            <a:ext cx="6880859" cy="11036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32004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providing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learners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writing in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different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subject</a:t>
            </a:r>
            <a:r>
              <a:rPr sz="18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areas.</a:t>
            </a:r>
            <a:endParaRPr sz="1800">
              <a:latin typeface="Verdana"/>
              <a:cs typeface="Verdana"/>
            </a:endParaRPr>
          </a:p>
          <a:p>
            <a:pPr marL="241300" marR="5080" indent="-228600">
              <a:lnSpc>
                <a:spcPts val="1939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should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learners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different 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written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genres’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different contexts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subjects.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795" y="1901951"/>
            <a:ext cx="1012190" cy="1443355"/>
          </a:xfrm>
          <a:custGeom>
            <a:avLst/>
            <a:gdLst/>
            <a:ahLst/>
            <a:cxnLst/>
            <a:rect l="l" t="t" r="r" b="b"/>
            <a:pathLst>
              <a:path w="1012190" h="1443354">
                <a:moveTo>
                  <a:pt x="0" y="0"/>
                </a:moveTo>
                <a:lnTo>
                  <a:pt x="0" y="937260"/>
                </a:lnTo>
                <a:lnTo>
                  <a:pt x="505968" y="1443227"/>
                </a:lnTo>
                <a:lnTo>
                  <a:pt x="1011936" y="937260"/>
                </a:lnTo>
                <a:lnTo>
                  <a:pt x="1011936" y="505968"/>
                </a:lnTo>
                <a:lnTo>
                  <a:pt x="505968" y="505968"/>
                </a:lnTo>
                <a:lnTo>
                  <a:pt x="0" y="0"/>
                </a:lnTo>
                <a:close/>
              </a:path>
              <a:path w="1012190" h="1443354">
                <a:moveTo>
                  <a:pt x="1011936" y="0"/>
                </a:moveTo>
                <a:lnTo>
                  <a:pt x="505968" y="505968"/>
                </a:lnTo>
                <a:lnTo>
                  <a:pt x="1011936" y="505968"/>
                </a:lnTo>
                <a:lnTo>
                  <a:pt x="10119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795" y="1901951"/>
            <a:ext cx="1012190" cy="1443355"/>
          </a:xfrm>
          <a:custGeom>
            <a:avLst/>
            <a:gdLst/>
            <a:ahLst/>
            <a:cxnLst/>
            <a:rect l="l" t="t" r="r" b="b"/>
            <a:pathLst>
              <a:path w="1012190" h="1443354">
                <a:moveTo>
                  <a:pt x="1011935" y="0"/>
                </a:moveTo>
                <a:lnTo>
                  <a:pt x="1011935" y="937260"/>
                </a:lnTo>
                <a:lnTo>
                  <a:pt x="505968" y="1443227"/>
                </a:lnTo>
                <a:lnTo>
                  <a:pt x="0" y="937260"/>
                </a:lnTo>
                <a:lnTo>
                  <a:pt x="0" y="0"/>
                </a:lnTo>
                <a:lnTo>
                  <a:pt x="505968" y="505968"/>
                </a:lnTo>
                <a:lnTo>
                  <a:pt x="101193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408" y="2474213"/>
            <a:ext cx="614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001F5F"/>
                </a:solidFill>
                <a:latin typeface="Verdana"/>
                <a:cs typeface="Verdana"/>
              </a:rPr>
              <a:t>Ma</a:t>
            </a:r>
            <a:r>
              <a:rPr sz="1600" b="1" spc="-229" dirty="0">
                <a:solidFill>
                  <a:srgbClr val="001F5F"/>
                </a:solidFill>
                <a:latin typeface="Verdana"/>
                <a:cs typeface="Verdana"/>
              </a:rPr>
              <a:t>ths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795" y="3489959"/>
            <a:ext cx="1012190" cy="1445260"/>
          </a:xfrm>
          <a:custGeom>
            <a:avLst/>
            <a:gdLst/>
            <a:ahLst/>
            <a:cxnLst/>
            <a:rect l="l" t="t" r="r" b="b"/>
            <a:pathLst>
              <a:path w="1012190" h="1445260">
                <a:moveTo>
                  <a:pt x="0" y="0"/>
                </a:moveTo>
                <a:lnTo>
                  <a:pt x="0" y="938783"/>
                </a:lnTo>
                <a:lnTo>
                  <a:pt x="505968" y="1444752"/>
                </a:lnTo>
                <a:lnTo>
                  <a:pt x="1011936" y="938783"/>
                </a:lnTo>
                <a:lnTo>
                  <a:pt x="1011936" y="505967"/>
                </a:lnTo>
                <a:lnTo>
                  <a:pt x="505968" y="505967"/>
                </a:lnTo>
                <a:lnTo>
                  <a:pt x="0" y="0"/>
                </a:lnTo>
                <a:close/>
              </a:path>
              <a:path w="1012190" h="1445260">
                <a:moveTo>
                  <a:pt x="1011936" y="0"/>
                </a:moveTo>
                <a:lnTo>
                  <a:pt x="505968" y="505967"/>
                </a:lnTo>
                <a:lnTo>
                  <a:pt x="1011936" y="505967"/>
                </a:lnTo>
                <a:lnTo>
                  <a:pt x="10119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795" y="3489959"/>
            <a:ext cx="1012190" cy="1445260"/>
          </a:xfrm>
          <a:custGeom>
            <a:avLst/>
            <a:gdLst/>
            <a:ahLst/>
            <a:cxnLst/>
            <a:rect l="l" t="t" r="r" b="b"/>
            <a:pathLst>
              <a:path w="1012190" h="1445260">
                <a:moveTo>
                  <a:pt x="1011935" y="0"/>
                </a:moveTo>
                <a:lnTo>
                  <a:pt x="1011935" y="938783"/>
                </a:lnTo>
                <a:lnTo>
                  <a:pt x="505968" y="1444752"/>
                </a:lnTo>
                <a:lnTo>
                  <a:pt x="0" y="938783"/>
                </a:lnTo>
                <a:lnTo>
                  <a:pt x="0" y="0"/>
                </a:lnTo>
                <a:lnTo>
                  <a:pt x="505968" y="505967"/>
                </a:lnTo>
                <a:lnTo>
                  <a:pt x="101193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6108" y="4062729"/>
            <a:ext cx="845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30" dirty="0">
                <a:solidFill>
                  <a:srgbClr val="001F5F"/>
                </a:solidFill>
                <a:latin typeface="Verdana"/>
                <a:cs typeface="Verdana"/>
              </a:rPr>
              <a:t>Reading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795" y="5084064"/>
            <a:ext cx="1012190" cy="1445260"/>
          </a:xfrm>
          <a:custGeom>
            <a:avLst/>
            <a:gdLst/>
            <a:ahLst/>
            <a:cxnLst/>
            <a:rect l="l" t="t" r="r" b="b"/>
            <a:pathLst>
              <a:path w="1012190" h="1445259">
                <a:moveTo>
                  <a:pt x="0" y="0"/>
                </a:moveTo>
                <a:lnTo>
                  <a:pt x="0" y="938784"/>
                </a:lnTo>
                <a:lnTo>
                  <a:pt x="505968" y="1444752"/>
                </a:lnTo>
                <a:lnTo>
                  <a:pt x="1011936" y="938784"/>
                </a:lnTo>
                <a:lnTo>
                  <a:pt x="1011936" y="505968"/>
                </a:lnTo>
                <a:lnTo>
                  <a:pt x="505968" y="505968"/>
                </a:lnTo>
                <a:lnTo>
                  <a:pt x="0" y="0"/>
                </a:lnTo>
                <a:close/>
              </a:path>
              <a:path w="1012190" h="1445259">
                <a:moveTo>
                  <a:pt x="1011936" y="0"/>
                </a:moveTo>
                <a:lnTo>
                  <a:pt x="505968" y="505968"/>
                </a:lnTo>
                <a:lnTo>
                  <a:pt x="1011936" y="505968"/>
                </a:lnTo>
                <a:lnTo>
                  <a:pt x="10119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795" y="5084064"/>
            <a:ext cx="1012190" cy="1445260"/>
          </a:xfrm>
          <a:custGeom>
            <a:avLst/>
            <a:gdLst/>
            <a:ahLst/>
            <a:cxnLst/>
            <a:rect l="l" t="t" r="r" b="b"/>
            <a:pathLst>
              <a:path w="1012190" h="1445259">
                <a:moveTo>
                  <a:pt x="1011935" y="0"/>
                </a:moveTo>
                <a:lnTo>
                  <a:pt x="1011935" y="938784"/>
                </a:lnTo>
                <a:lnTo>
                  <a:pt x="505968" y="1444752"/>
                </a:lnTo>
                <a:lnTo>
                  <a:pt x="0" y="938784"/>
                </a:lnTo>
                <a:lnTo>
                  <a:pt x="0" y="0"/>
                </a:lnTo>
                <a:lnTo>
                  <a:pt x="505968" y="505968"/>
                </a:lnTo>
                <a:lnTo>
                  <a:pt x="101193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3831" y="5658408"/>
            <a:ext cx="687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15" dirty="0">
                <a:solidFill>
                  <a:srgbClr val="001F5F"/>
                </a:solidFill>
                <a:latin typeface="Verdana"/>
                <a:cs typeface="Verdana"/>
              </a:rPr>
              <a:t>Writing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78839" y="888872"/>
            <a:ext cx="7756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45" dirty="0">
                <a:solidFill>
                  <a:srgbClr val="006FC0"/>
                </a:solidFill>
                <a:latin typeface="Verdana"/>
                <a:cs typeface="Verdana"/>
              </a:rPr>
              <a:t>Embedding </a:t>
            </a:r>
            <a:r>
              <a:rPr sz="3200" b="1" spc="-295" dirty="0">
                <a:solidFill>
                  <a:srgbClr val="006FC0"/>
                </a:solidFill>
                <a:latin typeface="Verdana"/>
                <a:cs typeface="Verdana"/>
              </a:rPr>
              <a:t>Mastery </a:t>
            </a:r>
            <a:r>
              <a:rPr sz="3200" b="1" spc="-335" dirty="0">
                <a:solidFill>
                  <a:srgbClr val="006FC0"/>
                </a:solidFill>
                <a:latin typeface="Verdana"/>
                <a:cs typeface="Verdana"/>
              </a:rPr>
              <a:t>into </a:t>
            </a:r>
            <a:r>
              <a:rPr sz="3200" b="1" spc="-310" dirty="0">
                <a:solidFill>
                  <a:srgbClr val="006FC0"/>
                </a:solidFill>
                <a:latin typeface="Verdana"/>
                <a:cs typeface="Verdana"/>
              </a:rPr>
              <a:t>the</a:t>
            </a:r>
            <a:r>
              <a:rPr sz="3200" b="1" spc="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3200" b="1" spc="-295" dirty="0">
                <a:solidFill>
                  <a:srgbClr val="006FC0"/>
                </a:solidFill>
                <a:latin typeface="Verdana"/>
                <a:cs typeface="Verdana"/>
              </a:rPr>
              <a:t>curriculum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185" y="1078433"/>
            <a:ext cx="6490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50" dirty="0">
                <a:solidFill>
                  <a:srgbClr val="00AF50"/>
                </a:solidFill>
                <a:latin typeface="Trebuchet MS"/>
                <a:cs typeface="Trebuchet MS"/>
              </a:rPr>
              <a:t>What</a:t>
            </a:r>
            <a:r>
              <a:rPr b="1" spc="-9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b="1" spc="35" dirty="0">
                <a:solidFill>
                  <a:srgbClr val="00AF50"/>
                </a:solidFill>
                <a:latin typeface="Trebuchet MS"/>
                <a:cs typeface="Trebuchet MS"/>
              </a:rPr>
              <a:t>Have</a:t>
            </a:r>
            <a:r>
              <a:rPr b="1" spc="-53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b="1" spc="300" dirty="0">
                <a:solidFill>
                  <a:srgbClr val="00AF50"/>
                </a:solidFill>
                <a:latin typeface="Trebuchet MS"/>
                <a:cs typeface="Trebuchet MS"/>
              </a:rPr>
              <a:t>We</a:t>
            </a:r>
            <a:r>
              <a:rPr b="1" spc="-45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b="1" spc="30" dirty="0">
                <a:solidFill>
                  <a:srgbClr val="00AF50"/>
                </a:solidFill>
                <a:latin typeface="Trebuchet MS"/>
                <a:cs typeface="Trebuchet MS"/>
              </a:rPr>
              <a:t>Already</a:t>
            </a:r>
            <a:r>
              <a:rPr b="1" spc="-9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b="1" spc="60" dirty="0">
                <a:solidFill>
                  <a:srgbClr val="00AF50"/>
                </a:solidFill>
                <a:latin typeface="Trebuchet MS"/>
                <a:cs typeface="Trebuchet MS"/>
              </a:rPr>
              <a:t>Done?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649696"/>
            <a:ext cx="7751445" cy="565590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3200" spc="-25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new </a:t>
            </a:r>
            <a:r>
              <a:rPr sz="3200" spc="-145" dirty="0">
                <a:solidFill>
                  <a:srgbClr val="FFFFFF"/>
                </a:solidFill>
                <a:latin typeface="Trebuchet MS"/>
                <a:cs typeface="Trebuchet MS"/>
              </a:rPr>
              <a:t>curriculum</a:t>
            </a:r>
            <a:r>
              <a:rPr sz="32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embedded</a:t>
            </a:r>
            <a:endParaRPr sz="32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3200" spc="-18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moderating 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endParaRPr sz="3200" dirty="0">
              <a:latin typeface="Trebuchet MS"/>
              <a:cs typeface="Trebuchet MS"/>
            </a:endParaRPr>
          </a:p>
          <a:p>
            <a:pPr marL="241300" marR="146050" indent="-228600" algn="just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3200" spc="-25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3200" spc="-175" dirty="0">
                <a:solidFill>
                  <a:srgbClr val="FFFFFF"/>
                </a:solidFill>
                <a:latin typeface="Trebuchet MS"/>
                <a:cs typeface="Trebuchet MS"/>
              </a:rPr>
              <a:t>developed 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tracking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system </a:t>
            </a:r>
            <a:r>
              <a:rPr sz="3200" spc="-225" dirty="0">
                <a:solidFill>
                  <a:srgbClr val="FFFFFF"/>
                </a:solidFill>
                <a:latin typeface="Trebuchet MS"/>
                <a:cs typeface="Trebuchet MS"/>
              </a:rPr>
              <a:t>that 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monitors </a:t>
            </a:r>
            <a:r>
              <a:rPr sz="3200" spc="-18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year </a:t>
            </a: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progress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3200" spc="-30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children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3200" spc="-195" dirty="0">
                <a:solidFill>
                  <a:srgbClr val="FFFFFF"/>
                </a:solidFill>
                <a:latin typeface="Trebuchet MS"/>
                <a:cs typeface="Trebuchet MS"/>
              </a:rPr>
              <a:t>integrate </a:t>
            </a:r>
            <a:r>
              <a:rPr sz="3200" spc="-25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new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assessment</a:t>
            </a:r>
            <a:r>
              <a:rPr sz="3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endParaRPr sz="32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0" dirty="0">
                <a:solidFill>
                  <a:srgbClr val="FFFFFF"/>
                </a:solidFill>
                <a:latin typeface="Trebuchet MS"/>
                <a:cs typeface="Trebuchet MS"/>
              </a:rPr>
              <a:t>We </a:t>
            </a:r>
            <a:r>
              <a:rPr sz="3200" spc="-185" dirty="0">
                <a:solidFill>
                  <a:srgbClr val="FFFFFF"/>
                </a:solidFill>
                <a:latin typeface="Trebuchet MS"/>
                <a:cs typeface="Trebuchet MS"/>
              </a:rPr>
              <a:t>are regularly 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cross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moderating </a:t>
            </a:r>
            <a:r>
              <a:rPr sz="3200" spc="-18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school  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using </a:t>
            </a:r>
            <a:r>
              <a:rPr sz="3200" spc="-25" dirty="0">
                <a:solidFill>
                  <a:srgbClr val="FFFFFF"/>
                </a:solidFill>
                <a:latin typeface="Trebuchet MS"/>
                <a:cs typeface="Trebuchet MS"/>
              </a:rPr>
              <a:t>our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new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informative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assessment system  </a:t>
            </a: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200" spc="-135" dirty="0">
                <a:solidFill>
                  <a:srgbClr val="FFFFFF"/>
                </a:solidFill>
                <a:latin typeface="Trebuchet MS"/>
                <a:cs typeface="Trebuchet MS"/>
              </a:rPr>
              <a:t>ensure</a:t>
            </a:r>
            <a:r>
              <a:rPr sz="3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consistency</a:t>
            </a:r>
            <a:r>
              <a:rPr sz="3200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GB" sz="3200" spc="-19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3200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We have regular internal phase and whole school moderation meetings.</a:t>
            </a:r>
            <a:endParaRPr lang="en-GB" sz="3200" spc="-190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726" y="333883"/>
            <a:ext cx="52355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0" dirty="0">
                <a:latin typeface="Verdana"/>
                <a:cs typeface="Verdana"/>
              </a:rPr>
              <a:t>THERE </a:t>
            </a:r>
            <a:r>
              <a:rPr sz="2100" b="1" spc="-480" dirty="0">
                <a:latin typeface="Verdana"/>
                <a:cs typeface="Verdana"/>
              </a:rPr>
              <a:t>IS </a:t>
            </a:r>
            <a:r>
              <a:rPr sz="2100" b="1" spc="-80" dirty="0">
                <a:latin typeface="Verdana"/>
                <a:cs typeface="Verdana"/>
              </a:rPr>
              <a:t>A </a:t>
            </a:r>
            <a:r>
              <a:rPr sz="2100" b="1" spc="-305" dirty="0">
                <a:latin typeface="Verdana"/>
                <a:cs typeface="Verdana"/>
              </a:rPr>
              <a:t>KEY </a:t>
            </a:r>
            <a:r>
              <a:rPr sz="2100" b="1" spc="-204" dirty="0">
                <a:latin typeface="Verdana"/>
                <a:cs typeface="Verdana"/>
              </a:rPr>
              <a:t>FOCUS </a:t>
            </a:r>
            <a:r>
              <a:rPr sz="2100" b="1" spc="-125" dirty="0">
                <a:latin typeface="Verdana"/>
                <a:cs typeface="Verdana"/>
              </a:rPr>
              <a:t>ON</a:t>
            </a:r>
            <a:r>
              <a:rPr sz="2100" b="1" spc="75" dirty="0">
                <a:latin typeface="Verdana"/>
                <a:cs typeface="Verdana"/>
              </a:rPr>
              <a:t> </a:t>
            </a:r>
            <a:r>
              <a:rPr sz="2100" b="1" spc="-300" dirty="0">
                <a:latin typeface="Verdana"/>
                <a:cs typeface="Verdana"/>
              </a:rPr>
              <a:t>EXPECTATIONS</a:t>
            </a:r>
            <a:endParaRPr sz="21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84375" y="2616200"/>
          <a:ext cx="4941570" cy="317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2445"/>
                <a:gridCol w="619125"/>
              </a:tblGrid>
              <a:tr h="290830"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14" dirty="0">
                          <a:latin typeface="Verdana"/>
                          <a:cs typeface="Verdana"/>
                        </a:rPr>
                        <a:t>Year </a:t>
                      </a:r>
                      <a:r>
                        <a:rPr sz="1400" b="1" spc="-21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400" b="1" spc="-125" dirty="0">
                          <a:latin typeface="Verdana"/>
                          <a:cs typeface="Verdana"/>
                        </a:rPr>
                        <a:t>Expectations:</a:t>
                      </a:r>
                      <a:r>
                        <a:rPr sz="1400" b="1" spc="-2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40" dirty="0">
                          <a:latin typeface="Verdana"/>
                          <a:cs typeface="Verdana"/>
                        </a:rPr>
                        <a:t>Number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2D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70" dirty="0">
                          <a:latin typeface="Verdana"/>
                          <a:cs typeface="Verdana"/>
                        </a:rPr>
                        <a:t>Count </a:t>
                      </a:r>
                      <a:r>
                        <a:rPr sz="900" b="1" spc="-75" dirty="0">
                          <a:latin typeface="Verdana"/>
                          <a:cs typeface="Verdana"/>
                        </a:rPr>
                        <a:t>reliably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45" dirty="0">
                          <a:latin typeface="Verdana"/>
                          <a:cs typeface="Verdana"/>
                        </a:rPr>
                        <a:t>100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78765" marR="269875" indent="310515">
                        <a:lnSpc>
                          <a:spcPct val="100000"/>
                        </a:lnSpc>
                      </a:pPr>
                      <a:r>
                        <a:rPr sz="1200" b="1" spc="-95" dirty="0">
                          <a:solidFill>
                            <a:srgbClr val="4295DA"/>
                          </a:solidFill>
                          <a:latin typeface="Verdana"/>
                          <a:cs typeface="Verdana"/>
                        </a:rPr>
                        <a:t>Mathematics </a:t>
                      </a:r>
                      <a:r>
                        <a:rPr sz="1200" b="1" spc="-140" dirty="0">
                          <a:solidFill>
                            <a:srgbClr val="4295DA"/>
                          </a:solidFill>
                          <a:latin typeface="Verdana"/>
                          <a:cs typeface="Verdana"/>
                        </a:rPr>
                        <a:t>(Number)  </a:t>
                      </a:r>
                      <a:r>
                        <a:rPr sz="1200" b="1" spc="-90" dirty="0">
                          <a:latin typeface="Verdana"/>
                          <a:cs typeface="Verdana"/>
                        </a:rPr>
                        <a:t>Meeting </a:t>
                      </a:r>
                      <a:r>
                        <a:rPr sz="1200" b="1" spc="-110" dirty="0">
                          <a:latin typeface="Verdana"/>
                          <a:cs typeface="Verdana"/>
                        </a:rPr>
                        <a:t>Expectations </a:t>
                      </a:r>
                      <a:r>
                        <a:rPr sz="1200" b="1" spc="-150" dirty="0">
                          <a:latin typeface="Verdana"/>
                          <a:cs typeface="Verdana"/>
                        </a:rPr>
                        <a:t>for </a:t>
                      </a:r>
                      <a:r>
                        <a:rPr sz="1200" b="1" spc="-105" dirty="0">
                          <a:latin typeface="Verdana"/>
                          <a:cs typeface="Verdana"/>
                        </a:rPr>
                        <a:t>Year</a:t>
                      </a:r>
                      <a:r>
                        <a:rPr sz="1200" b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185" dirty="0">
                          <a:latin typeface="Verdana"/>
                          <a:cs typeface="Verdana"/>
                        </a:rPr>
                        <a:t>1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70" dirty="0">
                          <a:latin typeface="Verdana"/>
                          <a:cs typeface="Verdana"/>
                        </a:rPr>
                        <a:t>Count </a:t>
                      </a:r>
                      <a:r>
                        <a:rPr sz="900" b="1" spc="-7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back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900" b="1" spc="-120" dirty="0">
                          <a:latin typeface="Verdana"/>
                          <a:cs typeface="Verdana"/>
                        </a:rPr>
                        <a:t>1s, 2s, 5s,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10s </a:t>
                      </a:r>
                      <a:r>
                        <a:rPr sz="900" b="1" spc="-110" dirty="0">
                          <a:latin typeface="Verdana"/>
                          <a:cs typeface="Verdana"/>
                        </a:rPr>
                        <a:t>from </a:t>
                      </a:r>
                      <a:r>
                        <a:rPr sz="900" b="1" spc="-60" dirty="0">
                          <a:latin typeface="Verdana"/>
                          <a:cs typeface="Verdana"/>
                        </a:rPr>
                        <a:t>any </a:t>
                      </a:r>
                      <a:r>
                        <a:rPr sz="900" b="1" spc="-70" dirty="0">
                          <a:latin typeface="Verdana"/>
                          <a:cs typeface="Verdana"/>
                        </a:rPr>
                        <a:t>given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number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b="1" spc="-2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100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125" dirty="0">
                          <a:latin typeface="Verdana"/>
                          <a:cs typeface="Verdana"/>
                        </a:rPr>
                        <a:t>Write </a:t>
                      </a:r>
                      <a:r>
                        <a:rPr sz="900" b="1" spc="-65" dirty="0">
                          <a:latin typeface="Verdana"/>
                          <a:cs typeface="Verdana"/>
                        </a:rPr>
                        <a:t>all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numbers in </a:t>
                      </a:r>
                      <a:r>
                        <a:rPr sz="900" b="1" spc="-110" dirty="0">
                          <a:latin typeface="Verdana"/>
                          <a:cs typeface="Verdana"/>
                        </a:rPr>
                        <a:t>words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b="1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20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85" dirty="0">
                          <a:latin typeface="Verdana"/>
                          <a:cs typeface="Verdana"/>
                        </a:rPr>
                        <a:t>Say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number </a:t>
                      </a:r>
                      <a:r>
                        <a:rPr sz="900" b="1" spc="-105" dirty="0">
                          <a:latin typeface="Verdana"/>
                          <a:cs typeface="Verdana"/>
                        </a:rPr>
                        <a:t>that </a:t>
                      </a:r>
                      <a:r>
                        <a:rPr sz="900" b="1" spc="-114" dirty="0">
                          <a:latin typeface="Verdana"/>
                          <a:cs typeface="Verdana"/>
                        </a:rPr>
                        <a:t>is </a:t>
                      </a:r>
                      <a:r>
                        <a:rPr sz="900" b="1" spc="-60" dirty="0">
                          <a:latin typeface="Verdana"/>
                          <a:cs typeface="Verdana"/>
                        </a:rPr>
                        <a:t>one </a:t>
                      </a:r>
                      <a:r>
                        <a:rPr sz="900" b="1" spc="-85" dirty="0">
                          <a:latin typeface="Verdana"/>
                          <a:cs typeface="Verdana"/>
                        </a:rPr>
                        <a:t>more </a:t>
                      </a:r>
                      <a:r>
                        <a:rPr sz="900" b="1" spc="-10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900" b="1" spc="-60" dirty="0">
                          <a:latin typeface="Verdana"/>
                          <a:cs typeface="Verdana"/>
                        </a:rPr>
                        <a:t>one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less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than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900" b="1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number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to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100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60" dirty="0">
                          <a:latin typeface="Verdana"/>
                          <a:cs typeface="Verdana"/>
                        </a:rPr>
                        <a:t>Recall </a:t>
                      </a:r>
                      <a:r>
                        <a:rPr sz="900" b="1" spc="-65" dirty="0">
                          <a:latin typeface="Verdana"/>
                          <a:cs typeface="Verdana"/>
                        </a:rPr>
                        <a:t>all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pairs of </a:t>
                      </a:r>
                      <a:r>
                        <a:rPr sz="900" b="1" spc="-70" dirty="0">
                          <a:latin typeface="Verdana"/>
                          <a:cs typeface="Verdana"/>
                        </a:rPr>
                        <a:t>addition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b="1" spc="-85" dirty="0">
                          <a:latin typeface="Verdana"/>
                          <a:cs typeface="Verdana"/>
                        </a:rPr>
                        <a:t>subtraction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number </a:t>
                      </a:r>
                      <a:r>
                        <a:rPr sz="900" b="1" spc="-75" dirty="0">
                          <a:latin typeface="Verdana"/>
                          <a:cs typeface="Verdana"/>
                        </a:rPr>
                        <a:t>bonds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900" b="1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45" dirty="0">
                          <a:latin typeface="Verdana"/>
                          <a:cs typeface="Verdana"/>
                        </a:rPr>
                        <a:t>20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40" dirty="0">
                          <a:latin typeface="Verdana"/>
                          <a:cs typeface="Verdana"/>
                        </a:rPr>
                        <a:t>Add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subtract 1-digit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900" b="1" spc="-85" dirty="0">
                          <a:latin typeface="Verdana"/>
                          <a:cs typeface="Verdana"/>
                        </a:rPr>
                        <a:t>2-digit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numbers to </a:t>
                      </a:r>
                      <a:r>
                        <a:rPr sz="900" b="1" spc="-120" dirty="0">
                          <a:latin typeface="Verdana"/>
                          <a:cs typeface="Verdana"/>
                        </a:rPr>
                        <a:t>20, </a:t>
                      </a:r>
                      <a:r>
                        <a:rPr sz="900" b="1" spc="-70" dirty="0">
                          <a:latin typeface="Verdana"/>
                          <a:cs typeface="Verdana"/>
                        </a:rPr>
                        <a:t>including</a:t>
                      </a:r>
                      <a:r>
                        <a:rPr sz="9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zero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114" dirty="0">
                          <a:latin typeface="Verdana"/>
                          <a:cs typeface="Verdana"/>
                        </a:rPr>
                        <a:t>Know </a:t>
                      </a:r>
                      <a:r>
                        <a:rPr sz="900" b="1" spc="-9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900" b="1" spc="-105" dirty="0">
                          <a:latin typeface="Verdana"/>
                          <a:cs typeface="Verdana"/>
                        </a:rPr>
                        <a:t>signs </a:t>
                      </a:r>
                      <a:r>
                        <a:rPr sz="900" b="1" spc="-170" dirty="0">
                          <a:latin typeface="Verdana"/>
                          <a:cs typeface="Verdana"/>
                        </a:rPr>
                        <a:t>(+); </a:t>
                      </a:r>
                      <a:r>
                        <a:rPr sz="900" b="1" spc="-125" dirty="0">
                          <a:latin typeface="Verdana"/>
                          <a:cs typeface="Verdana"/>
                        </a:rPr>
                        <a:t>(-)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900" b="1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85" dirty="0">
                          <a:latin typeface="Verdana"/>
                          <a:cs typeface="Verdana"/>
                        </a:rPr>
                        <a:t>(=)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900" b="1" spc="-85" dirty="0">
                          <a:latin typeface="Verdana"/>
                          <a:cs typeface="Verdana"/>
                        </a:rPr>
                        <a:t>Solve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900" b="1" spc="-105" dirty="0">
                          <a:latin typeface="Verdana"/>
                          <a:cs typeface="Verdana"/>
                        </a:rPr>
                        <a:t>missing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number </a:t>
                      </a:r>
                      <a:r>
                        <a:rPr sz="900" b="1" spc="-70" dirty="0">
                          <a:latin typeface="Verdana"/>
                          <a:cs typeface="Verdana"/>
                        </a:rPr>
                        <a:t>problem, </a:t>
                      </a:r>
                      <a:r>
                        <a:rPr sz="900" b="1" spc="-75" dirty="0">
                          <a:latin typeface="Verdana"/>
                          <a:cs typeface="Verdana"/>
                        </a:rPr>
                        <a:t>such </a:t>
                      </a:r>
                      <a:r>
                        <a:rPr sz="900" b="1" spc="-90" dirty="0">
                          <a:latin typeface="Verdana"/>
                          <a:cs typeface="Verdana"/>
                        </a:rPr>
                        <a:t>as: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5 </a:t>
                      </a:r>
                      <a:r>
                        <a:rPr sz="900" b="1" spc="-245" dirty="0">
                          <a:latin typeface="Verdana"/>
                          <a:cs typeface="Verdana"/>
                        </a:rPr>
                        <a:t>= </a:t>
                      </a:r>
                      <a:r>
                        <a:rPr sz="900" b="1" spc="-140" dirty="0">
                          <a:latin typeface="Verdana"/>
                          <a:cs typeface="Verdana"/>
                        </a:rPr>
                        <a:t>8 </a:t>
                      </a:r>
                      <a:r>
                        <a:rPr sz="900" b="1" spc="-5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b="1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0" dirty="0">
                          <a:latin typeface="Verdana"/>
                          <a:cs typeface="Verdana"/>
                        </a:rPr>
                        <a:t>x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47015" indent="-172085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800" b="1" spc="-75" dirty="0">
                          <a:latin typeface="Verdana"/>
                          <a:cs typeface="Verdana"/>
                        </a:rPr>
                        <a:t>Solve </a:t>
                      </a:r>
                      <a:r>
                        <a:rPr sz="800" b="1" spc="-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800" b="1" spc="-65" dirty="0">
                          <a:latin typeface="Verdana"/>
                          <a:cs typeface="Verdana"/>
                        </a:rPr>
                        <a:t>one-step problem 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involving </a:t>
                      </a:r>
                      <a:r>
                        <a:rPr sz="800" b="1" spc="-50" dirty="0">
                          <a:latin typeface="Verdana"/>
                          <a:cs typeface="Verdana"/>
                        </a:rPr>
                        <a:t>an </a:t>
                      </a:r>
                      <a:r>
                        <a:rPr sz="800" b="1" spc="-60" dirty="0">
                          <a:latin typeface="Verdana"/>
                          <a:cs typeface="Verdana"/>
                        </a:rPr>
                        <a:t>addition </a:t>
                      </a:r>
                      <a:r>
                        <a:rPr sz="800" b="1" spc="-4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subtraction, </a:t>
                      </a:r>
                      <a:r>
                        <a:rPr sz="800" b="1" spc="-85" dirty="0">
                          <a:latin typeface="Verdana"/>
                          <a:cs typeface="Verdana"/>
                        </a:rPr>
                        <a:t>using</a:t>
                      </a:r>
                      <a:r>
                        <a:rPr sz="800" b="1" spc="-1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50" dirty="0">
                          <a:latin typeface="Verdana"/>
                          <a:cs typeface="Verdana"/>
                        </a:rPr>
                        <a:t>concrete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2470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spc="-65" dirty="0">
                          <a:latin typeface="Verdana"/>
                          <a:cs typeface="Verdana"/>
                        </a:rPr>
                        <a:t>objects, pictorial </a:t>
                      </a:r>
                      <a:r>
                        <a:rPr sz="800" b="1" spc="-85" dirty="0">
                          <a:latin typeface="Verdana"/>
                          <a:cs typeface="Verdana"/>
                        </a:rPr>
                        <a:t>representations </a:t>
                      </a:r>
                      <a:r>
                        <a:rPr sz="800" b="1" spc="-45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85" dirty="0">
                          <a:latin typeface="Verdana"/>
                          <a:cs typeface="Verdana"/>
                        </a:rPr>
                        <a:t>arrays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47015" marR="139700" indent="-172085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247015" algn="l"/>
                          <a:tab pos="247650" algn="l"/>
                        </a:tabLst>
                      </a:pPr>
                      <a:r>
                        <a:rPr sz="800" b="1" spc="-75" dirty="0">
                          <a:latin typeface="Verdana"/>
                          <a:cs typeface="Verdana"/>
                        </a:rPr>
                        <a:t>Solve </a:t>
                      </a:r>
                      <a:r>
                        <a:rPr sz="800" b="1" spc="-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800" b="1" spc="-65" dirty="0">
                          <a:latin typeface="Verdana"/>
                          <a:cs typeface="Verdana"/>
                        </a:rPr>
                        <a:t>one-step </a:t>
                      </a:r>
                      <a:r>
                        <a:rPr sz="800" b="1" spc="-70" dirty="0">
                          <a:latin typeface="Verdana"/>
                          <a:cs typeface="Verdana"/>
                        </a:rPr>
                        <a:t>problem 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involving </a:t>
                      </a:r>
                      <a:r>
                        <a:rPr sz="800" b="1" spc="-5" dirty="0">
                          <a:latin typeface="Verdana"/>
                          <a:cs typeface="Verdana"/>
                        </a:rPr>
                        <a:t>a </a:t>
                      </a:r>
                      <a:r>
                        <a:rPr sz="800" b="1" spc="-70" dirty="0">
                          <a:latin typeface="Verdana"/>
                          <a:cs typeface="Verdana"/>
                        </a:rPr>
                        <a:t>multiplication </a:t>
                      </a:r>
                      <a:r>
                        <a:rPr sz="800" b="1" spc="-45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division, </a:t>
                      </a:r>
                      <a:r>
                        <a:rPr sz="800" b="1" spc="-90" dirty="0">
                          <a:latin typeface="Verdana"/>
                          <a:cs typeface="Verdana"/>
                        </a:rPr>
                        <a:t>using </a:t>
                      </a:r>
                      <a:r>
                        <a:rPr sz="800" b="1" spc="-50" dirty="0">
                          <a:latin typeface="Verdana"/>
                          <a:cs typeface="Verdana"/>
                        </a:rPr>
                        <a:t>concrete  </a:t>
                      </a:r>
                      <a:r>
                        <a:rPr sz="800" b="1" spc="-65" dirty="0">
                          <a:latin typeface="Verdana"/>
                          <a:cs typeface="Verdana"/>
                        </a:rPr>
                        <a:t>objects, pictorial </a:t>
                      </a:r>
                      <a:r>
                        <a:rPr sz="800" b="1" spc="-85" dirty="0">
                          <a:latin typeface="Verdana"/>
                          <a:cs typeface="Verdana"/>
                        </a:rPr>
                        <a:t>representations </a:t>
                      </a:r>
                      <a:r>
                        <a:rPr sz="800" b="1" spc="-45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800" b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85" dirty="0">
                          <a:latin typeface="Verdana"/>
                          <a:cs typeface="Verdana"/>
                        </a:rPr>
                        <a:t>arrays</a:t>
                      </a:r>
                      <a:endParaRPr sz="8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CDC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098792" y="3235451"/>
            <a:ext cx="2016760" cy="1945005"/>
          </a:xfrm>
          <a:custGeom>
            <a:avLst/>
            <a:gdLst/>
            <a:ahLst/>
            <a:cxnLst/>
            <a:rect l="l" t="t" r="r" b="b"/>
            <a:pathLst>
              <a:path w="2016759" h="1945004">
                <a:moveTo>
                  <a:pt x="1043939" y="0"/>
                </a:moveTo>
                <a:lnTo>
                  <a:pt x="1043939" y="486156"/>
                </a:lnTo>
                <a:lnTo>
                  <a:pt x="0" y="486156"/>
                </a:lnTo>
                <a:lnTo>
                  <a:pt x="0" y="1458468"/>
                </a:lnTo>
                <a:lnTo>
                  <a:pt x="1043939" y="1458468"/>
                </a:lnTo>
                <a:lnTo>
                  <a:pt x="1043939" y="1944624"/>
                </a:lnTo>
                <a:lnTo>
                  <a:pt x="2016252" y="972312"/>
                </a:lnTo>
                <a:lnTo>
                  <a:pt x="1043939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8792" y="3235451"/>
            <a:ext cx="2016760" cy="1945005"/>
          </a:xfrm>
          <a:custGeom>
            <a:avLst/>
            <a:gdLst/>
            <a:ahLst/>
            <a:cxnLst/>
            <a:rect l="l" t="t" r="r" b="b"/>
            <a:pathLst>
              <a:path w="2016759" h="1945004">
                <a:moveTo>
                  <a:pt x="0" y="486156"/>
                </a:moveTo>
                <a:lnTo>
                  <a:pt x="1043939" y="486156"/>
                </a:lnTo>
                <a:lnTo>
                  <a:pt x="1043939" y="0"/>
                </a:lnTo>
                <a:lnTo>
                  <a:pt x="2016252" y="972312"/>
                </a:lnTo>
                <a:lnTo>
                  <a:pt x="1043939" y="1944624"/>
                </a:lnTo>
                <a:lnTo>
                  <a:pt x="1043939" y="1458468"/>
                </a:lnTo>
                <a:lnTo>
                  <a:pt x="0" y="1458468"/>
                </a:lnTo>
                <a:lnTo>
                  <a:pt x="0" y="486156"/>
                </a:lnTo>
                <a:close/>
              </a:path>
            </a:pathLst>
          </a:custGeom>
          <a:ln w="12192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9309" y="3765626"/>
            <a:ext cx="13627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285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these </a:t>
            </a:r>
            <a:r>
              <a:rPr sz="1400" b="1" spc="-100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400" b="1" spc="-135" dirty="0">
                <a:solidFill>
                  <a:srgbClr val="FFFFFF"/>
                </a:solidFill>
                <a:latin typeface="Verdana"/>
                <a:cs typeface="Verdana"/>
              </a:rPr>
              <a:t>met  </a:t>
            </a:r>
            <a:r>
              <a:rPr sz="1400" b="1" spc="-140" dirty="0">
                <a:solidFill>
                  <a:srgbClr val="FFFFFF"/>
                </a:solidFill>
                <a:latin typeface="Verdana"/>
                <a:cs typeface="Verdana"/>
              </a:rPr>
              <a:t>then 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consider  </a:t>
            </a:r>
            <a:r>
              <a:rPr sz="1400" b="1" spc="-70" dirty="0">
                <a:solidFill>
                  <a:srgbClr val="FFFFFF"/>
                </a:solidFill>
                <a:latin typeface="Verdana"/>
                <a:cs typeface="Verdana"/>
              </a:rPr>
              <a:t>‘exceeding’  </a:t>
            </a:r>
            <a:r>
              <a:rPr sz="1400" b="1" spc="-155" dirty="0">
                <a:solidFill>
                  <a:srgbClr val="FFFFFF"/>
                </a:solidFill>
                <a:latin typeface="Verdana"/>
                <a:cs typeface="Verdana"/>
              </a:rPr>
              <a:t>statements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5" y="3200400"/>
            <a:ext cx="1931035" cy="1757680"/>
          </a:xfrm>
          <a:custGeom>
            <a:avLst/>
            <a:gdLst/>
            <a:ahLst/>
            <a:cxnLst/>
            <a:rect l="l" t="t" r="r" b="b"/>
            <a:pathLst>
              <a:path w="1931035" h="1757679">
                <a:moveTo>
                  <a:pt x="878586" y="0"/>
                </a:moveTo>
                <a:lnTo>
                  <a:pt x="0" y="878586"/>
                </a:lnTo>
                <a:lnTo>
                  <a:pt x="878586" y="1757172"/>
                </a:lnTo>
                <a:lnTo>
                  <a:pt x="878586" y="1317879"/>
                </a:lnTo>
                <a:lnTo>
                  <a:pt x="1930908" y="1317879"/>
                </a:lnTo>
                <a:lnTo>
                  <a:pt x="1930908" y="439293"/>
                </a:lnTo>
                <a:lnTo>
                  <a:pt x="878586" y="439293"/>
                </a:lnTo>
                <a:lnTo>
                  <a:pt x="878586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5" y="3200400"/>
            <a:ext cx="1931035" cy="1757680"/>
          </a:xfrm>
          <a:custGeom>
            <a:avLst/>
            <a:gdLst/>
            <a:ahLst/>
            <a:cxnLst/>
            <a:rect l="l" t="t" r="r" b="b"/>
            <a:pathLst>
              <a:path w="1931035" h="1757679">
                <a:moveTo>
                  <a:pt x="0" y="878586"/>
                </a:moveTo>
                <a:lnTo>
                  <a:pt x="878586" y="0"/>
                </a:lnTo>
                <a:lnTo>
                  <a:pt x="878586" y="439293"/>
                </a:lnTo>
                <a:lnTo>
                  <a:pt x="1930908" y="439293"/>
                </a:lnTo>
                <a:lnTo>
                  <a:pt x="1930908" y="1317879"/>
                </a:lnTo>
                <a:lnTo>
                  <a:pt x="878586" y="1317879"/>
                </a:lnTo>
                <a:lnTo>
                  <a:pt x="878586" y="1757172"/>
                </a:lnTo>
                <a:lnTo>
                  <a:pt x="0" y="878586"/>
                </a:lnTo>
                <a:close/>
              </a:path>
            </a:pathLst>
          </a:custGeom>
          <a:ln w="12192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366" y="3748785"/>
            <a:ext cx="1301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85" dirty="0">
                <a:latin typeface="Verdana"/>
                <a:cs typeface="Verdana"/>
              </a:rPr>
              <a:t>If </a:t>
            </a:r>
            <a:r>
              <a:rPr sz="1400" b="1" spc="-135" dirty="0">
                <a:latin typeface="Verdana"/>
                <a:cs typeface="Verdana"/>
              </a:rPr>
              <a:t>these </a:t>
            </a:r>
            <a:r>
              <a:rPr sz="1400" b="1" spc="-105" dirty="0">
                <a:latin typeface="Verdana"/>
                <a:cs typeface="Verdana"/>
              </a:rPr>
              <a:t>are</a:t>
            </a:r>
            <a:r>
              <a:rPr sz="1400" b="1" spc="-120" dirty="0">
                <a:latin typeface="Verdana"/>
                <a:cs typeface="Verdana"/>
              </a:rPr>
              <a:t> </a:t>
            </a:r>
            <a:r>
              <a:rPr sz="1400" b="1" spc="-150" dirty="0">
                <a:latin typeface="Verdana"/>
                <a:cs typeface="Verdana"/>
              </a:rPr>
              <a:t>not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366" y="3962146"/>
            <a:ext cx="1556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0" dirty="0">
                <a:latin typeface="Verdana"/>
                <a:cs typeface="Verdana"/>
              </a:rPr>
              <a:t>met then </a:t>
            </a:r>
            <a:r>
              <a:rPr sz="1400" b="1" spc="-125" dirty="0">
                <a:latin typeface="Verdana"/>
                <a:cs typeface="Verdana"/>
              </a:rPr>
              <a:t>they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105" dirty="0">
                <a:latin typeface="Verdana"/>
                <a:cs typeface="Verdana"/>
              </a:rPr>
              <a:t>are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366" y="4175505"/>
            <a:ext cx="962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Verdana"/>
                <a:cs typeface="Verdana"/>
              </a:rPr>
              <a:t>‘e</a:t>
            </a:r>
            <a:r>
              <a:rPr sz="1400" b="1" spc="-125" dirty="0">
                <a:latin typeface="Verdana"/>
                <a:cs typeface="Verdana"/>
              </a:rPr>
              <a:t>mer</a:t>
            </a:r>
            <a:r>
              <a:rPr sz="1400" b="1" spc="-130" dirty="0">
                <a:latin typeface="Verdana"/>
                <a:cs typeface="Verdana"/>
              </a:rPr>
              <a:t>g</a:t>
            </a:r>
            <a:r>
              <a:rPr sz="1400" b="1" spc="-105" dirty="0">
                <a:latin typeface="Verdana"/>
                <a:cs typeface="Verdana"/>
              </a:rPr>
              <a:t>in</a:t>
            </a:r>
            <a:r>
              <a:rPr sz="1400" b="1" spc="-150" dirty="0">
                <a:latin typeface="Verdana"/>
                <a:cs typeface="Verdana"/>
              </a:rPr>
              <a:t>g</a:t>
            </a:r>
            <a:r>
              <a:rPr sz="1400" b="1" spc="-75" dirty="0">
                <a:latin typeface="Verdana"/>
                <a:cs typeface="Verdana"/>
              </a:rPr>
              <a:t>’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63696" y="1106424"/>
            <a:ext cx="1321435" cy="1498600"/>
          </a:xfrm>
          <a:custGeom>
            <a:avLst/>
            <a:gdLst/>
            <a:ahLst/>
            <a:cxnLst/>
            <a:rect l="l" t="t" r="r" b="b"/>
            <a:pathLst>
              <a:path w="1321435" h="1498600">
                <a:moveTo>
                  <a:pt x="1321307" y="837438"/>
                </a:moveTo>
                <a:lnTo>
                  <a:pt x="0" y="837438"/>
                </a:lnTo>
                <a:lnTo>
                  <a:pt x="660653" y="1498091"/>
                </a:lnTo>
                <a:lnTo>
                  <a:pt x="1321307" y="837438"/>
                </a:lnTo>
                <a:close/>
              </a:path>
              <a:path w="1321435" h="1498600">
                <a:moveTo>
                  <a:pt x="990980" y="0"/>
                </a:moveTo>
                <a:lnTo>
                  <a:pt x="330326" y="0"/>
                </a:lnTo>
                <a:lnTo>
                  <a:pt x="330326" y="837438"/>
                </a:lnTo>
                <a:lnTo>
                  <a:pt x="990980" y="837438"/>
                </a:lnTo>
                <a:lnTo>
                  <a:pt x="990980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63696" y="1106424"/>
            <a:ext cx="1321435" cy="1498600"/>
          </a:xfrm>
          <a:custGeom>
            <a:avLst/>
            <a:gdLst/>
            <a:ahLst/>
            <a:cxnLst/>
            <a:rect l="l" t="t" r="r" b="b"/>
            <a:pathLst>
              <a:path w="1321435" h="1498600">
                <a:moveTo>
                  <a:pt x="0" y="837438"/>
                </a:moveTo>
                <a:lnTo>
                  <a:pt x="330326" y="837438"/>
                </a:lnTo>
                <a:lnTo>
                  <a:pt x="330326" y="0"/>
                </a:lnTo>
                <a:lnTo>
                  <a:pt x="990980" y="0"/>
                </a:lnTo>
                <a:lnTo>
                  <a:pt x="990980" y="837438"/>
                </a:lnTo>
                <a:lnTo>
                  <a:pt x="1321307" y="837438"/>
                </a:lnTo>
                <a:lnTo>
                  <a:pt x="660653" y="1498091"/>
                </a:lnTo>
                <a:lnTo>
                  <a:pt x="0" y="837438"/>
                </a:lnTo>
                <a:close/>
              </a:path>
            </a:pathLst>
          </a:custGeom>
          <a:ln w="12191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85913" y="1095248"/>
            <a:ext cx="276999" cy="1220598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b="1" dirty="0" smtClean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236" y="1106424"/>
            <a:ext cx="1399540" cy="2098675"/>
          </a:xfrm>
          <a:custGeom>
            <a:avLst/>
            <a:gdLst/>
            <a:ahLst/>
            <a:cxnLst/>
            <a:rect l="l" t="t" r="r" b="b"/>
            <a:pathLst>
              <a:path w="1399539" h="2098675">
                <a:moveTo>
                  <a:pt x="1399032" y="1399031"/>
                </a:moveTo>
                <a:lnTo>
                  <a:pt x="0" y="1399031"/>
                </a:lnTo>
                <a:lnTo>
                  <a:pt x="699516" y="2098548"/>
                </a:lnTo>
                <a:lnTo>
                  <a:pt x="1399032" y="1399031"/>
                </a:lnTo>
                <a:close/>
              </a:path>
              <a:path w="1399539" h="2098675">
                <a:moveTo>
                  <a:pt x="1049274" y="0"/>
                </a:moveTo>
                <a:lnTo>
                  <a:pt x="349758" y="0"/>
                </a:lnTo>
                <a:lnTo>
                  <a:pt x="349758" y="1399031"/>
                </a:lnTo>
                <a:lnTo>
                  <a:pt x="1049274" y="1399031"/>
                </a:lnTo>
                <a:lnTo>
                  <a:pt x="1049274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236" y="1106424"/>
            <a:ext cx="1399540" cy="2098675"/>
          </a:xfrm>
          <a:custGeom>
            <a:avLst/>
            <a:gdLst/>
            <a:ahLst/>
            <a:cxnLst/>
            <a:rect l="l" t="t" r="r" b="b"/>
            <a:pathLst>
              <a:path w="1399539" h="2098675">
                <a:moveTo>
                  <a:pt x="0" y="1399031"/>
                </a:moveTo>
                <a:lnTo>
                  <a:pt x="349758" y="1399031"/>
                </a:lnTo>
                <a:lnTo>
                  <a:pt x="349758" y="0"/>
                </a:lnTo>
                <a:lnTo>
                  <a:pt x="1049274" y="0"/>
                </a:lnTo>
                <a:lnTo>
                  <a:pt x="1049274" y="1399031"/>
                </a:lnTo>
                <a:lnTo>
                  <a:pt x="1399032" y="1399031"/>
                </a:lnTo>
                <a:lnTo>
                  <a:pt x="699516" y="2098548"/>
                </a:lnTo>
                <a:lnTo>
                  <a:pt x="0" y="1399031"/>
                </a:lnTo>
                <a:close/>
              </a:path>
            </a:pathLst>
          </a:custGeom>
          <a:ln w="12192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7918" y="1276033"/>
            <a:ext cx="492443" cy="1220470"/>
          </a:xfrm>
          <a:prstGeom prst="rect">
            <a:avLst/>
          </a:prstGeom>
        </p:spPr>
        <p:txBody>
          <a:bodyPr vert="vert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GB" sz="1600" b="1" spc="-165" dirty="0" smtClean="0">
                <a:solidFill>
                  <a:srgbClr val="FFFFFF"/>
                </a:solidFill>
                <a:latin typeface="Verdana"/>
                <a:cs typeface="Verdana"/>
              </a:rPr>
              <a:t>Working Towards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78623" y="1101852"/>
            <a:ext cx="1324610" cy="2098675"/>
          </a:xfrm>
          <a:custGeom>
            <a:avLst/>
            <a:gdLst/>
            <a:ahLst/>
            <a:cxnLst/>
            <a:rect l="l" t="t" r="r" b="b"/>
            <a:pathLst>
              <a:path w="1324609" h="2098675">
                <a:moveTo>
                  <a:pt x="1324355" y="1436370"/>
                </a:moveTo>
                <a:lnTo>
                  <a:pt x="0" y="1436370"/>
                </a:lnTo>
                <a:lnTo>
                  <a:pt x="662177" y="2098548"/>
                </a:lnTo>
                <a:lnTo>
                  <a:pt x="1324355" y="1436370"/>
                </a:lnTo>
                <a:close/>
              </a:path>
              <a:path w="1324609" h="2098675">
                <a:moveTo>
                  <a:pt x="993267" y="0"/>
                </a:moveTo>
                <a:lnTo>
                  <a:pt x="331089" y="0"/>
                </a:lnTo>
                <a:lnTo>
                  <a:pt x="331089" y="1436370"/>
                </a:lnTo>
                <a:lnTo>
                  <a:pt x="993267" y="1436370"/>
                </a:lnTo>
                <a:lnTo>
                  <a:pt x="993267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8623" y="1101852"/>
            <a:ext cx="1324610" cy="2098675"/>
          </a:xfrm>
          <a:custGeom>
            <a:avLst/>
            <a:gdLst/>
            <a:ahLst/>
            <a:cxnLst/>
            <a:rect l="l" t="t" r="r" b="b"/>
            <a:pathLst>
              <a:path w="1324609" h="2098675">
                <a:moveTo>
                  <a:pt x="0" y="1436370"/>
                </a:moveTo>
                <a:lnTo>
                  <a:pt x="331089" y="1436370"/>
                </a:lnTo>
                <a:lnTo>
                  <a:pt x="331089" y="0"/>
                </a:lnTo>
                <a:lnTo>
                  <a:pt x="993267" y="0"/>
                </a:lnTo>
                <a:lnTo>
                  <a:pt x="993267" y="1436370"/>
                </a:lnTo>
                <a:lnTo>
                  <a:pt x="1324355" y="1436370"/>
                </a:lnTo>
                <a:lnTo>
                  <a:pt x="662177" y="2098548"/>
                </a:lnTo>
                <a:lnTo>
                  <a:pt x="0" y="1436370"/>
                </a:lnTo>
                <a:close/>
              </a:path>
            </a:pathLst>
          </a:custGeom>
          <a:ln w="12192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94706" y="1319885"/>
            <a:ext cx="492443" cy="1232535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1600" b="1" spc="-90" dirty="0" smtClean="0">
                <a:solidFill>
                  <a:srgbClr val="FFFFFF"/>
                </a:solidFill>
                <a:latin typeface="Verdana"/>
                <a:cs typeface="Verdana"/>
              </a:rPr>
              <a:t>Higher Standard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5671"/>
            <a:ext cx="9144000" cy="186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915" y="143037"/>
            <a:ext cx="7423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OUR </a:t>
            </a:r>
            <a:r>
              <a:rPr sz="4000" spc="-180" dirty="0"/>
              <a:t>NEW </a:t>
            </a:r>
            <a:r>
              <a:rPr sz="4000" spc="-405" dirty="0"/>
              <a:t>ASSESSMENT</a:t>
            </a:r>
            <a:r>
              <a:rPr sz="4000" spc="-605" dirty="0"/>
              <a:t> </a:t>
            </a:r>
            <a:r>
              <a:rPr sz="4000" spc="-409" dirty="0"/>
              <a:t>SYSTEM</a:t>
            </a:r>
            <a:endParaRPr sz="4000" dirty="0"/>
          </a:p>
        </p:txBody>
      </p:sp>
      <p:sp>
        <p:nvSpPr>
          <p:cNvPr id="9" name="object 9"/>
          <p:cNvSpPr txBox="1"/>
          <p:nvPr/>
        </p:nvSpPr>
        <p:spPr>
          <a:xfrm>
            <a:off x="352955" y="4203631"/>
            <a:ext cx="514540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42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 </a:t>
            </a:r>
            <a:r>
              <a:rPr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pupils will </a:t>
            </a:r>
            <a:r>
              <a:rPr sz="1600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as  </a:t>
            </a:r>
            <a:r>
              <a:rPr sz="1600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GB" sz="1600" b="1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towards</a:t>
            </a:r>
            <a:r>
              <a:rPr sz="1600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GB" sz="1600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expected standard within their own year group.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sz="1600" spc="-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 would </a:t>
            </a:r>
            <a:r>
              <a:rPr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600" spc="-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sz="1600" spc="-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</a:t>
            </a:r>
            <a:r>
              <a:rPr sz="1600" spc="-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1600" spc="-1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 20% of the year group objectives by the end of the autumn term, 50% by the end of the spring term and 80% by the end of the summer term.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600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Outstanding</a:t>
            </a:r>
            <a:r>
              <a:rPr lang="en-GB" sz="1600" spc="-5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progress would be where a child achieves 80% of the expected targets and a further 40% of the greater depth targets.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4733" y="3800855"/>
            <a:ext cx="2590800" cy="2979420"/>
          </a:xfrm>
          <a:custGeom>
            <a:avLst/>
            <a:gdLst/>
            <a:ahLst/>
            <a:cxnLst/>
            <a:rect l="l" t="t" r="r" b="b"/>
            <a:pathLst>
              <a:path w="2590800" h="2979420">
                <a:moveTo>
                  <a:pt x="2590800" y="1043432"/>
                </a:moveTo>
                <a:lnTo>
                  <a:pt x="0" y="1043432"/>
                </a:lnTo>
                <a:lnTo>
                  <a:pt x="0" y="2979420"/>
                </a:lnTo>
                <a:lnTo>
                  <a:pt x="2590800" y="2979420"/>
                </a:lnTo>
                <a:lnTo>
                  <a:pt x="2590800" y="1043432"/>
                </a:lnTo>
                <a:close/>
              </a:path>
              <a:path w="2590800" h="2979420">
                <a:moveTo>
                  <a:pt x="1943100" y="647700"/>
                </a:moveTo>
                <a:lnTo>
                  <a:pt x="647700" y="647700"/>
                </a:lnTo>
                <a:lnTo>
                  <a:pt x="647700" y="1043432"/>
                </a:lnTo>
                <a:lnTo>
                  <a:pt x="1943100" y="1043432"/>
                </a:lnTo>
                <a:lnTo>
                  <a:pt x="1943100" y="647700"/>
                </a:lnTo>
                <a:close/>
              </a:path>
              <a:path w="2590800" h="2979420">
                <a:moveTo>
                  <a:pt x="1295400" y="0"/>
                </a:moveTo>
                <a:lnTo>
                  <a:pt x="142621" y="647700"/>
                </a:lnTo>
                <a:lnTo>
                  <a:pt x="2448179" y="647700"/>
                </a:lnTo>
                <a:lnTo>
                  <a:pt x="1295400" y="0"/>
                </a:lnTo>
                <a:close/>
              </a:path>
            </a:pathLst>
          </a:custGeom>
          <a:solidFill>
            <a:srgbClr val="DF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8381" y="3773680"/>
            <a:ext cx="2590800" cy="2979420"/>
          </a:xfrm>
          <a:custGeom>
            <a:avLst/>
            <a:gdLst/>
            <a:ahLst/>
            <a:cxnLst/>
            <a:rect l="l" t="t" r="r" b="b"/>
            <a:pathLst>
              <a:path w="2590800" h="2979420">
                <a:moveTo>
                  <a:pt x="0" y="1043432"/>
                </a:moveTo>
                <a:lnTo>
                  <a:pt x="647700" y="1043432"/>
                </a:lnTo>
                <a:lnTo>
                  <a:pt x="647700" y="647700"/>
                </a:lnTo>
                <a:lnTo>
                  <a:pt x="142621" y="647700"/>
                </a:lnTo>
                <a:lnTo>
                  <a:pt x="1295400" y="0"/>
                </a:lnTo>
                <a:lnTo>
                  <a:pt x="2448179" y="647700"/>
                </a:lnTo>
                <a:lnTo>
                  <a:pt x="1943100" y="647700"/>
                </a:lnTo>
                <a:lnTo>
                  <a:pt x="1943100" y="1043432"/>
                </a:lnTo>
                <a:lnTo>
                  <a:pt x="2590800" y="1043432"/>
                </a:lnTo>
                <a:lnTo>
                  <a:pt x="2590800" y="2979420"/>
                </a:lnTo>
                <a:lnTo>
                  <a:pt x="0" y="2979420"/>
                </a:lnTo>
                <a:lnTo>
                  <a:pt x="0" y="1043432"/>
                </a:lnTo>
                <a:close/>
              </a:path>
            </a:pathLst>
          </a:custGeom>
          <a:ln w="12192">
            <a:solidFill>
              <a:srgbClr val="A3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06820" y="4807356"/>
            <a:ext cx="220662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Any </a:t>
            </a:r>
            <a:r>
              <a:rPr sz="1600" spc="-20" dirty="0" smtClean="0">
                <a:solidFill>
                  <a:srgbClr val="FFFFFF"/>
                </a:solidFill>
                <a:latin typeface="Verdana"/>
                <a:cs typeface="Verdana"/>
              </a:rPr>
              <a:t>child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working  </a:t>
            </a:r>
            <a:r>
              <a:rPr sz="1600" spc="-75" dirty="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sz="1600" spc="-40" dirty="0" err="1" smtClean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GB" sz="1600" spc="-40" dirty="0" smtClean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6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Verdana"/>
                <a:cs typeface="Verdana"/>
              </a:rPr>
              <a:t>band</a:t>
            </a:r>
            <a:r>
              <a:rPr lang="en-GB" sz="16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 smtClean="0">
                <a:solidFill>
                  <a:srgbClr val="FFFFFF"/>
                </a:solidFill>
                <a:latin typeface="Verdana"/>
                <a:cs typeface="Verdana"/>
              </a:rPr>
              <a:t>will  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secured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year’s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objectives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would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confidently </a:t>
            </a:r>
            <a:r>
              <a:rPr sz="1600" spc="75" dirty="0">
                <a:solidFill>
                  <a:srgbClr val="FFFFFF"/>
                </a:solidFill>
                <a:latin typeface="Verdana"/>
                <a:cs typeface="Verdana"/>
              </a:rPr>
              <a:t>be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applying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them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different contexts</a:t>
            </a:r>
            <a:r>
              <a:rPr sz="16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subjects</a:t>
            </a:r>
            <a:endParaRPr sz="1600" dirty="0">
              <a:latin typeface="Verdana"/>
              <a:cs typeface="Verdana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56702"/>
              </p:ext>
            </p:extLst>
          </p:nvPr>
        </p:nvGraphicFramePr>
        <p:xfrm>
          <a:off x="843916" y="851689"/>
          <a:ext cx="761428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571"/>
                <a:gridCol w="1903571"/>
                <a:gridCol w="1903571"/>
                <a:gridCol w="1903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School Assessment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System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Towards the expected standard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 at the expected standard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 at greater depth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National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Expectations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towards the expected standard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 at the expected standard</a:t>
                      </a:r>
                    </a:p>
                    <a:p>
                      <a:pPr algn="ctr"/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Working at the higher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level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Percentage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of targets achieved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0%-79%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80%-100%</a:t>
                      </a:r>
                      <a:endParaRPr lang="en-GB" b="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Berlin Sans FB" panose="020E0602020502020306" pitchFamily="34" charset="0"/>
                        </a:rPr>
                        <a:t>40%</a:t>
                      </a:r>
                      <a:r>
                        <a:rPr lang="en-GB" b="0" baseline="0" dirty="0" smtClean="0">
                          <a:latin typeface="Berlin Sans FB" panose="020E0602020502020306" pitchFamily="34" charset="0"/>
                        </a:rPr>
                        <a:t> of the greater depth targets </a:t>
                      </a:r>
                      <a:endParaRPr lang="en-GB" b="0" dirty="0" smtClean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298" y="774954"/>
            <a:ext cx="519239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What About Our</a:t>
            </a:r>
            <a:r>
              <a:rPr sz="4000" spc="-25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SEND</a:t>
            </a:r>
            <a:endParaRPr sz="4000">
              <a:latin typeface="Arial"/>
              <a:cs typeface="Arial"/>
            </a:endParaRPr>
          </a:p>
          <a:p>
            <a:pPr marL="3007360">
              <a:lnSpc>
                <a:spcPts val="4560"/>
              </a:lnSpc>
            </a:pPr>
            <a:r>
              <a:rPr sz="4000" spc="-5" dirty="0">
                <a:latin typeface="Arial"/>
                <a:cs typeface="Arial"/>
              </a:rPr>
              <a:t>Children?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177287"/>
            <a:ext cx="7797165" cy="326012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Children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identified 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SEND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(Special 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Educational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Needs) </a:t>
            </a:r>
            <a:r>
              <a:rPr lang="en-GB" sz="2800" spc="-30" dirty="0" smtClean="0">
                <a:solidFill>
                  <a:srgbClr val="FFFFFF"/>
                </a:solidFill>
                <a:latin typeface="Verdana"/>
                <a:cs typeface="Verdana"/>
              </a:rPr>
              <a:t>may work outside their own year group targets if their need is a cognition and learning need.</a:t>
            </a:r>
          </a:p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40" dirty="0" smtClean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2800" spc="-17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0" dirty="0" smtClean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lang="en-GB" sz="2800" spc="-30" dirty="0" smtClean="0">
                <a:solidFill>
                  <a:srgbClr val="FFFFFF"/>
                </a:solidFill>
                <a:latin typeface="Verdana"/>
                <a:cs typeface="Verdana"/>
              </a:rPr>
              <a:t> will be monitored within this year group and planning and assessments will be differentiated accordingly.</a:t>
            </a:r>
          </a:p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2627" y="1181480"/>
            <a:ext cx="3902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95" dirty="0">
                <a:solidFill>
                  <a:srgbClr val="00AF50"/>
                </a:solidFill>
                <a:latin typeface="Verdana"/>
                <a:cs typeface="Verdana"/>
              </a:rPr>
              <a:t>SEPTEMBER</a:t>
            </a:r>
            <a:r>
              <a:rPr sz="4000" b="1" spc="-31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4000" b="1" spc="-615" dirty="0">
                <a:solidFill>
                  <a:srgbClr val="00AF50"/>
                </a:solidFill>
                <a:latin typeface="Verdana"/>
                <a:cs typeface="Verdana"/>
              </a:rPr>
              <a:t>2014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177287"/>
            <a:ext cx="7588250" cy="280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National 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Curriculum</a:t>
            </a:r>
            <a:r>
              <a:rPr sz="2800" spc="-6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introduced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806575">
              <a:lnSpc>
                <a:spcPct val="100000"/>
              </a:lnSpc>
              <a:spcBef>
                <a:spcPts val="2290"/>
              </a:spcBef>
            </a:pPr>
            <a:r>
              <a:rPr sz="4400" b="1" spc="-390" dirty="0">
                <a:solidFill>
                  <a:srgbClr val="00AF50"/>
                </a:solidFill>
                <a:latin typeface="Verdana"/>
                <a:cs typeface="Verdana"/>
              </a:rPr>
              <a:t>September</a:t>
            </a:r>
            <a:r>
              <a:rPr sz="4400" b="1" spc="-32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4400" b="1" spc="-665" dirty="0">
                <a:solidFill>
                  <a:srgbClr val="00AF50"/>
                </a:solidFill>
                <a:latin typeface="Verdana"/>
                <a:cs typeface="Verdana"/>
              </a:rPr>
              <a:t>2015</a:t>
            </a:r>
            <a:endParaRPr sz="4400">
              <a:latin typeface="Verdana"/>
              <a:cs typeface="Verdana"/>
            </a:endParaRPr>
          </a:p>
          <a:p>
            <a:pPr marL="241300" marR="5080" indent="-228600">
              <a:lnSpc>
                <a:spcPts val="302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National </a:t>
            </a:r>
            <a:r>
              <a:rPr sz="2800" spc="-80" dirty="0">
                <a:solidFill>
                  <a:srgbClr val="FFFFFF"/>
                </a:solidFill>
                <a:latin typeface="Verdana"/>
                <a:cs typeface="Verdana"/>
              </a:rPr>
              <a:t>Curriculum </a:t>
            </a:r>
            <a:r>
              <a:rPr sz="2800" spc="-105" dirty="0">
                <a:solidFill>
                  <a:srgbClr val="FFFFFF"/>
                </a:solidFill>
                <a:latin typeface="Verdana"/>
                <a:cs typeface="Verdana"/>
              </a:rPr>
              <a:t>levels </a:t>
            </a: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2800" spc="85" dirty="0">
                <a:solidFill>
                  <a:srgbClr val="FFFFFF"/>
                </a:solidFill>
                <a:latin typeface="Verdana"/>
                <a:cs typeface="Verdana"/>
              </a:rPr>
              <a:t>been 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removed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now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we’re</a:t>
            </a:r>
            <a:r>
              <a:rPr sz="28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‘Life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Verdana"/>
                <a:cs typeface="Verdana"/>
              </a:rPr>
              <a:t>without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Levels’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015" y="1014424"/>
            <a:ext cx="80397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latin typeface="Arial"/>
                <a:cs typeface="Arial"/>
              </a:rPr>
              <a:t>What will be </a:t>
            </a:r>
            <a:r>
              <a:rPr sz="4300" spc="-10" dirty="0">
                <a:latin typeface="Arial"/>
                <a:cs typeface="Arial"/>
              </a:rPr>
              <a:t>reported </a:t>
            </a:r>
            <a:r>
              <a:rPr sz="4300" spc="-5" dirty="0">
                <a:latin typeface="Arial"/>
                <a:cs typeface="Arial"/>
              </a:rPr>
              <a:t>to</a:t>
            </a:r>
            <a:r>
              <a:rPr sz="4300" spc="40" dirty="0">
                <a:latin typeface="Arial"/>
                <a:cs typeface="Arial"/>
              </a:rPr>
              <a:t> </a:t>
            </a:r>
            <a:r>
              <a:rPr sz="4300" spc="-10" dirty="0">
                <a:latin typeface="Arial"/>
                <a:cs typeface="Arial"/>
              </a:rPr>
              <a:t>parents?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177287"/>
            <a:ext cx="7506334" cy="37795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8351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Parents </a:t>
            </a: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evenings </a:t>
            </a:r>
            <a:r>
              <a:rPr sz="2800" spc="1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800" spc="75" dirty="0">
                <a:solidFill>
                  <a:srgbClr val="FFFFFF"/>
                </a:solidFill>
                <a:latin typeface="Verdana"/>
                <a:cs typeface="Verdana"/>
              </a:rPr>
              <a:t>end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year 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reports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statements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linked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assessment </a:t>
            </a:r>
            <a:r>
              <a:rPr sz="2800" spc="-175" dirty="0">
                <a:solidFill>
                  <a:srgbClr val="FFFFFF"/>
                </a:solidFill>
                <a:latin typeface="Verdana"/>
                <a:cs typeface="Verdana"/>
              </a:rPr>
              <a:t>system </a:t>
            </a:r>
            <a:r>
              <a:rPr sz="2800" spc="-90" dirty="0">
                <a:solidFill>
                  <a:srgbClr val="FFFFFF"/>
                </a:solidFill>
                <a:latin typeface="Verdana"/>
                <a:cs typeface="Verdana"/>
              </a:rPr>
              <a:t>stating 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how 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child 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performing</a:t>
            </a:r>
            <a:r>
              <a:rPr sz="28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i.e:</a:t>
            </a:r>
            <a:endParaRPr sz="2800" dirty="0">
              <a:latin typeface="Verdana"/>
              <a:cs typeface="Verdana"/>
            </a:endParaRPr>
          </a:p>
          <a:p>
            <a:pPr marL="241300" marR="760730" indent="-228600">
              <a:lnSpc>
                <a:spcPts val="3020"/>
              </a:lnSpc>
              <a:spcBef>
                <a:spcPts val="1025"/>
              </a:spcBef>
            </a:pPr>
            <a:r>
              <a:rPr sz="2800" i="1" spc="-105" dirty="0">
                <a:solidFill>
                  <a:srgbClr val="FF0000"/>
                </a:solidFill>
                <a:latin typeface="Verdana"/>
                <a:cs typeface="Verdana"/>
              </a:rPr>
              <a:t>Your </a:t>
            </a:r>
            <a:r>
              <a:rPr sz="2800" i="1" spc="0" dirty="0">
                <a:solidFill>
                  <a:srgbClr val="FF0000"/>
                </a:solidFill>
                <a:latin typeface="Verdana"/>
                <a:cs typeface="Verdana"/>
              </a:rPr>
              <a:t>child </a:t>
            </a:r>
            <a:r>
              <a:rPr sz="2800" i="1" spc="-290" dirty="0">
                <a:solidFill>
                  <a:srgbClr val="FF0000"/>
                </a:solidFill>
                <a:latin typeface="Verdana"/>
                <a:cs typeface="Verdana"/>
              </a:rPr>
              <a:t>is </a:t>
            </a:r>
            <a:r>
              <a:rPr sz="2800" i="1" spc="-85" dirty="0">
                <a:solidFill>
                  <a:srgbClr val="FF0000"/>
                </a:solidFill>
                <a:latin typeface="Verdana"/>
                <a:cs typeface="Verdana"/>
              </a:rPr>
              <a:t>working </a:t>
            </a:r>
            <a:r>
              <a:rPr sz="2800" i="1" spc="25" dirty="0">
                <a:solidFill>
                  <a:srgbClr val="FF0000"/>
                </a:solidFill>
                <a:latin typeface="Verdana"/>
                <a:cs typeface="Verdana"/>
              </a:rPr>
              <a:t>at </a:t>
            </a:r>
            <a:r>
              <a:rPr sz="2800" i="1" spc="-25" dirty="0" smtClean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2800" i="1" spc="-1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2800" i="1" spc="-15" dirty="0" smtClean="0">
                <a:solidFill>
                  <a:srgbClr val="FF0000"/>
                </a:solidFill>
                <a:latin typeface="Verdana"/>
                <a:cs typeface="Verdana"/>
              </a:rPr>
              <a:t>'</a:t>
            </a:r>
            <a:r>
              <a:rPr sz="2800" i="1" spc="50" dirty="0" smtClean="0">
                <a:solidFill>
                  <a:srgbClr val="FF0000"/>
                </a:solidFill>
                <a:latin typeface="Verdana"/>
                <a:cs typeface="Verdana"/>
              </a:rPr>
              <a:t>Expected</a:t>
            </a:r>
            <a:r>
              <a:rPr sz="2800" i="1" spc="50" dirty="0">
                <a:solidFill>
                  <a:srgbClr val="FF0000"/>
                </a:solidFill>
                <a:latin typeface="Verdana"/>
                <a:cs typeface="Verdana"/>
              </a:rPr>
              <a:t>’</a:t>
            </a:r>
            <a:r>
              <a:rPr sz="2800" i="1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GB" sz="2800" i="1" spc="-50" dirty="0" smtClean="0">
                <a:solidFill>
                  <a:srgbClr val="FF0000"/>
                </a:solidFill>
                <a:latin typeface="Verdana"/>
                <a:cs typeface="Verdana"/>
              </a:rPr>
              <a:t>standard</a:t>
            </a:r>
            <a:r>
              <a:rPr sz="2800" i="1" spc="-19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100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800" i="1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285" dirty="0">
                <a:solidFill>
                  <a:srgbClr val="FF0000"/>
                </a:solidFill>
                <a:latin typeface="Verdana"/>
                <a:cs typeface="Verdana"/>
              </a:rPr>
              <a:t>is</a:t>
            </a:r>
            <a:r>
              <a:rPr sz="2800" i="1" spc="-2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25" dirty="0">
                <a:solidFill>
                  <a:srgbClr val="FF0000"/>
                </a:solidFill>
                <a:latin typeface="Verdana"/>
                <a:cs typeface="Verdana"/>
              </a:rPr>
              <a:t>at</a:t>
            </a:r>
            <a:r>
              <a:rPr sz="2800" i="1" spc="-2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25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2800" i="1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10" dirty="0">
                <a:solidFill>
                  <a:srgbClr val="FF0000"/>
                </a:solidFill>
                <a:latin typeface="Verdana"/>
                <a:cs typeface="Verdana"/>
              </a:rPr>
              <a:t>National </a:t>
            </a:r>
            <a:r>
              <a:rPr lang="en-GB" sz="2800" i="1" spc="-10" dirty="0" smtClean="0">
                <a:solidFill>
                  <a:srgbClr val="FF0000"/>
                </a:solidFill>
                <a:latin typeface="Verdana"/>
                <a:cs typeface="Verdana"/>
              </a:rPr>
              <a:t>benchmark</a:t>
            </a:r>
            <a:r>
              <a:rPr sz="2800" i="1" spc="-45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110" dirty="0">
                <a:solidFill>
                  <a:srgbClr val="FF0000"/>
                </a:solidFill>
                <a:latin typeface="Verdana"/>
                <a:cs typeface="Verdana"/>
              </a:rPr>
              <a:t>for </a:t>
            </a:r>
            <a:r>
              <a:rPr sz="2800" i="1" spc="-20" dirty="0">
                <a:solidFill>
                  <a:srgbClr val="FF0000"/>
                </a:solidFill>
                <a:latin typeface="Verdana"/>
                <a:cs typeface="Verdana"/>
              </a:rPr>
              <a:t>Year</a:t>
            </a:r>
            <a:r>
              <a:rPr sz="2800" i="1" spc="-4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i="1" spc="-245" dirty="0">
                <a:solidFill>
                  <a:srgbClr val="FF0000"/>
                </a:solidFill>
                <a:latin typeface="Verdana"/>
                <a:cs typeface="Verdana"/>
              </a:rPr>
              <a:t>4.</a:t>
            </a:r>
            <a:endParaRPr sz="2800" dirty="0">
              <a:latin typeface="Verdana"/>
              <a:cs typeface="Verdana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Verdana"/>
                <a:cs typeface="Verdana"/>
              </a:rPr>
              <a:t>given  </a:t>
            </a:r>
            <a:r>
              <a:rPr sz="2800" spc="2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Verdana"/>
                <a:cs typeface="Verdana"/>
              </a:rPr>
              <a:t>scaled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score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following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2800" spc="-325" dirty="0">
                <a:solidFill>
                  <a:srgbClr val="FFFFFF"/>
                </a:solidFill>
                <a:latin typeface="Verdana"/>
                <a:cs typeface="Verdana"/>
              </a:rPr>
              <a:t>SATs 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tests.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783205" algn="r">
              <a:lnSpc>
                <a:spcPct val="90000"/>
              </a:lnSpc>
              <a:spcBef>
                <a:spcPts val="535"/>
              </a:spcBef>
            </a:pPr>
            <a:r>
              <a:rPr spc="-300" dirty="0" smtClean="0"/>
              <a:t>201</a:t>
            </a:r>
            <a:r>
              <a:rPr lang="en-GB" spc="-300" dirty="0"/>
              <a:t>7</a:t>
            </a:r>
            <a:r>
              <a:rPr spc="-340" dirty="0" smtClean="0"/>
              <a:t> </a:t>
            </a:r>
            <a:r>
              <a:rPr spc="-135" dirty="0"/>
              <a:t>NATIONAL </a:t>
            </a:r>
            <a:r>
              <a:rPr spc="-75" dirty="0"/>
              <a:t> </a:t>
            </a:r>
            <a:r>
              <a:rPr spc="-145" dirty="0"/>
              <a:t>CURRICULUM</a:t>
            </a:r>
            <a:r>
              <a:rPr spc="-280" dirty="0"/>
              <a:t> </a:t>
            </a:r>
            <a:r>
              <a:rPr spc="-615" dirty="0"/>
              <a:t>TESTS</a:t>
            </a:r>
            <a:r>
              <a:rPr spc="-290" dirty="0"/>
              <a:t> </a:t>
            </a:r>
            <a:r>
              <a:rPr spc="25" dirty="0"/>
              <a:t>AND </a:t>
            </a:r>
            <a:r>
              <a:rPr spc="5" dirty="0"/>
              <a:t> </a:t>
            </a:r>
            <a:r>
              <a:rPr spc="-395" dirty="0" smtClean="0"/>
              <a:t>ASSESSMENTS</a:t>
            </a:r>
            <a:endParaRPr spc="-5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4817"/>
            <a:ext cx="7175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30" dirty="0">
                <a:solidFill>
                  <a:srgbClr val="FF0000"/>
                </a:solidFill>
                <a:latin typeface="Verdana"/>
                <a:cs typeface="Verdana"/>
              </a:rPr>
              <a:t>KS1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2451945"/>
            <a:ext cx="7937119" cy="32962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tests</a:t>
            </a:r>
            <a:r>
              <a:rPr sz="3200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include:</a:t>
            </a:r>
            <a:endParaRPr sz="3200" dirty="0">
              <a:latin typeface="Verdana"/>
              <a:cs typeface="Verdana"/>
            </a:endParaRPr>
          </a:p>
          <a:p>
            <a:pPr marL="155575" indent="-142875">
              <a:lnSpc>
                <a:spcPts val="3650"/>
              </a:lnSpc>
              <a:spcBef>
                <a:spcPts val="62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2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grammar,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punctuation</a:t>
            </a:r>
            <a:r>
              <a:rPr sz="32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ts val="3650"/>
              </a:lnSpc>
            </a:pPr>
            <a:r>
              <a:rPr lang="en-GB" sz="3200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200" spc="-150" dirty="0" err="1" smtClean="0">
                <a:solidFill>
                  <a:srgbClr val="FFFFFF"/>
                </a:solidFill>
                <a:latin typeface="Verdana"/>
                <a:cs typeface="Verdana"/>
              </a:rPr>
              <a:t>est</a:t>
            </a:r>
            <a:r>
              <a:rPr lang="en-GB" sz="3200" spc="-150" dirty="0" smtClean="0">
                <a:solidFill>
                  <a:srgbClr val="FFFFFF"/>
                </a:solidFill>
                <a:latin typeface="Verdana"/>
                <a:cs typeface="Verdana"/>
              </a:rPr>
              <a:t> (optional for schools) </a:t>
            </a:r>
            <a:endParaRPr sz="3200" dirty="0">
              <a:latin typeface="Verdana"/>
              <a:cs typeface="Verdana"/>
            </a:endParaRPr>
          </a:p>
          <a:p>
            <a:pPr marL="155575" indent="-142875">
              <a:lnSpc>
                <a:spcPct val="100000"/>
              </a:lnSpc>
              <a:spcBef>
                <a:spcPts val="63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90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arithmetic </a:t>
            </a:r>
            <a:r>
              <a:rPr sz="3200" spc="75" dirty="0">
                <a:solidFill>
                  <a:srgbClr val="FFFFFF"/>
                </a:solidFill>
                <a:latin typeface="Verdana"/>
                <a:cs typeface="Verdana"/>
              </a:rPr>
              <a:t>paper </a:t>
            </a:r>
            <a:r>
              <a:rPr sz="3200" spc="-480" dirty="0">
                <a:solidFill>
                  <a:srgbClr val="FFFFFF"/>
                </a:solidFill>
                <a:latin typeface="Verdana"/>
                <a:cs typeface="Verdana"/>
              </a:rPr>
              <a:t>(+ </a:t>
            </a:r>
            <a:r>
              <a:rPr sz="3200" spc="-390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3200" spc="-36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3200" spc="-7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MS PGothic"/>
                <a:cs typeface="MS PGothic"/>
              </a:rPr>
              <a:t>÷</a:t>
            </a:r>
            <a:r>
              <a:rPr sz="3200" spc="-13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3200" dirty="0">
              <a:latin typeface="Verdana"/>
              <a:cs typeface="Verdana"/>
            </a:endParaRPr>
          </a:p>
          <a:p>
            <a:pPr marL="155575" indent="-142875">
              <a:lnSpc>
                <a:spcPct val="100000"/>
              </a:lnSpc>
              <a:spcBef>
                <a:spcPts val="58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sz="32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days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Verdana"/>
                <a:cs typeface="Verdana"/>
              </a:rPr>
              <a:t>administration</a:t>
            </a:r>
            <a:endParaRPr sz="3200" dirty="0">
              <a:latin typeface="Verdana"/>
              <a:cs typeface="Verdana"/>
            </a:endParaRPr>
          </a:p>
          <a:p>
            <a:pPr marL="155575" indent="-142875">
              <a:lnSpc>
                <a:spcPct val="100000"/>
              </a:lnSpc>
              <a:spcBef>
                <a:spcPts val="630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spc="-229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administered</a:t>
            </a:r>
            <a:r>
              <a:rPr sz="32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00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32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65" dirty="0" smtClean="0">
                <a:solidFill>
                  <a:srgbClr val="FFFFFF"/>
                </a:solidFill>
                <a:latin typeface="Verdana"/>
                <a:cs typeface="Verdana"/>
              </a:rPr>
              <a:t>201</a:t>
            </a:r>
            <a:r>
              <a:rPr lang="en-GB" sz="3200" spc="-265" dirty="0" smtClean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415440"/>
            <a:ext cx="3043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75" dirty="0">
                <a:solidFill>
                  <a:srgbClr val="FFFFFF"/>
                </a:solidFill>
                <a:latin typeface="Verdana"/>
                <a:cs typeface="Verdana"/>
              </a:rPr>
              <a:t>KS1 </a:t>
            </a:r>
            <a:r>
              <a:rPr sz="2200" spc="-185" dirty="0">
                <a:solidFill>
                  <a:srgbClr val="FFFFFF"/>
                </a:solidFill>
                <a:latin typeface="Verdana"/>
                <a:cs typeface="Verdana"/>
              </a:rPr>
              <a:t>tests</a:t>
            </a:r>
            <a:r>
              <a:rPr sz="2200" spc="-185" dirty="0" smtClean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640" y="821695"/>
            <a:ext cx="3937560" cy="43665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400" b="1" spc="-275" dirty="0">
                <a:latin typeface="Verdana"/>
                <a:cs typeface="Verdana"/>
              </a:rPr>
              <a:t>English</a:t>
            </a:r>
            <a:r>
              <a:rPr sz="2400" b="1" spc="-195" dirty="0">
                <a:latin typeface="Verdana"/>
                <a:cs typeface="Verdana"/>
              </a:rPr>
              <a:t> </a:t>
            </a:r>
            <a:r>
              <a:rPr sz="2400" b="1" spc="-180" dirty="0" smtClean="0">
                <a:latin typeface="Verdana"/>
                <a:cs typeface="Verdana"/>
              </a:rPr>
              <a:t>reading</a:t>
            </a:r>
            <a:r>
              <a:rPr lang="en-GB" sz="2400" dirty="0"/>
              <a:t> </a:t>
            </a:r>
            <a:r>
              <a:rPr sz="2400" spc="-200" dirty="0" smtClean="0"/>
              <a:t>2</a:t>
            </a:r>
            <a:r>
              <a:rPr sz="2400" spc="-190" dirty="0" smtClean="0"/>
              <a:t> </a:t>
            </a:r>
            <a:r>
              <a:rPr sz="2400" spc="-70" dirty="0"/>
              <a:t>papers: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47700" y="1258353"/>
            <a:ext cx="8001000" cy="583749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text 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questions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combined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ts val="259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challenging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text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questions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  <a:p>
            <a:pPr marL="240665">
              <a:lnSpc>
                <a:spcPts val="259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separate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booklet</a:t>
            </a: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ts val="2300"/>
              </a:lnSpc>
              <a:spcBef>
                <a:spcPts val="980"/>
              </a:spcBef>
            </a:pP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should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given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opportunity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330" dirty="0">
                <a:solidFill>
                  <a:srgbClr val="FFFFFF"/>
                </a:solidFill>
                <a:latin typeface="Verdana"/>
                <a:cs typeface="Verdana"/>
              </a:rPr>
              <a:t>sit</a:t>
            </a:r>
            <a:r>
              <a:rPr sz="20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220" dirty="0">
                <a:solidFill>
                  <a:srgbClr val="FFFFFF"/>
                </a:solidFill>
                <a:latin typeface="Verdana"/>
                <a:cs typeface="Verdana"/>
              </a:rPr>
              <a:t>both  </a:t>
            </a:r>
            <a:r>
              <a:rPr sz="2000" b="1" spc="-185" dirty="0" smtClean="0">
                <a:solidFill>
                  <a:srgbClr val="FFFFFF"/>
                </a:solidFill>
                <a:latin typeface="Verdana"/>
                <a:cs typeface="Verdana"/>
              </a:rPr>
              <a:t>papers</a:t>
            </a:r>
            <a:endParaRPr lang="en-GB" sz="2000" b="1" spc="-18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ts val="2300"/>
              </a:lnSpc>
              <a:spcBef>
                <a:spcPts val="980"/>
              </a:spcBef>
              <a:buFont typeface="Arial" panose="020B0604020202020204" pitchFamily="34" charset="0"/>
              <a:buChar char="•"/>
            </a:pP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Teacher assessment for reading is also submitted and forms part of the overall judgement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b="1" spc="-200" dirty="0">
                <a:solidFill>
                  <a:srgbClr val="FFFFFF"/>
                </a:solidFill>
                <a:latin typeface="Verdana"/>
                <a:cs typeface="Verdana"/>
              </a:rPr>
              <a:t>Grammar, punctuation </a:t>
            </a:r>
            <a:r>
              <a:rPr sz="2000" b="1" spc="-1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204" dirty="0" smtClean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r>
              <a:rPr lang="en-GB" sz="2000" b="1" spc="-20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000" spc="-204" dirty="0" smtClean="0">
                <a:solidFill>
                  <a:srgbClr val="FFFFFF"/>
                </a:solidFill>
                <a:latin typeface="Verdana"/>
                <a:cs typeface="Verdana"/>
              </a:rPr>
              <a:t>(optional for schools)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Emphasis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technical</a:t>
            </a:r>
            <a:r>
              <a:rPr sz="20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grammar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Separate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r>
              <a:rPr sz="20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40" dirty="0">
                <a:solidFill>
                  <a:schemeClr val="bg1"/>
                </a:solidFill>
                <a:latin typeface="Verdana"/>
                <a:cs typeface="Verdana"/>
              </a:rPr>
              <a:t>No</a:t>
            </a:r>
            <a:r>
              <a:rPr sz="2000" spc="-5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chemeClr val="bg1"/>
                </a:solidFill>
                <a:latin typeface="Verdana"/>
                <a:cs typeface="Verdana"/>
              </a:rPr>
              <a:t>English </a:t>
            </a:r>
            <a:r>
              <a:rPr sz="2000" spc="-100" dirty="0">
                <a:solidFill>
                  <a:schemeClr val="bg1"/>
                </a:solidFill>
                <a:latin typeface="Verdana"/>
                <a:cs typeface="Verdana"/>
              </a:rPr>
              <a:t>writing </a:t>
            </a:r>
            <a:r>
              <a:rPr sz="2000" spc="-114" dirty="0">
                <a:solidFill>
                  <a:schemeClr val="bg1"/>
                </a:solidFill>
                <a:latin typeface="Verdana"/>
                <a:cs typeface="Verdana"/>
              </a:rPr>
              <a:t>test</a:t>
            </a:r>
            <a:r>
              <a:rPr sz="20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(Teacher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assessed)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000" b="1" spc="-185" dirty="0" smtClean="0">
                <a:solidFill>
                  <a:srgbClr val="FFFFFF"/>
                </a:solidFill>
                <a:latin typeface="Verdana"/>
                <a:cs typeface="Verdana"/>
              </a:rPr>
              <a:t>Mathematics</a:t>
            </a:r>
            <a:r>
              <a:rPr lang="en-GB" sz="2000" b="1" spc="-18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2  papers:</a:t>
            </a:r>
            <a:endParaRPr sz="20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arithmetic </a:t>
            </a:r>
            <a:r>
              <a:rPr sz="2000" spc="-114" dirty="0" smtClean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lang="en-GB" sz="2000" spc="-114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9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 smtClean="0">
                <a:solidFill>
                  <a:srgbClr val="FFFFFF"/>
                </a:solidFill>
                <a:latin typeface="Verdana"/>
                <a:cs typeface="Verdana"/>
              </a:rPr>
              <a:t>introduced</a:t>
            </a:r>
            <a:endParaRPr lang="en-GB" sz="2000" spc="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000" spc="5" dirty="0" smtClean="0">
                <a:solidFill>
                  <a:srgbClr val="FFFFFF"/>
                </a:solidFill>
                <a:latin typeface="Verdana"/>
                <a:cs typeface="Verdana"/>
              </a:rPr>
              <a:t>Reasoning paper</a:t>
            </a:r>
          </a:p>
          <a:p>
            <a:pPr marL="241300" indent="-228600"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Teacher assessment for maths is also submitted and forms part of the overall judgement</a:t>
            </a:r>
            <a:endParaRPr lang="en-GB" sz="2000" dirty="0" smtClean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endParaRPr lang="en-GB" sz="2000" spc="5" dirty="0" smtClean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783205" algn="r">
              <a:lnSpc>
                <a:spcPct val="90000"/>
              </a:lnSpc>
              <a:spcBef>
                <a:spcPts val="535"/>
              </a:spcBef>
            </a:pPr>
            <a:r>
              <a:rPr spc="-300" dirty="0" smtClean="0"/>
              <a:t>201</a:t>
            </a:r>
            <a:r>
              <a:rPr lang="en-GB" spc="-300" dirty="0"/>
              <a:t>7</a:t>
            </a:r>
            <a:r>
              <a:rPr spc="-340" dirty="0" smtClean="0"/>
              <a:t> </a:t>
            </a:r>
            <a:r>
              <a:rPr spc="-135" dirty="0"/>
              <a:t>NATIONAL </a:t>
            </a:r>
            <a:r>
              <a:rPr spc="-75" dirty="0"/>
              <a:t> </a:t>
            </a:r>
            <a:r>
              <a:rPr spc="-145" dirty="0"/>
              <a:t>CURRICULUM</a:t>
            </a:r>
            <a:r>
              <a:rPr spc="-280" dirty="0"/>
              <a:t> </a:t>
            </a:r>
            <a:r>
              <a:rPr spc="-615" dirty="0"/>
              <a:t>TESTS</a:t>
            </a:r>
            <a:r>
              <a:rPr spc="-290" dirty="0"/>
              <a:t> </a:t>
            </a:r>
            <a:r>
              <a:rPr spc="25" dirty="0"/>
              <a:t>AND </a:t>
            </a:r>
            <a:r>
              <a:rPr spc="5" dirty="0"/>
              <a:t> </a:t>
            </a:r>
            <a:r>
              <a:rPr spc="-395" dirty="0" smtClean="0"/>
              <a:t>ASSESSMENTS</a:t>
            </a:r>
            <a:endParaRPr spc="-5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092553"/>
            <a:ext cx="7642859" cy="397827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200" b="1" spc="-530" dirty="0">
                <a:solidFill>
                  <a:srgbClr val="FF0000"/>
                </a:solidFill>
                <a:latin typeface="Verdana"/>
                <a:cs typeface="Verdana"/>
              </a:rPr>
              <a:t>KS2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3200" spc="-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include:</a:t>
            </a:r>
            <a:endParaRPr sz="3200">
              <a:latin typeface="Verdana"/>
              <a:cs typeface="Verdana"/>
            </a:endParaRPr>
          </a:p>
          <a:p>
            <a:pPr marL="241300" indent="-228600">
              <a:lnSpc>
                <a:spcPts val="3454"/>
              </a:lnSpc>
              <a:spcBef>
                <a:spcPts val="2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30" dirty="0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sz="32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Verdana"/>
                <a:cs typeface="Verdana"/>
              </a:rPr>
              <a:t>maths</a:t>
            </a: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90" dirty="0">
                <a:solidFill>
                  <a:srgbClr val="FFFFFF"/>
                </a:solidFill>
                <a:latin typeface="Verdana"/>
                <a:cs typeface="Verdana"/>
              </a:rPr>
              <a:t>replaced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32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Arithmetic</a:t>
            </a:r>
            <a:endParaRPr sz="3200">
              <a:latin typeface="Verdana"/>
              <a:cs typeface="Verdana"/>
            </a:endParaRPr>
          </a:p>
          <a:p>
            <a:pPr marL="241300">
              <a:lnSpc>
                <a:spcPts val="3454"/>
              </a:lnSpc>
            </a:pPr>
            <a:r>
              <a:rPr sz="3200" spc="-150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3200">
              <a:latin typeface="Verdana"/>
              <a:cs typeface="Verdana"/>
            </a:endParaRPr>
          </a:p>
          <a:p>
            <a:pPr marL="241300" indent="-228600">
              <a:lnSpc>
                <a:spcPts val="3760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60" dirty="0">
                <a:solidFill>
                  <a:srgbClr val="FFFFFF"/>
                </a:solidFill>
                <a:latin typeface="Verdana"/>
                <a:cs typeface="Verdana"/>
              </a:rPr>
              <a:t>No </a:t>
            </a:r>
            <a:r>
              <a:rPr sz="3200" spc="-65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3200" spc="-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04" dirty="0">
                <a:solidFill>
                  <a:srgbClr val="FFFFFF"/>
                </a:solidFill>
                <a:latin typeface="Verdana"/>
                <a:cs typeface="Verdana"/>
              </a:rPr>
              <a:t>tests</a:t>
            </a:r>
            <a:endParaRPr sz="3200">
              <a:latin typeface="Verdana"/>
              <a:cs typeface="Verdana"/>
            </a:endParaRPr>
          </a:p>
          <a:p>
            <a:pPr marL="1155700" lvl="1" indent="-228600">
              <a:lnSpc>
                <a:spcPts val="3195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pupils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2800" spc="-250" dirty="0">
                <a:solidFill>
                  <a:srgbClr val="FFFFFF"/>
                </a:solidFill>
                <a:latin typeface="Verdana"/>
                <a:cs typeface="Verdana"/>
              </a:rPr>
              <a:t>just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1 </a:t>
            </a:r>
            <a:r>
              <a:rPr sz="2800" spc="-135" dirty="0">
                <a:solidFill>
                  <a:srgbClr val="FFFFFF"/>
                </a:solidFill>
                <a:latin typeface="Verdana"/>
                <a:cs typeface="Verdana"/>
              </a:rPr>
              <a:t>set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800" spc="-7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tests</a:t>
            </a:r>
            <a:endParaRPr sz="2800">
              <a:latin typeface="Verdana"/>
              <a:cs typeface="Verdana"/>
            </a:endParaRPr>
          </a:p>
          <a:p>
            <a:pPr marL="1155700" marR="559435" lvl="1" indent="-228600" algn="just">
              <a:lnSpc>
                <a:spcPct val="80000"/>
              </a:lnSpc>
              <a:spcBef>
                <a:spcPts val="59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tests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include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small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questions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stretch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800" spc="-6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most  </a:t>
            </a:r>
            <a:r>
              <a:rPr sz="2800" spc="75" dirty="0">
                <a:solidFill>
                  <a:srgbClr val="FFFFFF"/>
                </a:solidFill>
                <a:latin typeface="Verdana"/>
                <a:cs typeface="Verdana"/>
              </a:rPr>
              <a:t>able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851545"/>
            <a:ext cx="1633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Mathematics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299" y="1183015"/>
            <a:ext cx="6999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Arithmetic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introduced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assess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basic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mathematical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74065" y="1468858"/>
            <a:ext cx="6586220" cy="2409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/>
              <a:t>calculations </a:t>
            </a:r>
            <a:r>
              <a:rPr spc="-320" dirty="0"/>
              <a:t>(+ </a:t>
            </a:r>
            <a:r>
              <a:rPr spc="-245" dirty="0"/>
              <a:t>- </a:t>
            </a:r>
            <a:r>
              <a:rPr spc="-225" dirty="0"/>
              <a:t>x </a:t>
            </a:r>
            <a:r>
              <a:rPr spc="75" dirty="0"/>
              <a:t>and</a:t>
            </a:r>
            <a:r>
              <a:rPr spc="-370" dirty="0"/>
              <a:t> </a:t>
            </a:r>
            <a:r>
              <a:rPr spc="-85" dirty="0">
                <a:latin typeface="MS PGothic"/>
                <a:cs typeface="MS PGothic"/>
              </a:rPr>
              <a:t>÷</a:t>
            </a:r>
            <a:r>
              <a:rPr spc="-85" dirty="0"/>
              <a:t>)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pc="35" dirty="0"/>
              <a:t>No </a:t>
            </a:r>
            <a:r>
              <a:rPr spc="-20" dirty="0"/>
              <a:t>contextualised</a:t>
            </a:r>
            <a:r>
              <a:rPr spc="-395" dirty="0"/>
              <a:t> </a:t>
            </a:r>
            <a:r>
              <a:rPr spc="-65" dirty="0"/>
              <a:t>questions</a:t>
            </a:r>
          </a:p>
          <a:p>
            <a:pPr marL="12700" marR="5080">
              <a:lnSpc>
                <a:spcPts val="2680"/>
              </a:lnSpc>
              <a:spcBef>
                <a:spcPts val="13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pc="-165" dirty="0"/>
              <a:t>36 </a:t>
            </a:r>
            <a:r>
              <a:rPr spc="-75" dirty="0"/>
              <a:t>questions, </a:t>
            </a:r>
            <a:r>
              <a:rPr spc="-165" dirty="0"/>
              <a:t>40 </a:t>
            </a:r>
            <a:r>
              <a:rPr spc="-120" dirty="0"/>
              <a:t>marks </a:t>
            </a:r>
            <a:r>
              <a:rPr dirty="0"/>
              <a:t>available, </a:t>
            </a:r>
            <a:r>
              <a:rPr spc="-165" dirty="0"/>
              <a:t>30 </a:t>
            </a:r>
            <a:r>
              <a:rPr spc="-85" dirty="0"/>
              <a:t>minutes</a:t>
            </a:r>
            <a:r>
              <a:rPr spc="-484" dirty="0"/>
              <a:t> </a:t>
            </a:r>
            <a:r>
              <a:rPr spc="-35" dirty="0"/>
              <a:t>duration  </a:t>
            </a:r>
            <a:r>
              <a:rPr spc="-60" dirty="0"/>
              <a:t>Questions </a:t>
            </a:r>
            <a:r>
              <a:rPr spc="-110" dirty="0"/>
              <a:t>will</a:t>
            </a:r>
            <a:r>
              <a:rPr spc="-290" dirty="0"/>
              <a:t> </a:t>
            </a:r>
            <a:r>
              <a:rPr spc="-35" dirty="0"/>
              <a:t>cover:</a:t>
            </a:r>
          </a:p>
          <a:p>
            <a:pPr marL="12700">
              <a:lnSpc>
                <a:spcPct val="100000"/>
              </a:lnSpc>
              <a:spcBef>
                <a:spcPts val="15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pc="-60" dirty="0"/>
              <a:t>straightforward </a:t>
            </a:r>
            <a:r>
              <a:rPr dirty="0"/>
              <a:t>addition </a:t>
            </a:r>
            <a:r>
              <a:rPr spc="75" dirty="0"/>
              <a:t>and</a:t>
            </a:r>
            <a:r>
              <a:rPr spc="-445" dirty="0"/>
              <a:t> </a:t>
            </a:r>
            <a:r>
              <a:rPr spc="-35" dirty="0"/>
              <a:t>subtraction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pc="-30" dirty="0"/>
              <a:t>more</a:t>
            </a:r>
            <a:r>
              <a:rPr spc="-170" dirty="0"/>
              <a:t> </a:t>
            </a:r>
            <a:r>
              <a:rPr spc="15" dirty="0"/>
              <a:t>complex</a:t>
            </a:r>
            <a:r>
              <a:rPr spc="-180" dirty="0"/>
              <a:t> </a:t>
            </a:r>
            <a:r>
              <a:rPr dirty="0"/>
              <a:t>calculations</a:t>
            </a:r>
            <a:r>
              <a:rPr spc="-195" dirty="0"/>
              <a:t> </a:t>
            </a:r>
            <a:r>
              <a:rPr spc="-70" dirty="0"/>
              <a:t>with</a:t>
            </a:r>
            <a:r>
              <a:rPr spc="-180" dirty="0"/>
              <a:t> </a:t>
            </a:r>
            <a:r>
              <a:rPr spc="-45" dirty="0"/>
              <a:t>fractions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/>
              <a:t>long </a:t>
            </a:r>
            <a:r>
              <a:rPr spc="-100" dirty="0"/>
              <a:t>divisions </a:t>
            </a:r>
            <a:r>
              <a:rPr spc="75" dirty="0"/>
              <a:t>and</a:t>
            </a:r>
            <a:r>
              <a:rPr spc="-520" dirty="0"/>
              <a:t> </a:t>
            </a:r>
            <a:r>
              <a:rPr spc="-5" dirty="0"/>
              <a:t>long </a:t>
            </a:r>
            <a:r>
              <a:rPr spc="-55" dirty="0"/>
              <a:t>multiplications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065" y="3878683"/>
            <a:ext cx="7345680" cy="7054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u="sng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KS2 </a:t>
            </a:r>
            <a:r>
              <a:rPr sz="2000" b="1" u="sng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English</a:t>
            </a:r>
            <a:r>
              <a:rPr sz="2000" b="1" u="sng" spc="-3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reading</a:t>
            </a:r>
            <a:endParaRPr sz="2000" dirty="0"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Retained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similar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previous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KS2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reading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4580756"/>
            <a:ext cx="7756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Greater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emphasis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comprehension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elements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477" y="4911591"/>
            <a:ext cx="7467600" cy="239488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curriculum</a:t>
            </a:r>
            <a:endParaRPr sz="2000" dirty="0"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spcBef>
                <a:spcPts val="28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3-4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unrelated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texts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increasing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difficulty</a:t>
            </a:r>
            <a:endParaRPr sz="2000" dirty="0"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mixture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text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endParaRPr lang="en-GB" sz="2000" spc="-5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02235" indent="-89535"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Teacher assessment for reading is also submitted to the Local Authority.</a:t>
            </a:r>
            <a:endParaRPr lang="en-GB" sz="2000" dirty="0" smtClean="0"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endParaRPr lang="en-GB" sz="2000" spc="-5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102235" indent="-89535">
              <a:lnSpc>
                <a:spcPct val="100000"/>
              </a:lnSpc>
              <a:spcBef>
                <a:spcPts val="2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2344" y="128727"/>
            <a:ext cx="71558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45" dirty="0"/>
              <a:t>KS2 </a:t>
            </a:r>
            <a:r>
              <a:rPr sz="4000" spc="-434" dirty="0"/>
              <a:t>tests</a:t>
            </a:r>
            <a:r>
              <a:rPr sz="4000" spc="-434" dirty="0" smtClean="0"/>
              <a:t>:</a:t>
            </a:r>
            <a:endParaRPr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908685"/>
            <a:ext cx="8027670" cy="58009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sz="2000" b="1" u="heavy" spc="-4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KS2 </a:t>
            </a:r>
            <a:r>
              <a:rPr sz="2000" b="1" u="heavy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English </a:t>
            </a:r>
            <a:r>
              <a:rPr sz="2000" b="1" u="heavy" spc="-2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Grammar, </a:t>
            </a:r>
            <a:r>
              <a:rPr sz="2000" b="1" u="heavy" spc="-2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Punctuation </a:t>
            </a:r>
            <a:r>
              <a:rPr sz="2000" b="1" u="heavy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And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Spelling</a:t>
            </a:r>
            <a:endParaRPr sz="2000" b="1" dirty="0">
              <a:latin typeface="Verdana"/>
              <a:cs typeface="Verdana"/>
            </a:endParaRPr>
          </a:p>
          <a:p>
            <a:pPr marL="12700">
              <a:lnSpc>
                <a:spcPts val="2700"/>
              </a:lnSpc>
            </a:pP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contextual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items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design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unchanged:</a:t>
            </a:r>
            <a:endParaRPr sz="2000" dirty="0">
              <a:latin typeface="Verdana"/>
              <a:cs typeface="Verdana"/>
            </a:endParaRPr>
          </a:p>
          <a:p>
            <a:pPr marL="12700" marR="887730">
              <a:lnSpc>
                <a:spcPts val="2700"/>
              </a:lnSpc>
              <a:spcBef>
                <a:spcPts val="190"/>
              </a:spcBef>
            </a:pP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–1 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short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answer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paper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questions,</a:t>
            </a:r>
            <a:r>
              <a:rPr sz="2000" spc="-5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50 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marks 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510"/>
              </a:lnSpc>
            </a:pP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–1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spelling 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questions, 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20 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marks</a:t>
            </a:r>
            <a:r>
              <a:rPr sz="200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endParaRPr sz="2000" dirty="0">
              <a:latin typeface="Verdana"/>
              <a:cs typeface="Verdana"/>
            </a:endParaRPr>
          </a:p>
          <a:p>
            <a:pPr marL="12700" marR="1311275">
              <a:lnSpc>
                <a:spcPts val="2700"/>
              </a:lnSpc>
              <a:spcBef>
                <a:spcPts val="190"/>
              </a:spcBef>
            </a:pP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tested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asking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complete 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sentences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2000" spc="2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word </a:t>
            </a:r>
            <a:r>
              <a:rPr sz="2000" spc="-155" dirty="0" smtClean="0">
                <a:solidFill>
                  <a:srgbClr val="FFFFFF"/>
                </a:solidFill>
                <a:latin typeface="Verdana"/>
                <a:cs typeface="Verdana"/>
              </a:rPr>
              <a:t>missing</a:t>
            </a:r>
            <a:endParaRPr lang="en-GB" sz="2000" spc="-155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355600" marR="1311275" indent="-342900">
              <a:lnSpc>
                <a:spcPts val="2700"/>
              </a:lnSpc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Teacher assessment for writing is also submitted to the Local Authority.</a:t>
            </a:r>
            <a:endParaRPr lang="en-GB" sz="2000" dirty="0">
              <a:latin typeface="Verdana"/>
              <a:cs typeface="Verdana"/>
            </a:endParaRPr>
          </a:p>
          <a:p>
            <a:pPr marL="12700" marR="1311275">
              <a:lnSpc>
                <a:spcPts val="2700"/>
              </a:lnSpc>
              <a:spcBef>
                <a:spcPts val="190"/>
              </a:spcBef>
            </a:pPr>
            <a:r>
              <a:rPr sz="2000" b="1" u="sng" spc="-41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KS2</a:t>
            </a:r>
            <a:r>
              <a:rPr sz="2000" b="1" u="sng" spc="-17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sz="2000" b="1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Mathematics</a:t>
            </a:r>
            <a:endParaRPr sz="2000" b="1" u="sng" dirty="0">
              <a:latin typeface="Verdana"/>
              <a:cs typeface="Verdana"/>
            </a:endParaRPr>
          </a:p>
          <a:p>
            <a:pPr marL="12700">
              <a:lnSpc>
                <a:spcPts val="2700"/>
              </a:lnSpc>
            </a:pP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papers: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700"/>
              </a:lnSpc>
            </a:pP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–1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arithmetic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700"/>
              </a:lnSpc>
            </a:pP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–2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mathematical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reasoning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papers</a:t>
            </a:r>
            <a:endParaRPr sz="2000" dirty="0">
              <a:latin typeface="Verdana"/>
              <a:cs typeface="Verdana"/>
            </a:endParaRPr>
          </a:p>
          <a:p>
            <a:pPr marL="12700" marR="1051560">
              <a:lnSpc>
                <a:spcPct val="90000"/>
              </a:lnSpc>
              <a:spcBef>
                <a:spcPts val="150"/>
              </a:spcBef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gridded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provided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answer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spaces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for 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questions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arithmetic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some 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questions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r>
              <a:rPr sz="20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10" dirty="0" smtClean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lang="en-GB" sz="2000" spc="-21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355600" marR="1051560" indent="-342900">
              <a:lnSpc>
                <a:spcPct val="9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GB" sz="2000" spc="-185" dirty="0" smtClean="0">
                <a:solidFill>
                  <a:srgbClr val="FFFFFF"/>
                </a:solidFill>
                <a:latin typeface="Verdana"/>
                <a:cs typeface="Verdana"/>
              </a:rPr>
              <a:t>Teacher assessment for maths is also submitted to the Local Authority.</a:t>
            </a:r>
            <a:endParaRPr lang="en-GB" sz="2000" dirty="0" smtClean="0">
              <a:latin typeface="Verdana"/>
              <a:cs typeface="Verdana"/>
            </a:endParaRPr>
          </a:p>
          <a:p>
            <a:pPr marL="12700" marR="1051560">
              <a:lnSpc>
                <a:spcPct val="90000"/>
              </a:lnSpc>
              <a:spcBef>
                <a:spcPts val="150"/>
              </a:spcBef>
            </a:pPr>
            <a:endParaRPr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848" y="895349"/>
            <a:ext cx="43745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75" dirty="0">
                <a:solidFill>
                  <a:srgbClr val="DF2D28"/>
                </a:solidFill>
              </a:rPr>
              <a:t>No </a:t>
            </a:r>
            <a:r>
              <a:rPr sz="4000" spc="-300" dirty="0">
                <a:solidFill>
                  <a:srgbClr val="DF2D28"/>
                </a:solidFill>
              </a:rPr>
              <a:t>Sats </a:t>
            </a:r>
            <a:r>
              <a:rPr sz="4000" spc="-160" dirty="0">
                <a:solidFill>
                  <a:srgbClr val="DF2D28"/>
                </a:solidFill>
              </a:rPr>
              <a:t>Levels</a:t>
            </a:r>
            <a:r>
              <a:rPr sz="4000" spc="-690" dirty="0">
                <a:solidFill>
                  <a:srgbClr val="DF2D28"/>
                </a:solidFill>
              </a:rPr>
              <a:t> </a:t>
            </a:r>
            <a:r>
              <a:rPr sz="4000" spc="-265" dirty="0"/>
              <a:t>But</a:t>
            </a:r>
            <a:endParaRPr sz="4000"/>
          </a:p>
          <a:p>
            <a:pPr algn="ctr">
              <a:lnSpc>
                <a:spcPts val="4560"/>
              </a:lnSpc>
            </a:pPr>
            <a:r>
              <a:rPr sz="4000" i="1" spc="30" dirty="0">
                <a:latin typeface="Verdana"/>
                <a:cs typeface="Verdana"/>
              </a:rPr>
              <a:t>Scaled</a:t>
            </a:r>
            <a:r>
              <a:rPr sz="4000" i="1" spc="-295" dirty="0">
                <a:latin typeface="Verdana"/>
                <a:cs typeface="Verdana"/>
              </a:rPr>
              <a:t> </a:t>
            </a:r>
            <a:r>
              <a:rPr sz="4000" i="1" spc="-190" dirty="0">
                <a:latin typeface="Verdana"/>
                <a:cs typeface="Verdana"/>
              </a:rPr>
              <a:t>Scores</a:t>
            </a:r>
            <a:r>
              <a:rPr sz="4000" spc="-190" dirty="0"/>
              <a:t>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2102635"/>
            <a:ext cx="8040370" cy="41198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360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z="2800" b="1" spc="-204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2800" b="1" spc="-155" dirty="0">
                <a:solidFill>
                  <a:srgbClr val="FFFFFF"/>
                </a:solidFill>
                <a:latin typeface="Verdana"/>
                <a:cs typeface="Verdana"/>
              </a:rPr>
              <a:t>Scaled</a:t>
            </a:r>
            <a:r>
              <a:rPr sz="2800" b="1" spc="-5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229" dirty="0">
                <a:solidFill>
                  <a:srgbClr val="FFFFFF"/>
                </a:solidFill>
                <a:latin typeface="Verdana"/>
                <a:cs typeface="Verdana"/>
              </a:rPr>
              <a:t>scores?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Used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Verdana"/>
                <a:cs typeface="Verdana"/>
              </a:rPr>
              <a:t>report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Verdana"/>
                <a:cs typeface="Verdana"/>
              </a:rPr>
              <a:t>curriculum</a:t>
            </a:r>
            <a:r>
              <a:rPr sz="28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0" dirty="0">
                <a:solidFill>
                  <a:srgbClr val="FFFFFF"/>
                </a:solidFill>
                <a:latin typeface="Verdana"/>
                <a:cs typeface="Verdana"/>
              </a:rPr>
              <a:t>outcomes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Helps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800" spc="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800" spc="-7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reported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consistently </a:t>
            </a:r>
            <a:r>
              <a:rPr sz="2800" spc="-290" dirty="0">
                <a:solidFill>
                  <a:srgbClr val="FFFFFF"/>
                </a:solidFill>
                <a:latin typeface="Verdana"/>
                <a:cs typeface="Verdana"/>
              </a:rPr>
              <a:t>-2 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pupils 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achieving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same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scaled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score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different </a:t>
            </a:r>
            <a:r>
              <a:rPr sz="2800" spc="-105" dirty="0">
                <a:solidFill>
                  <a:srgbClr val="FFFFFF"/>
                </a:solidFill>
                <a:latin typeface="Verdana"/>
                <a:cs typeface="Verdana"/>
              </a:rPr>
              <a:t>years </a:t>
            </a: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demonstrated the 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same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attainment</a:t>
            </a:r>
            <a:endParaRPr sz="2800">
              <a:latin typeface="Verdana"/>
              <a:cs typeface="Verdana"/>
            </a:endParaRPr>
          </a:p>
          <a:p>
            <a:pPr marL="137160" indent="-124460">
              <a:lnSpc>
                <a:spcPct val="100000"/>
              </a:lnSpc>
              <a:spcBef>
                <a:spcPts val="66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b="1" spc="-229" dirty="0">
                <a:solidFill>
                  <a:srgbClr val="DF2D28"/>
                </a:solidFill>
                <a:latin typeface="Verdana"/>
                <a:cs typeface="Verdana"/>
              </a:rPr>
              <a:t>National </a:t>
            </a:r>
            <a:r>
              <a:rPr sz="2800" b="1" spc="-250" dirty="0">
                <a:solidFill>
                  <a:srgbClr val="DF2D28"/>
                </a:solidFill>
                <a:latin typeface="Verdana"/>
                <a:cs typeface="Verdana"/>
              </a:rPr>
              <a:t>standard </a:t>
            </a:r>
            <a:r>
              <a:rPr sz="2800" b="1" spc="-34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2800" b="1" spc="-9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800" b="1" spc="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320" dirty="0">
                <a:solidFill>
                  <a:srgbClr val="FFFFFF"/>
                </a:solidFill>
                <a:latin typeface="Verdana"/>
                <a:cs typeface="Verdana"/>
              </a:rPr>
              <a:t>‘100’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195"/>
              </a:lnSpc>
              <a:spcBef>
                <a:spcPts val="670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‘raw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score’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equates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Verdana"/>
                <a:cs typeface="Verdana"/>
              </a:rPr>
              <a:t>might</a:t>
            </a:r>
            <a:r>
              <a:rPr sz="28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195"/>
              </a:lnSpc>
            </a:pP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different </a:t>
            </a:r>
            <a:r>
              <a:rPr sz="2800" spc="160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28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238871"/>
            <a:ext cx="7880350" cy="4544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spc="-290" dirty="0">
                <a:solidFill>
                  <a:srgbClr val="FFFFFF"/>
                </a:solidFill>
                <a:latin typeface="Verdana"/>
                <a:cs typeface="Verdana"/>
              </a:rPr>
              <a:t>Reporting </a:t>
            </a:r>
            <a:r>
              <a:rPr sz="2800" b="1" spc="-135" dirty="0">
                <a:solidFill>
                  <a:srgbClr val="FFFFFF"/>
                </a:solidFill>
                <a:latin typeface="Verdana"/>
                <a:cs typeface="Verdana"/>
              </a:rPr>
              <a:t>scaled</a:t>
            </a:r>
            <a:r>
              <a:rPr sz="2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240" dirty="0">
                <a:solidFill>
                  <a:srgbClr val="FFFFFF"/>
                </a:solidFill>
                <a:latin typeface="Verdana"/>
                <a:cs typeface="Verdana"/>
              </a:rPr>
              <a:t>scores</a:t>
            </a:r>
            <a:endParaRPr sz="2800" dirty="0">
              <a:latin typeface="Verdana"/>
              <a:cs typeface="Verdana"/>
            </a:endParaRPr>
          </a:p>
          <a:p>
            <a:pPr marL="241300" indent="-228600">
              <a:lnSpc>
                <a:spcPts val="3025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Raw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scores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translated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scaled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Verdana"/>
                <a:cs typeface="Verdana"/>
              </a:rPr>
              <a:t>scores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endParaRPr sz="2800" dirty="0">
              <a:latin typeface="Verdana"/>
              <a:cs typeface="Verdana"/>
            </a:endParaRPr>
          </a:p>
          <a:p>
            <a:pPr marL="241300">
              <a:lnSpc>
                <a:spcPts val="3025"/>
              </a:lnSpc>
            </a:pPr>
            <a:r>
              <a:rPr sz="2800" spc="22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conversion</a:t>
            </a:r>
            <a:r>
              <a:rPr sz="2800" spc="-6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table</a:t>
            </a:r>
            <a:endParaRPr sz="2800" dirty="0">
              <a:latin typeface="Verdana"/>
              <a:cs typeface="Verdana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65" dirty="0">
                <a:solidFill>
                  <a:srgbClr val="FFFFFF"/>
                </a:solidFill>
                <a:latin typeface="Verdana"/>
                <a:cs typeface="Verdana"/>
              </a:rPr>
              <a:t>KS1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conversion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tables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published</a:t>
            </a:r>
            <a:r>
              <a:rPr sz="2800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endParaRPr sz="2800" dirty="0">
              <a:latin typeface="Verdana"/>
              <a:cs typeface="Verdana"/>
            </a:endParaRPr>
          </a:p>
          <a:p>
            <a:pPr marL="241300">
              <a:lnSpc>
                <a:spcPts val="3025"/>
              </a:lnSpc>
            </a:pPr>
            <a:r>
              <a:rPr sz="2800" b="1" spc="-240" dirty="0">
                <a:solidFill>
                  <a:srgbClr val="FFFFFF"/>
                </a:solidFill>
                <a:latin typeface="Verdana"/>
                <a:cs typeface="Verdana"/>
              </a:rPr>
              <a:t>May/June</a:t>
            </a:r>
            <a:r>
              <a:rPr sz="28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201</a:t>
            </a:r>
            <a:r>
              <a:rPr lang="en-GB" sz="28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2800" dirty="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65" dirty="0">
                <a:solidFill>
                  <a:srgbClr val="FFFFFF"/>
                </a:solidFill>
                <a:latin typeface="Verdana"/>
                <a:cs typeface="Verdana"/>
              </a:rPr>
              <a:t>KS2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published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800" b="1" spc="-254" dirty="0">
                <a:solidFill>
                  <a:srgbClr val="FFFFFF"/>
                </a:solidFill>
                <a:latin typeface="Verdana"/>
                <a:cs typeface="Verdana"/>
              </a:rPr>
              <a:t>July</a:t>
            </a:r>
            <a:r>
              <a:rPr sz="2800" b="1" spc="-6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201</a:t>
            </a:r>
            <a:r>
              <a:rPr lang="en-GB" sz="2800" b="1" spc="-434" dirty="0" smtClean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endParaRPr sz="2800" dirty="0">
              <a:latin typeface="Verdana"/>
              <a:cs typeface="Verdana"/>
            </a:endParaRPr>
          </a:p>
          <a:p>
            <a:pPr marL="241300" marR="320675" indent="-228600">
              <a:lnSpc>
                <a:spcPct val="802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receive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raw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score,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scaled</a:t>
            </a: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score  </a:t>
            </a:r>
            <a:r>
              <a:rPr sz="2800" spc="10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confirmation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attainment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800" spc="-25" dirty="0">
                <a:solidFill>
                  <a:srgbClr val="DF2D28"/>
                </a:solidFill>
                <a:latin typeface="Verdana"/>
                <a:cs typeface="Verdana"/>
              </a:rPr>
              <a:t> </a:t>
            </a:r>
            <a:r>
              <a:rPr sz="2800" b="1" spc="-229" dirty="0">
                <a:solidFill>
                  <a:srgbClr val="DF2D28"/>
                </a:solidFill>
                <a:latin typeface="Verdana"/>
                <a:cs typeface="Verdana"/>
              </a:rPr>
              <a:t>National</a:t>
            </a:r>
            <a:r>
              <a:rPr sz="2800" b="1" spc="-170" dirty="0">
                <a:solidFill>
                  <a:srgbClr val="DF2D28"/>
                </a:solidFill>
                <a:latin typeface="Verdana"/>
                <a:cs typeface="Verdana"/>
              </a:rPr>
              <a:t> </a:t>
            </a:r>
            <a:r>
              <a:rPr sz="2800" b="1" spc="-265" dirty="0">
                <a:solidFill>
                  <a:srgbClr val="DF2D28"/>
                </a:solidFill>
                <a:latin typeface="Verdana"/>
                <a:cs typeface="Verdana"/>
              </a:rPr>
              <a:t>Standard</a:t>
            </a:r>
            <a:endParaRPr sz="2800" dirty="0">
              <a:latin typeface="Verdana"/>
              <a:cs typeface="Verdana"/>
            </a:endParaRPr>
          </a:p>
          <a:p>
            <a:pPr marL="241300" marR="43180" indent="-228600">
              <a:lnSpc>
                <a:spcPts val="269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65" dirty="0">
                <a:solidFill>
                  <a:srgbClr val="FFFFFF"/>
                </a:solidFill>
                <a:latin typeface="Verdana"/>
                <a:cs typeface="Verdana"/>
              </a:rPr>
              <a:t>KS2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conversion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tables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published 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800" spc="-145" dirty="0">
                <a:solidFill>
                  <a:srgbClr val="FFFFFF"/>
                </a:solidFill>
                <a:latin typeface="Verdana"/>
                <a:cs typeface="Verdana"/>
              </a:rPr>
              <a:t>return</a:t>
            </a:r>
            <a:r>
              <a:rPr sz="2800" spc="-5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800" spc="-204" dirty="0">
                <a:solidFill>
                  <a:srgbClr val="FFFFFF"/>
                </a:solidFill>
                <a:latin typeface="Verdana"/>
                <a:cs typeface="Verdana"/>
              </a:rPr>
              <a:t>results </a:t>
            </a:r>
            <a:r>
              <a:rPr sz="2800" spc="75" dirty="0">
                <a:solidFill>
                  <a:srgbClr val="FFFFFF"/>
                </a:solidFill>
                <a:latin typeface="Verdana"/>
                <a:cs typeface="Verdana"/>
              </a:rPr>
              <a:t>day</a:t>
            </a:r>
            <a:endParaRPr sz="2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901" y="842009"/>
            <a:ext cx="60833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b="1" spc="-600" dirty="0">
                <a:solidFill>
                  <a:srgbClr val="FF0000"/>
                </a:solidFill>
                <a:latin typeface="Verdana"/>
                <a:cs typeface="Verdana"/>
              </a:rPr>
              <a:t>NEW  </a:t>
            </a:r>
            <a:r>
              <a:rPr b="1" spc="-545" dirty="0">
                <a:solidFill>
                  <a:srgbClr val="FF0000"/>
                </a:solidFill>
                <a:latin typeface="Verdana"/>
                <a:cs typeface="Verdana"/>
              </a:rPr>
              <a:t>PRIMARY</a:t>
            </a:r>
            <a:r>
              <a:rPr b="1" spc="-5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spc="-475" dirty="0">
                <a:solidFill>
                  <a:srgbClr val="FF0000"/>
                </a:solidFill>
                <a:latin typeface="Verdana"/>
                <a:cs typeface="Verdana"/>
              </a:rPr>
              <a:t>CURRICULUM</a:t>
            </a:r>
          </a:p>
          <a:p>
            <a:pPr marL="1916430">
              <a:lnSpc>
                <a:spcPts val="4105"/>
              </a:lnSpc>
            </a:pPr>
            <a:r>
              <a:rPr b="1" spc="-459" dirty="0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b="1" spc="-2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b="1" spc="-465" dirty="0">
                <a:solidFill>
                  <a:srgbClr val="FF0000"/>
                </a:solidFill>
                <a:latin typeface="Verdana"/>
                <a:cs typeface="Verdana"/>
              </a:rPr>
              <a:t>MATHEMATICS</a:t>
            </a:r>
          </a:p>
        </p:txBody>
      </p:sp>
      <p:sp>
        <p:nvSpPr>
          <p:cNvPr id="3" name="object 3"/>
          <p:cNvSpPr/>
          <p:nvPr/>
        </p:nvSpPr>
        <p:spPr>
          <a:xfrm>
            <a:off x="1051560" y="2231135"/>
            <a:ext cx="2996183" cy="399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1478" y="2091334"/>
            <a:ext cx="2972435" cy="3862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10" dirty="0">
                <a:solidFill>
                  <a:srgbClr val="FFFFFF"/>
                </a:solidFill>
                <a:latin typeface="Verdana"/>
                <a:cs typeface="Verdana"/>
              </a:rPr>
              <a:t>Aims:</a:t>
            </a:r>
            <a:endParaRPr sz="2800">
              <a:latin typeface="Verdana"/>
              <a:cs typeface="Verdana"/>
            </a:endParaRPr>
          </a:p>
          <a:p>
            <a:pPr marL="241300" indent="-228600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Fluency </a:t>
            </a:r>
            <a:r>
              <a:rPr sz="2800" spc="-14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800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2800">
              <a:latin typeface="Verdana"/>
              <a:cs typeface="Verdana"/>
            </a:endParaRPr>
          </a:p>
          <a:p>
            <a:pPr marL="241300">
              <a:lnSpc>
                <a:spcPts val="3190"/>
              </a:lnSpc>
            </a:pP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fundamentals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Reason  </a:t>
            </a:r>
            <a:r>
              <a:rPr sz="2800" spc="-25" dirty="0">
                <a:solidFill>
                  <a:srgbClr val="FFFFFF"/>
                </a:solidFill>
                <a:latin typeface="Verdana"/>
                <a:cs typeface="Verdana"/>
              </a:rPr>
              <a:t>mathemat</a:t>
            </a:r>
            <a:r>
              <a:rPr sz="28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800" spc="35" dirty="0">
                <a:solidFill>
                  <a:srgbClr val="FFFFFF"/>
                </a:solidFill>
                <a:latin typeface="Verdana"/>
                <a:cs typeface="Verdana"/>
              </a:rPr>
              <a:t>cal</a:t>
            </a:r>
            <a:r>
              <a:rPr sz="28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Solve</a:t>
            </a:r>
            <a:r>
              <a:rPr sz="2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Verdana"/>
                <a:cs typeface="Verdana"/>
              </a:rPr>
              <a:t>problems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612" y="231394"/>
            <a:ext cx="70783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60245" marR="5080" indent="-1948180">
              <a:lnSpc>
                <a:spcPts val="3890"/>
              </a:lnSpc>
              <a:spcBef>
                <a:spcPts val="585"/>
              </a:spcBef>
            </a:pPr>
            <a:r>
              <a:rPr b="1" spc="-600" dirty="0">
                <a:solidFill>
                  <a:srgbClr val="00AF50"/>
                </a:solidFill>
                <a:latin typeface="Verdana"/>
                <a:cs typeface="Verdana"/>
              </a:rPr>
              <a:t>NEW </a:t>
            </a:r>
            <a:r>
              <a:rPr b="1" spc="-545" dirty="0">
                <a:solidFill>
                  <a:srgbClr val="00AF50"/>
                </a:solidFill>
                <a:latin typeface="Verdana"/>
                <a:cs typeface="Verdana"/>
              </a:rPr>
              <a:t>PRIMARY </a:t>
            </a:r>
            <a:r>
              <a:rPr b="1" spc="-475" dirty="0">
                <a:solidFill>
                  <a:srgbClr val="00AF50"/>
                </a:solidFill>
                <a:latin typeface="Verdana"/>
                <a:cs typeface="Verdana"/>
              </a:rPr>
              <a:t>CURRICULUM </a:t>
            </a:r>
            <a:r>
              <a:rPr b="1" spc="-459" dirty="0">
                <a:solidFill>
                  <a:srgbClr val="00AF50"/>
                </a:solidFill>
                <a:latin typeface="Verdana"/>
                <a:cs typeface="Verdana"/>
              </a:rPr>
              <a:t>FOR  </a:t>
            </a:r>
            <a:r>
              <a:rPr b="1" spc="-465" dirty="0">
                <a:solidFill>
                  <a:srgbClr val="00AF50"/>
                </a:solidFill>
                <a:latin typeface="Verdana"/>
                <a:cs typeface="Verdana"/>
              </a:rPr>
              <a:t>MATHEMATICS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276" y="1484375"/>
            <a:ext cx="3743325" cy="2232660"/>
          </a:xfrm>
          <a:prstGeom prst="rect">
            <a:avLst/>
          </a:prstGeom>
          <a:solidFill>
            <a:srgbClr val="92C3EA"/>
          </a:solidFill>
        </p:spPr>
        <p:txBody>
          <a:bodyPr vert="horz" wrap="square" lIns="0" tIns="114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0"/>
              </a:spcBef>
            </a:pPr>
            <a:r>
              <a:rPr sz="2000" b="1" spc="-240" dirty="0">
                <a:latin typeface="Verdana"/>
                <a:cs typeface="Verdana"/>
              </a:rPr>
              <a:t>What’s</a:t>
            </a:r>
            <a:r>
              <a:rPr sz="2000" b="1" spc="-130" dirty="0">
                <a:latin typeface="Verdana"/>
                <a:cs typeface="Verdana"/>
              </a:rPr>
              <a:t> </a:t>
            </a:r>
            <a:r>
              <a:rPr sz="2000" b="1" spc="-190" dirty="0">
                <a:latin typeface="Verdana"/>
                <a:cs typeface="Verdana"/>
              </a:rPr>
              <a:t>out?</a:t>
            </a:r>
            <a:endParaRPr sz="2000">
              <a:latin typeface="Verdana"/>
              <a:cs typeface="Verdana"/>
            </a:endParaRPr>
          </a:p>
          <a:p>
            <a:pPr marL="320040" indent="-228600">
              <a:lnSpc>
                <a:spcPts val="2280"/>
              </a:lnSpc>
              <a:spcBef>
                <a:spcPts val="745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2000" spc="-90" dirty="0">
                <a:latin typeface="Verdana"/>
                <a:cs typeface="Verdana"/>
              </a:rPr>
              <a:t>Informal </a:t>
            </a:r>
            <a:r>
              <a:rPr sz="2000" spc="-80" dirty="0">
                <a:latin typeface="Verdana"/>
                <a:cs typeface="Verdana"/>
              </a:rPr>
              <a:t>written</a:t>
            </a:r>
            <a:r>
              <a:rPr sz="2000" spc="-2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methods</a:t>
            </a:r>
            <a:endParaRPr sz="2000">
              <a:latin typeface="Verdana"/>
              <a:cs typeface="Verdana"/>
            </a:endParaRPr>
          </a:p>
          <a:p>
            <a:pPr marL="319405">
              <a:lnSpc>
                <a:spcPts val="2280"/>
              </a:lnSpc>
            </a:pPr>
            <a:r>
              <a:rPr sz="2000" spc="0" dirty="0">
                <a:latin typeface="Verdana"/>
                <a:cs typeface="Verdana"/>
              </a:rPr>
              <a:t>of</a:t>
            </a:r>
            <a:r>
              <a:rPr sz="2000" spc="-24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calculation</a:t>
            </a:r>
            <a:endParaRPr sz="2000">
              <a:latin typeface="Verdana"/>
              <a:cs typeface="Verdana"/>
            </a:endParaRPr>
          </a:p>
          <a:p>
            <a:pPr marL="32004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2000" spc="-10" dirty="0">
                <a:latin typeface="Verdana"/>
                <a:cs typeface="Verdana"/>
              </a:rPr>
              <a:t>Calculators</a:t>
            </a:r>
            <a:endParaRPr sz="2000">
              <a:latin typeface="Verdana"/>
              <a:cs typeface="Verdana"/>
            </a:endParaRPr>
          </a:p>
          <a:p>
            <a:pPr marL="320040" marR="350520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2000" spc="-10" dirty="0">
                <a:latin typeface="Verdana"/>
                <a:cs typeface="Verdana"/>
              </a:rPr>
              <a:t>Separate </a:t>
            </a:r>
            <a:r>
              <a:rPr sz="2000" spc="-65" dirty="0">
                <a:latin typeface="Verdana"/>
                <a:cs typeface="Verdana"/>
              </a:rPr>
              <a:t>strand </a:t>
            </a:r>
            <a:r>
              <a:rPr sz="2000" spc="-80" dirty="0">
                <a:latin typeface="Verdana"/>
                <a:cs typeface="Verdana"/>
              </a:rPr>
              <a:t>for</a:t>
            </a:r>
            <a:r>
              <a:rPr sz="2000" spc="-50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using  </a:t>
            </a:r>
            <a:r>
              <a:rPr sz="2000" spc="75" dirty="0">
                <a:latin typeface="Verdana"/>
                <a:cs typeface="Verdana"/>
              </a:rPr>
              <a:t>and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applying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1623" y="1484375"/>
            <a:ext cx="3810000" cy="2232660"/>
          </a:xfrm>
          <a:prstGeom prst="rect">
            <a:avLst/>
          </a:prstGeom>
          <a:solidFill>
            <a:srgbClr val="EB827D"/>
          </a:solidFill>
        </p:spPr>
        <p:txBody>
          <a:bodyPr vert="horz" wrap="square" lIns="0" tIns="114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0"/>
              </a:spcBef>
            </a:pPr>
            <a:r>
              <a:rPr sz="2000" b="1" spc="-240" dirty="0">
                <a:latin typeface="Verdana"/>
                <a:cs typeface="Verdana"/>
              </a:rPr>
              <a:t>What’s </a:t>
            </a:r>
            <a:r>
              <a:rPr sz="2000" b="1" spc="-200" dirty="0">
                <a:latin typeface="Verdana"/>
                <a:cs typeface="Verdana"/>
              </a:rPr>
              <a:t>there </a:t>
            </a:r>
            <a:r>
              <a:rPr sz="2000" b="1" spc="-215" dirty="0">
                <a:latin typeface="Verdana"/>
                <a:cs typeface="Verdana"/>
              </a:rPr>
              <a:t>less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-170" dirty="0">
                <a:latin typeface="Verdana"/>
                <a:cs typeface="Verdana"/>
              </a:rPr>
              <a:t>of?</a:t>
            </a:r>
            <a:endParaRPr sz="2000">
              <a:latin typeface="Verdana"/>
              <a:cs typeface="Verdana"/>
            </a:endParaRPr>
          </a:p>
          <a:p>
            <a:pPr marL="320675" indent="-22860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000" spc="-90" dirty="0">
                <a:latin typeface="Verdana"/>
                <a:cs typeface="Verdana"/>
              </a:rPr>
              <a:t>Emphasis </a:t>
            </a:r>
            <a:r>
              <a:rPr sz="2000" spc="25" dirty="0">
                <a:latin typeface="Verdana"/>
                <a:cs typeface="Verdana"/>
              </a:rPr>
              <a:t>on</a:t>
            </a:r>
            <a:r>
              <a:rPr sz="2000" spc="-26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estimation</a:t>
            </a:r>
            <a:endParaRPr sz="2000">
              <a:latin typeface="Verdana"/>
              <a:cs typeface="Verdana"/>
            </a:endParaRPr>
          </a:p>
          <a:p>
            <a:pPr marL="320675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000" spc="-155" dirty="0">
                <a:latin typeface="Verdana"/>
                <a:cs typeface="Verdana"/>
              </a:rPr>
              <a:t>Less </a:t>
            </a:r>
            <a:r>
              <a:rPr sz="2000" spc="-80" dirty="0">
                <a:latin typeface="Verdana"/>
                <a:cs typeface="Verdana"/>
              </a:rPr>
              <a:t>work </a:t>
            </a:r>
            <a:r>
              <a:rPr sz="2000" spc="25" dirty="0">
                <a:latin typeface="Verdana"/>
                <a:cs typeface="Verdana"/>
              </a:rPr>
              <a:t>on </a:t>
            </a:r>
            <a:r>
              <a:rPr sz="2000" spc="90" dirty="0">
                <a:latin typeface="Verdana"/>
                <a:cs typeface="Verdana"/>
              </a:rPr>
              <a:t>place</a:t>
            </a:r>
            <a:r>
              <a:rPr sz="2000" spc="-4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value</a:t>
            </a:r>
            <a:endParaRPr sz="2000">
              <a:latin typeface="Verdana"/>
              <a:cs typeface="Verdana"/>
            </a:endParaRPr>
          </a:p>
          <a:p>
            <a:pPr marL="320675" marR="12509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000" spc="-155" dirty="0">
                <a:latin typeface="Verdana"/>
                <a:cs typeface="Verdana"/>
              </a:rPr>
              <a:t>Less </a:t>
            </a:r>
            <a:r>
              <a:rPr sz="2000" spc="-80" dirty="0">
                <a:latin typeface="Verdana"/>
                <a:cs typeface="Verdana"/>
              </a:rPr>
              <a:t>work </a:t>
            </a:r>
            <a:r>
              <a:rPr sz="2000" spc="25" dirty="0">
                <a:latin typeface="Verdana"/>
                <a:cs typeface="Verdana"/>
              </a:rPr>
              <a:t>on </a:t>
            </a:r>
            <a:r>
              <a:rPr sz="2000" spc="80" dirty="0">
                <a:latin typeface="Verdana"/>
                <a:cs typeface="Verdana"/>
              </a:rPr>
              <a:t>data</a:t>
            </a:r>
            <a:r>
              <a:rPr sz="2000" spc="-5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handling  </a:t>
            </a:r>
            <a:r>
              <a:rPr sz="2000" spc="-120" dirty="0">
                <a:latin typeface="Verdana"/>
                <a:cs typeface="Verdana"/>
              </a:rPr>
              <a:t>(statistics)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632" y="4076700"/>
            <a:ext cx="3778250" cy="244792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42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sz="2000" b="1" spc="-240" dirty="0">
                <a:solidFill>
                  <a:srgbClr val="FFFFFF"/>
                </a:solidFill>
                <a:latin typeface="Verdana"/>
                <a:cs typeface="Verdana"/>
              </a:rPr>
              <a:t>What’s </a:t>
            </a:r>
            <a:r>
              <a:rPr sz="2000" b="1" spc="-200" dirty="0">
                <a:solidFill>
                  <a:srgbClr val="FFFFFF"/>
                </a:solidFill>
                <a:latin typeface="Verdana"/>
                <a:cs typeface="Verdana"/>
              </a:rPr>
              <a:t>there </a:t>
            </a:r>
            <a:r>
              <a:rPr sz="2000" b="1" spc="-18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70" dirty="0">
                <a:solidFill>
                  <a:srgbClr val="FFFFFF"/>
                </a:solidFill>
                <a:latin typeface="Verdana"/>
                <a:cs typeface="Verdana"/>
              </a:rPr>
              <a:t>of?</a:t>
            </a:r>
            <a:endParaRPr sz="2000">
              <a:latin typeface="Verdana"/>
              <a:cs typeface="Verdana"/>
            </a:endParaRPr>
          </a:p>
          <a:p>
            <a:pPr marL="434340" marR="427990" indent="-342900">
              <a:lnSpc>
                <a:spcPct val="100000"/>
              </a:lnSpc>
              <a:spcBef>
                <a:spcPts val="465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challenging 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objectives,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especially</a:t>
            </a:r>
            <a:r>
              <a:rPr sz="20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number</a:t>
            </a:r>
            <a:endParaRPr sz="2000">
              <a:latin typeface="Verdana"/>
              <a:cs typeface="Verdana"/>
            </a:endParaRPr>
          </a:p>
          <a:p>
            <a:pPr marL="434340" marR="450215" indent="-342900">
              <a:lnSpc>
                <a:spcPct val="100000"/>
              </a:lnSpc>
              <a:spcBef>
                <a:spcPts val="484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Formal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written</a:t>
            </a:r>
            <a:r>
              <a:rPr sz="20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methods 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introduced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earlier</a:t>
            </a:r>
            <a:endParaRPr sz="2000">
              <a:latin typeface="Verdana"/>
              <a:cs typeface="Verdana"/>
            </a:endParaRPr>
          </a:p>
          <a:p>
            <a:pPr marL="434340" indent="-342900">
              <a:lnSpc>
                <a:spcPct val="100000"/>
              </a:lnSpc>
              <a:spcBef>
                <a:spcPts val="480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More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work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4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fractions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276" y="4076700"/>
            <a:ext cx="3743325" cy="244792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2000" b="1" spc="-240" dirty="0">
                <a:latin typeface="Verdana"/>
                <a:cs typeface="Verdana"/>
              </a:rPr>
              <a:t>What’s</a:t>
            </a:r>
            <a:r>
              <a:rPr sz="2000" b="1" spc="-200" dirty="0">
                <a:latin typeface="Verdana"/>
                <a:cs typeface="Verdana"/>
              </a:rPr>
              <a:t> </a:t>
            </a:r>
            <a:r>
              <a:rPr sz="2000" b="1" spc="-180" dirty="0">
                <a:latin typeface="Verdana"/>
                <a:cs typeface="Verdana"/>
              </a:rPr>
              <a:t>in?</a:t>
            </a:r>
            <a:endParaRPr sz="2000">
              <a:latin typeface="Verdana"/>
              <a:cs typeface="Verdana"/>
            </a:endParaRPr>
          </a:p>
          <a:p>
            <a:pPr marL="434340" indent="-342900">
              <a:lnSpc>
                <a:spcPct val="100000"/>
              </a:lnSpc>
              <a:spcBef>
                <a:spcPts val="465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spc="-10" dirty="0">
                <a:latin typeface="Verdana"/>
                <a:cs typeface="Verdana"/>
              </a:rPr>
              <a:t>Roman </a:t>
            </a:r>
            <a:r>
              <a:rPr sz="2000" spc="-70" dirty="0">
                <a:latin typeface="Verdana"/>
                <a:cs typeface="Verdana"/>
              </a:rPr>
              <a:t>numerals</a:t>
            </a:r>
            <a:r>
              <a:rPr sz="2000" spc="-370" dirty="0">
                <a:latin typeface="Verdana"/>
                <a:cs typeface="Verdana"/>
              </a:rPr>
              <a:t> </a:t>
            </a:r>
            <a:r>
              <a:rPr sz="2000" i="1" spc="-80" dirty="0">
                <a:latin typeface="Verdana"/>
                <a:cs typeface="Verdana"/>
              </a:rPr>
              <a:t>(Why?)</a:t>
            </a:r>
            <a:endParaRPr sz="2000">
              <a:latin typeface="Verdana"/>
              <a:cs typeface="Verdana"/>
            </a:endParaRPr>
          </a:p>
          <a:p>
            <a:pPr marL="434340" indent="-342900">
              <a:lnSpc>
                <a:spcPct val="100000"/>
              </a:lnSpc>
              <a:spcBef>
                <a:spcPts val="480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spc="-150" dirty="0">
                <a:latin typeface="Verdana"/>
                <a:cs typeface="Verdana"/>
              </a:rPr>
              <a:t>Times </a:t>
            </a:r>
            <a:r>
              <a:rPr sz="2000" spc="-25" dirty="0">
                <a:latin typeface="Verdana"/>
                <a:cs typeface="Verdana"/>
              </a:rPr>
              <a:t>tables </a:t>
            </a:r>
            <a:r>
              <a:rPr sz="2000" spc="30" dirty="0">
                <a:latin typeface="Verdana"/>
                <a:cs typeface="Verdana"/>
              </a:rPr>
              <a:t>up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52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12 </a:t>
            </a:r>
            <a:r>
              <a:rPr sz="2000" spc="-225" dirty="0">
                <a:latin typeface="Verdana"/>
                <a:cs typeface="Verdana"/>
              </a:rPr>
              <a:t>x </a:t>
            </a:r>
            <a:r>
              <a:rPr sz="2000" spc="-165" dirty="0">
                <a:latin typeface="Verdana"/>
                <a:cs typeface="Verdana"/>
              </a:rPr>
              <a:t>12</a:t>
            </a:r>
            <a:endParaRPr sz="2000">
              <a:latin typeface="Verdana"/>
              <a:cs typeface="Verdana"/>
            </a:endParaRPr>
          </a:p>
          <a:p>
            <a:pPr marL="434340" marR="577215" indent="-342900">
              <a:lnSpc>
                <a:spcPct val="100000"/>
              </a:lnSpc>
              <a:spcBef>
                <a:spcPts val="484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spc="0" dirty="0">
                <a:latin typeface="Verdana"/>
                <a:cs typeface="Verdana"/>
              </a:rPr>
              <a:t>Equivalence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between  </a:t>
            </a:r>
            <a:r>
              <a:rPr sz="2000" spc="-35" dirty="0">
                <a:latin typeface="Verdana"/>
                <a:cs typeface="Verdana"/>
              </a:rPr>
              <a:t>metric </a:t>
            </a:r>
            <a:r>
              <a:rPr sz="2000" spc="75" dirty="0">
                <a:latin typeface="Verdana"/>
                <a:cs typeface="Verdana"/>
              </a:rPr>
              <a:t>and</a:t>
            </a:r>
            <a:r>
              <a:rPr sz="2000" spc="-3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imperial</a:t>
            </a:r>
            <a:endParaRPr sz="2000">
              <a:latin typeface="Verdana"/>
              <a:cs typeface="Verdana"/>
            </a:endParaRPr>
          </a:p>
          <a:p>
            <a:pPr marL="434340" indent="-342900">
              <a:lnSpc>
                <a:spcPct val="100000"/>
              </a:lnSpc>
              <a:spcBef>
                <a:spcPts val="480"/>
              </a:spcBef>
              <a:buClr>
                <a:srgbClr val="FD801A"/>
              </a:buClr>
              <a:buSzPct val="80000"/>
              <a:buFont typeface="Arial"/>
              <a:buChar char="•"/>
              <a:tabLst>
                <a:tab pos="433705" algn="l"/>
                <a:tab pos="434340" algn="l"/>
              </a:tabLst>
            </a:pPr>
            <a:r>
              <a:rPr sz="2000" spc="-15" dirty="0">
                <a:latin typeface="Verdana"/>
                <a:cs typeface="Verdana"/>
              </a:rPr>
              <a:t>Long </a:t>
            </a:r>
            <a:r>
              <a:rPr sz="2000" spc="-80" dirty="0">
                <a:latin typeface="Verdana"/>
                <a:cs typeface="Verdana"/>
              </a:rPr>
              <a:t>division </a:t>
            </a:r>
            <a:r>
              <a:rPr sz="2000" spc="75" dirty="0">
                <a:latin typeface="Verdana"/>
                <a:cs typeface="Verdana"/>
              </a:rPr>
              <a:t>and</a:t>
            </a:r>
            <a:r>
              <a:rPr sz="2000" spc="-409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algebra</a:t>
            </a:r>
            <a:endParaRPr sz="2000">
              <a:latin typeface="Verdana"/>
              <a:cs typeface="Verdana"/>
            </a:endParaRPr>
          </a:p>
          <a:p>
            <a:pPr marR="2390775" algn="ctr">
              <a:lnSpc>
                <a:spcPct val="100000"/>
              </a:lnSpc>
            </a:pPr>
            <a:r>
              <a:rPr sz="2000" spc="-150" dirty="0">
                <a:latin typeface="Verdana"/>
                <a:cs typeface="Verdana"/>
              </a:rPr>
              <a:t>(Y6)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506" y="1181557"/>
            <a:ext cx="8473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15" dirty="0">
                <a:solidFill>
                  <a:srgbClr val="00AF50"/>
                </a:solidFill>
                <a:latin typeface="Trebuchet MS"/>
                <a:cs typeface="Trebuchet MS"/>
              </a:rPr>
              <a:t>ASSESSMENT</a:t>
            </a:r>
            <a:r>
              <a:rPr sz="4000" b="1" spc="-60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575" dirty="0">
                <a:solidFill>
                  <a:srgbClr val="00AF50"/>
                </a:solidFill>
                <a:latin typeface="Trebuchet MS"/>
                <a:cs typeface="Trebuchet MS"/>
              </a:rPr>
              <a:t>WITHOUT</a:t>
            </a:r>
            <a:r>
              <a:rPr sz="4000" b="1" spc="-12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00AF50"/>
                </a:solidFill>
                <a:latin typeface="Trebuchet MS"/>
                <a:cs typeface="Trebuchet MS"/>
              </a:rPr>
              <a:t>LEVELS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4666" y="2576575"/>
            <a:ext cx="6614795" cy="2280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575"/>
              </a:spcBef>
            </a:pPr>
            <a:r>
              <a:rPr sz="4000" spc="-12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4000" spc="-204" dirty="0">
                <a:solidFill>
                  <a:srgbClr val="FFFFFF"/>
                </a:solidFill>
                <a:latin typeface="Trebuchet MS"/>
                <a:cs typeface="Trebuchet MS"/>
              </a:rPr>
              <a:t>September </a:t>
            </a:r>
            <a:r>
              <a:rPr sz="4000" spc="-200" dirty="0">
                <a:solidFill>
                  <a:srgbClr val="FFFFFF"/>
                </a:solidFill>
                <a:latin typeface="Trebuchet MS"/>
                <a:cs typeface="Trebuchet MS"/>
              </a:rPr>
              <a:t>2015, </a:t>
            </a:r>
            <a:r>
              <a:rPr sz="4000" spc="-110" dirty="0">
                <a:solidFill>
                  <a:srgbClr val="FFFFFF"/>
                </a:solidFill>
                <a:latin typeface="Trebuchet MS"/>
                <a:cs typeface="Trebuchet MS"/>
              </a:rPr>
              <a:t>schools  </a:t>
            </a:r>
            <a:r>
              <a:rPr sz="4000" spc="-200" dirty="0">
                <a:solidFill>
                  <a:srgbClr val="FFFFFF"/>
                </a:solidFill>
                <a:latin typeface="Trebuchet MS"/>
                <a:cs typeface="Trebuchet MS"/>
              </a:rPr>
              <a:t>cannot </a:t>
            </a:r>
            <a:r>
              <a:rPr sz="4000" spc="-195" dirty="0">
                <a:solidFill>
                  <a:srgbClr val="FFFFFF"/>
                </a:solidFill>
                <a:latin typeface="Trebuchet MS"/>
                <a:cs typeface="Trebuchet MS"/>
              </a:rPr>
              <a:t>continue </a:t>
            </a:r>
            <a:r>
              <a:rPr sz="4000" spc="-10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4000" spc="-180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4000" spc="-270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4000" spc="-105" dirty="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sz="4000" spc="-200" dirty="0">
                <a:solidFill>
                  <a:srgbClr val="FFFFFF"/>
                </a:solidFill>
                <a:latin typeface="Trebuchet MS"/>
                <a:cs typeface="Trebuchet MS"/>
              </a:rPr>
              <a:t>track </a:t>
            </a:r>
            <a:r>
              <a:rPr sz="4000" spc="-270" dirty="0">
                <a:solidFill>
                  <a:srgbClr val="FFFFFF"/>
                </a:solidFill>
                <a:latin typeface="Trebuchet MS"/>
                <a:cs typeface="Trebuchet MS"/>
              </a:rPr>
              <a:t>children’s </a:t>
            </a: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progress 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4000" spc="-300" dirty="0">
                <a:solidFill>
                  <a:srgbClr val="FFFFFF"/>
                </a:solidFill>
                <a:latin typeface="Trebuchet MS"/>
                <a:cs typeface="Trebuchet MS"/>
              </a:rPr>
              <a:t>attainment.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5034" y="190246"/>
            <a:ext cx="49333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spc="-80" dirty="0">
                <a:solidFill>
                  <a:srgbClr val="FF0000"/>
                </a:solidFill>
                <a:latin typeface="Verdana"/>
                <a:cs typeface="Verdana"/>
              </a:rPr>
              <a:t>Example </a:t>
            </a:r>
            <a:r>
              <a:rPr sz="4000" spc="75" dirty="0">
                <a:solidFill>
                  <a:srgbClr val="FF0000"/>
                </a:solidFill>
                <a:latin typeface="Verdana"/>
                <a:cs typeface="Verdana"/>
              </a:rPr>
              <a:t>Of </a:t>
            </a:r>
            <a:r>
              <a:rPr sz="4000" spc="2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4000" spc="-8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000" spc="35" dirty="0">
                <a:solidFill>
                  <a:srgbClr val="FF0000"/>
                </a:solidFill>
                <a:latin typeface="Verdana"/>
                <a:cs typeface="Verdana"/>
              </a:rPr>
              <a:t>SpaG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ts val="4560"/>
              </a:lnSpc>
            </a:pPr>
            <a:r>
              <a:rPr sz="4000" spc="-40" dirty="0">
                <a:solidFill>
                  <a:srgbClr val="FF0000"/>
                </a:solidFill>
                <a:latin typeface="Verdana"/>
                <a:cs typeface="Verdana"/>
              </a:rPr>
              <a:t>Challenge...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57527"/>
            <a:ext cx="9143999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25594"/>
            <a:ext cx="9143999" cy="3232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8011" y="115823"/>
            <a:ext cx="229666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039" y="115823"/>
            <a:ext cx="653795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4696" y="232409"/>
            <a:ext cx="795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84" dirty="0">
                <a:solidFill>
                  <a:srgbClr val="00AF50"/>
                </a:solidFill>
                <a:latin typeface="Verdana"/>
                <a:cs typeface="Verdana"/>
              </a:rPr>
              <a:t>ENGLISH </a:t>
            </a:r>
            <a:r>
              <a:rPr sz="3200" b="1" spc="-595" dirty="0">
                <a:solidFill>
                  <a:srgbClr val="00AF50"/>
                </a:solidFill>
                <a:latin typeface="Verdana"/>
                <a:cs typeface="Verdana"/>
              </a:rPr>
              <a:t>IN </a:t>
            </a:r>
            <a:r>
              <a:rPr sz="3200" b="1" spc="-530" dirty="0">
                <a:solidFill>
                  <a:srgbClr val="00AF50"/>
                </a:solidFill>
                <a:latin typeface="Verdana"/>
                <a:cs typeface="Verdana"/>
              </a:rPr>
              <a:t>KS1 </a:t>
            </a:r>
            <a:r>
              <a:rPr sz="3200" b="1" spc="-509" dirty="0">
                <a:solidFill>
                  <a:srgbClr val="00AF50"/>
                </a:solidFill>
                <a:latin typeface="Verdana"/>
                <a:cs typeface="Verdana"/>
              </a:rPr>
              <a:t>(FASTER, </a:t>
            </a:r>
            <a:r>
              <a:rPr sz="3200" b="1" spc="-545" dirty="0">
                <a:solidFill>
                  <a:srgbClr val="00AF50"/>
                </a:solidFill>
                <a:latin typeface="Verdana"/>
                <a:cs typeface="Verdana"/>
              </a:rPr>
              <a:t>FULLER,</a:t>
            </a:r>
            <a:r>
              <a:rPr sz="3200" b="1" spc="-53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3200" b="1" spc="-515" dirty="0">
                <a:solidFill>
                  <a:srgbClr val="00AF50"/>
                </a:solidFill>
                <a:latin typeface="Verdana"/>
                <a:cs typeface="Verdana"/>
              </a:rPr>
              <a:t>DEEPER!)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44169"/>
            <a:ext cx="8371205" cy="511683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u="sng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Writing</a:t>
            </a:r>
            <a:r>
              <a:rPr sz="2000" spc="-27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Courier New"/>
              <a:buChar char="o"/>
              <a:tabLst>
                <a:tab pos="443865" algn="l"/>
                <a:tab pos="444500" algn="l"/>
              </a:tabLst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Increased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challenge,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including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developing</a:t>
            </a:r>
            <a:r>
              <a:rPr sz="2000" spc="-4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“stamina”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writing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443865" algn="l"/>
                <a:tab pos="444500" algn="l"/>
              </a:tabLst>
            </a:pP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Longer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compositions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proof-reading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own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writing;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Courier New"/>
              <a:buChar char="o"/>
              <a:tabLst>
                <a:tab pos="443865" algn="l"/>
                <a:tab pos="444500" algn="l"/>
              </a:tabLst>
            </a:pP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Deeper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grammar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punctuation;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Courier New"/>
              <a:buChar char="o"/>
              <a:tabLst>
                <a:tab pos="443865" algn="l"/>
                <a:tab pos="444500" algn="l"/>
              </a:tabLst>
            </a:pP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Joined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writing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Year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2.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b="1" u="sng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Reading:</a:t>
            </a:r>
            <a:endParaRPr sz="2000">
              <a:latin typeface="Verdana"/>
              <a:cs typeface="Verdana"/>
            </a:endParaRPr>
          </a:p>
          <a:p>
            <a:pPr marL="443865" marR="295910" indent="-431165">
              <a:lnSpc>
                <a:spcPts val="2160"/>
              </a:lnSpc>
              <a:spcBef>
                <a:spcPts val="103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Emphasis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reading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wildly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pleasure,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re-reading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books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reading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aloud;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2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engaging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interpreting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texts;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poetry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(including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reciting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poetry)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introduced.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b="1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Spelling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spellings,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e.g.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days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week,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prefixes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suffixes;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write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sentences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dictated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teacher.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0" y="379475"/>
            <a:ext cx="2013204" cy="80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8332" y="379475"/>
            <a:ext cx="5725668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5914" y="481965"/>
            <a:ext cx="69570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30" dirty="0">
                <a:solidFill>
                  <a:srgbClr val="00AF50"/>
                </a:solidFill>
                <a:latin typeface="Verdana"/>
                <a:cs typeface="Verdana"/>
              </a:rPr>
              <a:t>ENGLISH </a:t>
            </a:r>
            <a:r>
              <a:rPr sz="2800" b="1" spc="-525" dirty="0">
                <a:solidFill>
                  <a:srgbClr val="00AF50"/>
                </a:solidFill>
                <a:latin typeface="Verdana"/>
                <a:cs typeface="Verdana"/>
              </a:rPr>
              <a:t>IN </a:t>
            </a:r>
            <a:r>
              <a:rPr sz="2800" b="1" spc="-465" dirty="0">
                <a:solidFill>
                  <a:srgbClr val="00AF50"/>
                </a:solidFill>
                <a:latin typeface="Verdana"/>
                <a:cs typeface="Verdana"/>
              </a:rPr>
              <a:t>KS2 </a:t>
            </a:r>
            <a:r>
              <a:rPr sz="2800" b="1" spc="-450" dirty="0">
                <a:solidFill>
                  <a:srgbClr val="00AF50"/>
                </a:solidFill>
                <a:latin typeface="Verdana"/>
                <a:cs typeface="Verdana"/>
              </a:rPr>
              <a:t>(FASTER, </a:t>
            </a:r>
            <a:r>
              <a:rPr sz="2800" b="1" spc="-480" dirty="0">
                <a:solidFill>
                  <a:srgbClr val="00AF50"/>
                </a:solidFill>
                <a:latin typeface="Verdana"/>
                <a:cs typeface="Verdana"/>
              </a:rPr>
              <a:t>FULLER,</a:t>
            </a:r>
            <a:r>
              <a:rPr sz="2800" b="1" spc="-35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2800" b="1" spc="-459" dirty="0">
                <a:solidFill>
                  <a:srgbClr val="00AF50"/>
                </a:solidFill>
                <a:latin typeface="Verdana"/>
                <a:cs typeface="Verdana"/>
              </a:rPr>
              <a:t>DEEPER!)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639571"/>
            <a:ext cx="923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5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W</a:t>
            </a:r>
            <a:r>
              <a:rPr sz="2000" b="1" u="sng" spc="-2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r</a:t>
            </a:r>
            <a:r>
              <a:rPr sz="2000" b="1" u="sng" spc="-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itin</a:t>
            </a:r>
            <a:r>
              <a:rPr sz="2000" b="1" u="sng" spc="-2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g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14" y="943203"/>
            <a:ext cx="8489950" cy="54127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43865" indent="-431165">
              <a:lnSpc>
                <a:spcPct val="100000"/>
              </a:lnSpc>
              <a:spcBef>
                <a:spcPts val="87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Greatly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expectations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grammar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punctuation;</a:t>
            </a:r>
            <a:endParaRPr sz="2000">
              <a:latin typeface="Verdana"/>
              <a:cs typeface="Verdana"/>
            </a:endParaRPr>
          </a:p>
          <a:p>
            <a:pPr marL="443865" marR="933450" indent="-431165">
              <a:lnSpc>
                <a:spcPts val="2160"/>
              </a:lnSpc>
              <a:spcBef>
                <a:spcPts val="104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identify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label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complex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grammatical 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concepts,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punctuation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rules;</a:t>
            </a:r>
            <a:endParaRPr sz="2000">
              <a:latin typeface="Verdana"/>
              <a:cs typeface="Verdana"/>
            </a:endParaRPr>
          </a:p>
          <a:p>
            <a:pPr marL="443865" marR="349885" indent="-431165">
              <a:lnSpc>
                <a:spcPts val="2160"/>
              </a:lnSpc>
              <a:spcBef>
                <a:spcPts val="994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Expectation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children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expertly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use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grammar 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punctuation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concepts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independent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writing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000" spc="40" dirty="0">
                <a:solidFill>
                  <a:srgbClr val="FFFFFF"/>
                </a:solidFill>
                <a:latin typeface="Verdana"/>
                <a:cs typeface="Verdana"/>
              </a:rPr>
              <a:t>create 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effects;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000" b="1" u="sng" spc="-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Reading: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Read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spc="-3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pleasure;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ts val="2280"/>
              </a:lnSpc>
              <a:spcBef>
                <a:spcPts val="75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Word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reading: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pupils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applying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443865">
              <a:lnSpc>
                <a:spcPts val="2280"/>
              </a:lnSpc>
            </a:pP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meaning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20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words;</a:t>
            </a:r>
            <a:endParaRPr sz="2000">
              <a:latin typeface="Verdana"/>
              <a:cs typeface="Verdana"/>
            </a:endParaRPr>
          </a:p>
          <a:p>
            <a:pPr marL="443865" marR="353695" indent="-431165">
              <a:lnSpc>
                <a:spcPts val="2160"/>
              </a:lnSpc>
              <a:spcBef>
                <a:spcPts val="1030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classic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modern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poetry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(including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reciting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poetry) 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introduced.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000" b="1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Spelling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Statutory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lists </a:t>
            </a:r>
            <a:r>
              <a:rPr sz="2000" spc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words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learnt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Years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60" dirty="0">
                <a:solidFill>
                  <a:srgbClr val="FFFFFF"/>
                </a:solidFill>
                <a:latin typeface="Verdana"/>
                <a:cs typeface="Verdana"/>
              </a:rPr>
              <a:t>6;</a:t>
            </a:r>
            <a:endParaRPr sz="2000">
              <a:latin typeface="Verdana"/>
              <a:cs typeface="Verdana"/>
            </a:endParaRPr>
          </a:p>
          <a:p>
            <a:pPr marL="443865" indent="-43116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443865" algn="l"/>
                <a:tab pos="444500" algn="l"/>
              </a:tabLst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spelling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taught.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698240"/>
            <a:ext cx="7416800" cy="2562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8900" marR="5080" indent="-76200" algn="just">
              <a:lnSpc>
                <a:spcPts val="4029"/>
              </a:lnSpc>
              <a:spcBef>
                <a:spcPts val="80"/>
              </a:spcBef>
            </a:pP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We </a:t>
            </a:r>
            <a:r>
              <a:rPr sz="3200" spc="0" dirty="0">
                <a:solidFill>
                  <a:srgbClr val="006FC0"/>
                </a:solidFill>
                <a:latin typeface="Calibri"/>
                <a:cs typeface="Calibri"/>
              </a:rPr>
              <a:t>believe </a:t>
            </a:r>
            <a:r>
              <a:rPr sz="3200" spc="-95" dirty="0">
                <a:solidFill>
                  <a:srgbClr val="006FC0"/>
                </a:solidFill>
                <a:latin typeface="Calibri"/>
                <a:cs typeface="Calibri"/>
              </a:rPr>
              <a:t>assessment </a:t>
            </a:r>
            <a:r>
              <a:rPr sz="3200" spc="-165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not </a:t>
            </a:r>
            <a:r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solely </a:t>
            </a:r>
            <a:r>
              <a:rPr sz="3200" spc="60" dirty="0">
                <a:solidFill>
                  <a:srgbClr val="006FC0"/>
                </a:solidFill>
                <a:latin typeface="Calibri"/>
                <a:cs typeface="Calibri"/>
              </a:rPr>
              <a:t>meant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to  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used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3200" spc="235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measure </a:t>
            </a:r>
            <a:r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3200" spc="0" dirty="0">
                <a:solidFill>
                  <a:srgbClr val="006FC0"/>
                </a:solidFill>
                <a:latin typeface="Calibri"/>
                <a:cs typeface="Calibri"/>
              </a:rPr>
              <a:t>your </a:t>
            </a:r>
            <a:r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child’s </a:t>
            </a: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ability  </a:t>
            </a:r>
            <a:r>
              <a:rPr sz="3200" spc="125" dirty="0">
                <a:solidFill>
                  <a:srgbClr val="006FC0"/>
                </a:solidFill>
                <a:latin typeface="Calibri"/>
                <a:cs typeface="Calibri"/>
              </a:rPr>
              <a:t>at </a:t>
            </a:r>
            <a:r>
              <a:rPr sz="3200" spc="-90" dirty="0">
                <a:solidFill>
                  <a:srgbClr val="006FC0"/>
                </a:solidFill>
                <a:latin typeface="Calibri"/>
                <a:cs typeface="Calibri"/>
              </a:rPr>
              <a:t>school </a:t>
            </a:r>
            <a:r>
              <a:rPr sz="3200" spc="60" dirty="0">
                <a:solidFill>
                  <a:srgbClr val="006FC0"/>
                </a:solidFill>
                <a:latin typeface="Calibri"/>
                <a:cs typeface="Calibri"/>
              </a:rPr>
              <a:t>but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3200" spc="235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200" spc="0" dirty="0">
                <a:solidFill>
                  <a:srgbClr val="006FC0"/>
                </a:solidFill>
                <a:latin typeface="Calibri"/>
                <a:cs typeface="Calibri"/>
              </a:rPr>
              <a:t>means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improve</a:t>
            </a:r>
            <a:r>
              <a:rPr sz="3200" spc="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their</a:t>
            </a:r>
            <a:endParaRPr sz="3200">
              <a:latin typeface="Calibri"/>
              <a:cs typeface="Calibri"/>
            </a:endParaRPr>
          </a:p>
          <a:p>
            <a:pPr marL="1211580" marR="534670" indent="-669290">
              <a:lnSpc>
                <a:spcPts val="4029"/>
              </a:lnSpc>
              <a:spcBef>
                <a:spcPts val="5"/>
              </a:spcBef>
            </a:pP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ability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learn; their </a:t>
            </a: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knowledge,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their  </a:t>
            </a:r>
            <a:r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understanding </a:t>
            </a:r>
            <a:r>
              <a:rPr sz="3200" spc="10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their</a:t>
            </a:r>
            <a:r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75" dirty="0">
                <a:solidFill>
                  <a:srgbClr val="006FC0"/>
                </a:solidFill>
                <a:latin typeface="Calibri"/>
                <a:cs typeface="Calibri"/>
              </a:rPr>
              <a:t>skills.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4872" y="1557265"/>
            <a:ext cx="6828790" cy="11791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3600" spc="-65" dirty="0">
                <a:solidFill>
                  <a:srgbClr val="FF0000"/>
                </a:solidFill>
                <a:latin typeface="Calibri"/>
                <a:cs typeface="Calibri"/>
              </a:rPr>
              <a:t>Much </a:t>
            </a:r>
            <a:r>
              <a:rPr sz="3600" spc="-5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600" spc="75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3600" spc="-18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600" spc="15" dirty="0">
                <a:solidFill>
                  <a:srgbClr val="FF0000"/>
                </a:solidFill>
                <a:latin typeface="Calibri"/>
                <a:cs typeface="Calibri"/>
              </a:rPr>
              <a:t>learnt </a:t>
            </a:r>
            <a:r>
              <a:rPr sz="3600" spc="-185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never</a:t>
            </a:r>
            <a:r>
              <a:rPr sz="3600" spc="-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10" dirty="0">
                <a:solidFill>
                  <a:srgbClr val="FF0000"/>
                </a:solidFill>
                <a:latin typeface="Calibri"/>
                <a:cs typeface="Calibri"/>
              </a:rPr>
              <a:t>fully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3600" spc="-135" dirty="0">
                <a:solidFill>
                  <a:srgbClr val="FF0000"/>
                </a:solidFill>
                <a:latin typeface="Calibri"/>
                <a:cs typeface="Calibri"/>
              </a:rPr>
              <a:t>assessed </a:t>
            </a:r>
            <a:r>
              <a:rPr sz="3600" spc="65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3600" spc="-50" dirty="0">
                <a:solidFill>
                  <a:srgbClr val="FF0000"/>
                </a:solidFill>
                <a:latin typeface="Calibri"/>
                <a:cs typeface="Calibri"/>
              </a:rPr>
              <a:t>used </a:t>
            </a:r>
            <a:r>
              <a:rPr sz="3600" spc="15" dirty="0">
                <a:solidFill>
                  <a:srgbClr val="FF0000"/>
                </a:solidFill>
                <a:latin typeface="Calibri"/>
                <a:cs typeface="Calibri"/>
              </a:rPr>
              <a:t>every </a:t>
            </a:r>
            <a:r>
              <a:rPr sz="3600" spc="25" dirty="0">
                <a:solidFill>
                  <a:srgbClr val="FF0000"/>
                </a:solidFill>
                <a:latin typeface="Calibri"/>
                <a:cs typeface="Calibri"/>
              </a:rPr>
              <a:t>bit 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3600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much.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9450" y="698119"/>
            <a:ext cx="2667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Final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thoughts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43" y="1044702"/>
            <a:ext cx="8091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690" dirty="0">
                <a:solidFill>
                  <a:srgbClr val="00AF50"/>
                </a:solidFill>
                <a:latin typeface="Trebuchet MS"/>
                <a:cs typeface="Trebuchet MS"/>
              </a:rPr>
              <a:t>WHY</a:t>
            </a:r>
            <a:r>
              <a:rPr sz="4000" b="1" spc="-59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475" dirty="0">
                <a:solidFill>
                  <a:srgbClr val="00AF50"/>
                </a:solidFill>
                <a:latin typeface="Trebuchet MS"/>
                <a:cs typeface="Trebuchet MS"/>
              </a:rPr>
              <a:t>WERE</a:t>
            </a:r>
            <a:r>
              <a:rPr sz="4000" b="1" spc="-114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00AF50"/>
                </a:solidFill>
                <a:latin typeface="Trebuchet MS"/>
                <a:cs typeface="Trebuchet MS"/>
              </a:rPr>
              <a:t>LEVELS</a:t>
            </a:r>
            <a:r>
              <a:rPr sz="4000" b="1" spc="-10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305" dirty="0">
                <a:solidFill>
                  <a:srgbClr val="00AF50"/>
                </a:solidFill>
                <a:latin typeface="Trebuchet MS"/>
                <a:cs typeface="Trebuchet MS"/>
              </a:rPr>
              <a:t>REMOVED?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113280"/>
            <a:ext cx="7668259" cy="401701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marR="1117600" indent="-228600">
              <a:lnSpc>
                <a:spcPts val="307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were </a:t>
            </a:r>
            <a:r>
              <a:rPr sz="3200" spc="-40" dirty="0">
                <a:solidFill>
                  <a:srgbClr val="FF0000"/>
                </a:solidFill>
                <a:latin typeface="Trebuchet MS"/>
                <a:cs typeface="Trebuchet MS"/>
              </a:rPr>
              <a:t>too </a:t>
            </a:r>
            <a:r>
              <a:rPr sz="3200" spc="-130" dirty="0">
                <a:solidFill>
                  <a:srgbClr val="FF0000"/>
                </a:solidFill>
                <a:latin typeface="Trebuchet MS"/>
                <a:cs typeface="Trebuchet MS"/>
              </a:rPr>
              <a:t>broad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not </a:t>
            </a:r>
            <a:r>
              <a:rPr sz="3200" spc="-215" dirty="0">
                <a:solidFill>
                  <a:srgbClr val="FF0000"/>
                </a:solidFill>
                <a:latin typeface="Trebuchet MS"/>
                <a:cs typeface="Trebuchet MS"/>
              </a:rPr>
              <a:t>detailed </a:t>
            </a:r>
            <a:r>
              <a:rPr sz="32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Trebuchet MS"/>
                <a:cs typeface="Trebuchet MS"/>
              </a:rPr>
              <a:t>enough</a:t>
            </a:r>
            <a:endParaRPr sz="3200">
              <a:latin typeface="Trebuchet MS"/>
              <a:cs typeface="Trebuchet MS"/>
            </a:endParaRPr>
          </a:p>
          <a:p>
            <a:pPr marL="241300" marR="5080" indent="-228600">
              <a:lnSpc>
                <a:spcPct val="800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3200" spc="-150" dirty="0">
                <a:solidFill>
                  <a:srgbClr val="FFFFFF"/>
                </a:solidFill>
                <a:latin typeface="Trebuchet MS"/>
                <a:cs typeface="Trebuchet MS"/>
              </a:rPr>
              <a:t>were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not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informative </a:t>
            </a:r>
            <a:r>
              <a:rPr sz="3200" spc="-140" dirty="0">
                <a:solidFill>
                  <a:srgbClr val="FF0000"/>
                </a:solidFill>
                <a:latin typeface="Trebuchet MS"/>
                <a:cs typeface="Trebuchet MS"/>
              </a:rPr>
              <a:t>enough </a:t>
            </a:r>
            <a:r>
              <a:rPr sz="3200" spc="425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3200" spc="-200" dirty="0">
                <a:solidFill>
                  <a:srgbClr val="FFFFFF"/>
                </a:solidFill>
                <a:latin typeface="Trebuchet MS"/>
                <a:cs typeface="Trebuchet MS"/>
              </a:rPr>
              <a:t>they  </a:t>
            </a:r>
            <a:r>
              <a:rPr sz="3200" spc="-275" dirty="0">
                <a:solidFill>
                  <a:srgbClr val="FFFFFF"/>
                </a:solidFill>
                <a:latin typeface="Trebuchet MS"/>
                <a:cs typeface="Trebuchet MS"/>
              </a:rPr>
              <a:t>gave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generic </a:t>
            </a:r>
            <a:r>
              <a:rPr sz="3200" spc="-195" dirty="0">
                <a:solidFill>
                  <a:srgbClr val="FFFFFF"/>
                </a:solidFill>
                <a:latin typeface="Trebuchet MS"/>
                <a:cs typeface="Trebuchet MS"/>
              </a:rPr>
              <a:t>statement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about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child </a:t>
            </a:r>
            <a:r>
              <a:rPr sz="3200" spc="-140" dirty="0">
                <a:solidFill>
                  <a:srgbClr val="FFFFFF"/>
                </a:solidFill>
                <a:latin typeface="Trebuchet MS"/>
                <a:cs typeface="Trebuchet MS"/>
              </a:rPr>
              <a:t>rather 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sz="3200" spc="-225" dirty="0">
                <a:solidFill>
                  <a:srgbClr val="FFFFFF"/>
                </a:solidFill>
                <a:latin typeface="Trebuchet MS"/>
                <a:cs typeface="Trebuchet MS"/>
              </a:rPr>
              <a:t>give </a:t>
            </a:r>
            <a:r>
              <a:rPr sz="3200" spc="-160" dirty="0">
                <a:solidFill>
                  <a:srgbClr val="FFFFFF"/>
                </a:solidFill>
                <a:latin typeface="Trebuchet MS"/>
                <a:cs typeface="Trebuchet MS"/>
              </a:rPr>
              <a:t>information </a:t>
            </a:r>
            <a:r>
              <a:rPr sz="3200" spc="-160" dirty="0">
                <a:solidFill>
                  <a:srgbClr val="FF0000"/>
                </a:solidFill>
                <a:latin typeface="Trebuchet MS"/>
                <a:cs typeface="Trebuchet MS"/>
              </a:rPr>
              <a:t>about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sz="3200" spc="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learning</a:t>
            </a:r>
            <a:endParaRPr sz="3200">
              <a:latin typeface="Trebuchet MS"/>
              <a:cs typeface="Trebuchet MS"/>
            </a:endParaRPr>
          </a:p>
          <a:p>
            <a:pPr marL="241300" marR="1651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3200" spc="-180" dirty="0">
                <a:solidFill>
                  <a:srgbClr val="FFFFFF"/>
                </a:solidFill>
                <a:latin typeface="Trebuchet MS"/>
                <a:cs typeface="Trebuchet MS"/>
              </a:rPr>
              <a:t>relied </a:t>
            </a:r>
            <a:r>
              <a:rPr sz="3200" spc="-5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3200" spc="-200" dirty="0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sz="3200" spc="-200" dirty="0">
                <a:solidFill>
                  <a:srgbClr val="FF0000"/>
                </a:solidFill>
                <a:latin typeface="Trebuchet MS"/>
                <a:cs typeface="Trebuchet MS"/>
              </a:rPr>
              <a:t>best </a:t>
            </a:r>
            <a:r>
              <a:rPr sz="3200" spc="-275" dirty="0">
                <a:solidFill>
                  <a:srgbClr val="FF0000"/>
                </a:solidFill>
                <a:latin typeface="Trebuchet MS"/>
                <a:cs typeface="Trebuchet MS"/>
              </a:rPr>
              <a:t>fit</a:t>
            </a:r>
            <a:r>
              <a:rPr sz="3200" spc="-275" dirty="0">
                <a:solidFill>
                  <a:srgbClr val="FFFFFF"/>
                </a:solidFill>
                <a:latin typeface="Trebuchet MS"/>
                <a:cs typeface="Trebuchet MS"/>
              </a:rPr>
              <a:t>”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which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did </a:t>
            </a: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not  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necessarily </a:t>
            </a:r>
            <a:r>
              <a:rPr sz="3200" spc="-215" dirty="0">
                <a:solidFill>
                  <a:srgbClr val="FFFFFF"/>
                </a:solidFill>
                <a:latin typeface="Trebuchet MS"/>
                <a:cs typeface="Trebuchet MS"/>
              </a:rPr>
              <a:t>mean </a:t>
            </a:r>
            <a:r>
              <a:rPr sz="3200" spc="-22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85" dirty="0">
                <a:solidFill>
                  <a:srgbClr val="FFFFFF"/>
                </a:solidFill>
                <a:latin typeface="Trebuchet MS"/>
                <a:cs typeface="Trebuchet MS"/>
              </a:rPr>
              <a:t>child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had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254" dirty="0">
                <a:solidFill>
                  <a:srgbClr val="FF0000"/>
                </a:solidFill>
                <a:latin typeface="Trebuchet MS"/>
                <a:cs typeface="Trebuchet MS"/>
              </a:rPr>
              <a:t>full </a:t>
            </a:r>
            <a:r>
              <a:rPr sz="3200" spc="-155" dirty="0">
                <a:solidFill>
                  <a:srgbClr val="FF0000"/>
                </a:solidFill>
                <a:latin typeface="Trebuchet MS"/>
                <a:cs typeface="Trebuchet MS"/>
              </a:rPr>
              <a:t>grasp  </a:t>
            </a:r>
            <a:r>
              <a:rPr sz="3200" spc="-17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spc="-220" dirty="0">
                <a:solidFill>
                  <a:srgbClr val="FF0000"/>
                </a:solidFill>
                <a:latin typeface="Trebuchet MS"/>
                <a:cs typeface="Trebuchet MS"/>
              </a:rPr>
              <a:t>that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40" dirty="0">
                <a:solidFill>
                  <a:srgbClr val="FF0000"/>
                </a:solidFill>
                <a:latin typeface="Trebuchet MS"/>
                <a:cs typeface="Trebuchet MS"/>
              </a:rPr>
              <a:t>level</a:t>
            </a:r>
            <a:endParaRPr sz="3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3200" spc="-180" dirty="0">
                <a:solidFill>
                  <a:srgbClr val="FF0000"/>
                </a:solidFill>
                <a:latin typeface="Trebuchet MS"/>
                <a:cs typeface="Trebuchet MS"/>
              </a:rPr>
              <a:t>conveyed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wrong </a:t>
            </a:r>
            <a:r>
              <a:rPr sz="3200" spc="-225" dirty="0">
                <a:solidFill>
                  <a:srgbClr val="FF0000"/>
                </a:solidFill>
                <a:latin typeface="Trebuchet MS"/>
                <a:cs typeface="Trebuchet MS"/>
              </a:rPr>
              <a:t>idea 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spc="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25" dirty="0">
                <a:solidFill>
                  <a:srgbClr val="FF0000"/>
                </a:solidFill>
                <a:latin typeface="Trebuchet MS"/>
                <a:cs typeface="Trebuchet MS"/>
              </a:rPr>
              <a:t>ability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76" y="907542"/>
            <a:ext cx="6427470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5"/>
              </a:lnSpc>
              <a:spcBef>
                <a:spcPts val="95"/>
              </a:spcBef>
            </a:pPr>
            <a:r>
              <a:rPr sz="4000" b="1" spc="415" dirty="0">
                <a:solidFill>
                  <a:srgbClr val="00AF50"/>
                </a:solidFill>
                <a:latin typeface="Trebuchet MS"/>
                <a:cs typeface="Trebuchet MS"/>
              </a:rPr>
              <a:t>THE</a:t>
            </a:r>
            <a:r>
              <a:rPr sz="4000" b="1" spc="-114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285" dirty="0">
                <a:solidFill>
                  <a:srgbClr val="00AF50"/>
                </a:solidFill>
                <a:latin typeface="Trebuchet MS"/>
                <a:cs typeface="Trebuchet MS"/>
              </a:rPr>
              <a:t>LEVELS</a:t>
            </a:r>
            <a:r>
              <a:rPr sz="4000" b="1" spc="-60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475" dirty="0">
                <a:solidFill>
                  <a:srgbClr val="00AF50"/>
                </a:solidFill>
                <a:latin typeface="Trebuchet MS"/>
                <a:cs typeface="Trebuchet MS"/>
              </a:rPr>
              <a:t>WERE</a:t>
            </a:r>
            <a:r>
              <a:rPr sz="4000" b="1" spc="-50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465" dirty="0">
                <a:solidFill>
                  <a:srgbClr val="00AF50"/>
                </a:solidFill>
                <a:latin typeface="Trebuchet MS"/>
                <a:cs typeface="Trebuchet MS"/>
              </a:rPr>
              <a:t>ALSO</a:t>
            </a:r>
            <a:endParaRPr sz="4000">
              <a:latin typeface="Trebuchet MS"/>
              <a:cs typeface="Trebuchet MS"/>
            </a:endParaRPr>
          </a:p>
          <a:p>
            <a:pPr marL="1014094">
              <a:lnSpc>
                <a:spcPts val="4565"/>
              </a:lnSpc>
            </a:pPr>
            <a:r>
              <a:rPr sz="4000" b="1" spc="385" dirty="0">
                <a:solidFill>
                  <a:srgbClr val="00AF50"/>
                </a:solidFill>
                <a:latin typeface="Trebuchet MS"/>
                <a:cs typeface="Trebuchet MS"/>
              </a:rPr>
              <a:t>REMOVED</a:t>
            </a:r>
            <a:r>
              <a:rPr sz="4000" b="1" spc="-10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315" dirty="0">
                <a:solidFill>
                  <a:srgbClr val="00AF50"/>
                </a:solidFill>
                <a:latin typeface="Trebuchet MS"/>
                <a:cs typeface="Trebuchet MS"/>
              </a:rPr>
              <a:t>BECAUSE: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490" y="2591816"/>
            <a:ext cx="7134225" cy="29622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encouraged </a:t>
            </a:r>
            <a:r>
              <a:rPr sz="3200" spc="-210" dirty="0">
                <a:solidFill>
                  <a:srgbClr val="FFFFFF"/>
                </a:solidFill>
                <a:latin typeface="Trebuchet MS"/>
                <a:cs typeface="Trebuchet MS"/>
              </a:rPr>
              <a:t>teaching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3200" spc="-190" dirty="0">
                <a:solidFill>
                  <a:srgbClr val="FFFFFF"/>
                </a:solidFill>
                <a:latin typeface="Trebuchet MS"/>
                <a:cs typeface="Trebuchet MS"/>
              </a:rPr>
              <a:t>learning </a:t>
            </a:r>
            <a:r>
              <a:rPr sz="3200" spc="-8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70" dirty="0">
                <a:solidFill>
                  <a:srgbClr val="FF0000"/>
                </a:solidFill>
                <a:latin typeface="Trebuchet MS"/>
                <a:cs typeface="Trebuchet MS"/>
              </a:rPr>
              <a:t>race </a:t>
            </a:r>
            <a:r>
              <a:rPr sz="3200" spc="-130" dirty="0">
                <a:solidFill>
                  <a:srgbClr val="FF0000"/>
                </a:solidFill>
                <a:latin typeface="Trebuchet MS"/>
                <a:cs typeface="Trebuchet MS"/>
              </a:rPr>
              <a:t>through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spc="-210" dirty="0">
                <a:solidFill>
                  <a:srgbClr val="FF0000"/>
                </a:solidFill>
                <a:latin typeface="Trebuchet MS"/>
                <a:cs typeface="Trebuchet MS"/>
              </a:rPr>
              <a:t>levels </a:t>
            </a:r>
            <a:r>
              <a:rPr sz="3200" spc="-165" dirty="0">
                <a:solidFill>
                  <a:srgbClr val="FFFFFF"/>
                </a:solidFill>
                <a:latin typeface="Trebuchet MS"/>
                <a:cs typeface="Trebuchet MS"/>
              </a:rPr>
              <a:t>going </a:t>
            </a:r>
            <a:r>
              <a:rPr sz="3200" spc="-155" dirty="0">
                <a:solidFill>
                  <a:srgbClr val="FFFFFF"/>
                </a:solidFill>
                <a:latin typeface="Trebuchet MS"/>
                <a:cs typeface="Trebuchet MS"/>
              </a:rPr>
              <a:t>higher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3200" spc="-245" dirty="0">
                <a:solidFill>
                  <a:srgbClr val="FFFFFF"/>
                </a:solidFill>
                <a:latin typeface="Trebuchet MS"/>
                <a:cs typeface="Trebuchet MS"/>
              </a:rPr>
              <a:t>higher.</a:t>
            </a:r>
            <a:endParaRPr sz="3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5" dirty="0">
                <a:solidFill>
                  <a:srgbClr val="FFFFFF"/>
                </a:solidFill>
                <a:latin typeface="Trebuchet MS"/>
                <a:cs typeface="Trebuchet MS"/>
              </a:rPr>
              <a:t>Was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240" dirty="0">
                <a:solidFill>
                  <a:srgbClr val="FFFFFF"/>
                </a:solidFill>
                <a:latin typeface="Trebuchet MS"/>
                <a:cs typeface="Trebuchet MS"/>
              </a:rPr>
              <a:t>level </a:t>
            </a:r>
            <a:r>
              <a:rPr sz="3200" spc="-80" dirty="0">
                <a:solidFill>
                  <a:srgbClr val="FFFFFF"/>
                </a:solidFill>
                <a:latin typeface="Trebuchet MS"/>
                <a:cs typeface="Trebuchet MS"/>
              </a:rPr>
              <a:t>6 </a:t>
            </a:r>
            <a:r>
              <a:rPr sz="3200" spc="-210" dirty="0">
                <a:solidFill>
                  <a:srgbClr val="FFFFFF"/>
                </a:solidFill>
                <a:latin typeface="Trebuchet MS"/>
                <a:cs typeface="Trebuchet MS"/>
              </a:rPr>
              <a:t>really </a:t>
            </a:r>
            <a:r>
              <a:rPr sz="3200" spc="-31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3200" spc="-135" dirty="0">
                <a:solidFill>
                  <a:srgbClr val="FFFFFF"/>
                </a:solidFill>
                <a:latin typeface="Trebuchet MS"/>
                <a:cs typeface="Trebuchet MS"/>
              </a:rPr>
              <a:t>true </a:t>
            </a:r>
            <a:r>
              <a:rPr sz="3200" spc="-24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3200" spc="-6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rebuchet MS"/>
                <a:cs typeface="Trebuchet MS"/>
              </a:rPr>
              <a:t>6?</a:t>
            </a:r>
            <a:endParaRPr sz="3200">
              <a:latin typeface="Trebuchet MS"/>
              <a:cs typeface="Trebuchet MS"/>
            </a:endParaRPr>
          </a:p>
          <a:p>
            <a:pPr marL="241300" indent="-228600">
              <a:lnSpc>
                <a:spcPts val="365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0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3200" spc="-204" dirty="0">
                <a:solidFill>
                  <a:srgbClr val="FFFFFF"/>
                </a:solidFill>
                <a:latin typeface="Trebuchet MS"/>
                <a:cs typeface="Trebuchet MS"/>
              </a:rPr>
              <a:t>levels </a:t>
            </a:r>
            <a:r>
              <a:rPr sz="3200" spc="-170" dirty="0">
                <a:solidFill>
                  <a:srgbClr val="FFFFFF"/>
                </a:solidFill>
                <a:latin typeface="Trebuchet MS"/>
                <a:cs typeface="Trebuchet MS"/>
              </a:rPr>
              <a:t>did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not </a:t>
            </a:r>
            <a:r>
              <a:rPr sz="3200" spc="-160" dirty="0">
                <a:solidFill>
                  <a:srgbClr val="FF0000"/>
                </a:solidFill>
                <a:latin typeface="Trebuchet MS"/>
                <a:cs typeface="Trebuchet MS"/>
              </a:rPr>
              <a:t>encourage </a:t>
            </a:r>
            <a:r>
              <a:rPr sz="3200" spc="30" dirty="0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sz="3200" spc="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reward</a:t>
            </a:r>
            <a:endParaRPr sz="3200">
              <a:latin typeface="Trebuchet MS"/>
              <a:cs typeface="Trebuchet MS"/>
            </a:endParaRPr>
          </a:p>
          <a:p>
            <a:pPr marL="241300">
              <a:lnSpc>
                <a:spcPts val="3650"/>
              </a:lnSpc>
            </a:pPr>
            <a:r>
              <a:rPr sz="3200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depth</a:t>
            </a:r>
            <a:r>
              <a:rPr sz="3200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7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220" dirty="0">
                <a:solidFill>
                  <a:srgbClr val="FF0000"/>
                </a:solidFill>
                <a:latin typeface="Trebuchet MS"/>
                <a:cs typeface="Trebuchet MS"/>
              </a:rPr>
              <a:t>learning</a:t>
            </a:r>
            <a:r>
              <a:rPr sz="3200" spc="-22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016" y="1931288"/>
            <a:ext cx="7591425" cy="3063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85" dirty="0">
                <a:solidFill>
                  <a:srgbClr val="00AF50"/>
                </a:solidFill>
                <a:latin typeface="Trebuchet MS"/>
                <a:cs typeface="Trebuchet MS"/>
              </a:rPr>
              <a:t>The </a:t>
            </a:r>
            <a:r>
              <a:rPr sz="4000" b="1" spc="-70" dirty="0">
                <a:solidFill>
                  <a:srgbClr val="00AF50"/>
                </a:solidFill>
                <a:latin typeface="Trebuchet MS"/>
                <a:cs typeface="Trebuchet MS"/>
              </a:rPr>
              <a:t>new </a:t>
            </a:r>
            <a:r>
              <a:rPr sz="4000" b="1" spc="60" dirty="0">
                <a:solidFill>
                  <a:srgbClr val="00AF50"/>
                </a:solidFill>
                <a:latin typeface="Trebuchet MS"/>
                <a:cs typeface="Trebuchet MS"/>
              </a:rPr>
              <a:t>National </a:t>
            </a:r>
            <a:r>
              <a:rPr sz="4000" b="1" spc="75" dirty="0">
                <a:solidFill>
                  <a:srgbClr val="00AF50"/>
                </a:solidFill>
                <a:latin typeface="Trebuchet MS"/>
                <a:cs typeface="Trebuchet MS"/>
              </a:rPr>
              <a:t>Curriculum  </a:t>
            </a:r>
            <a:r>
              <a:rPr sz="4000" b="1" spc="-65" dirty="0">
                <a:solidFill>
                  <a:srgbClr val="00AF50"/>
                </a:solidFill>
                <a:latin typeface="Trebuchet MS"/>
                <a:cs typeface="Trebuchet MS"/>
              </a:rPr>
              <a:t>delivers </a:t>
            </a:r>
            <a:r>
              <a:rPr sz="4000" b="1" spc="-114" dirty="0">
                <a:solidFill>
                  <a:srgbClr val="00AF50"/>
                </a:solidFill>
                <a:latin typeface="Trebuchet MS"/>
                <a:cs typeface="Trebuchet MS"/>
              </a:rPr>
              <a:t>“fewer </a:t>
            </a:r>
            <a:r>
              <a:rPr sz="4000" b="1" spc="-5" dirty="0">
                <a:solidFill>
                  <a:srgbClr val="00AF50"/>
                </a:solidFill>
                <a:latin typeface="Trebuchet MS"/>
                <a:cs typeface="Trebuchet MS"/>
              </a:rPr>
              <a:t>things </a:t>
            </a:r>
            <a:r>
              <a:rPr sz="4000" b="1" spc="-75" dirty="0">
                <a:solidFill>
                  <a:srgbClr val="00AF50"/>
                </a:solidFill>
                <a:latin typeface="Trebuchet MS"/>
                <a:cs typeface="Trebuchet MS"/>
              </a:rPr>
              <a:t>in</a:t>
            </a:r>
            <a:r>
              <a:rPr sz="4000" b="1" spc="-50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0" dirty="0">
                <a:solidFill>
                  <a:srgbClr val="00AF50"/>
                </a:solidFill>
                <a:latin typeface="Trebuchet MS"/>
                <a:cs typeface="Trebuchet MS"/>
              </a:rPr>
              <a:t>greater  </a:t>
            </a:r>
            <a:r>
              <a:rPr sz="4000" b="1" spc="-90" dirty="0">
                <a:solidFill>
                  <a:srgbClr val="00AF50"/>
                </a:solidFill>
                <a:latin typeface="Trebuchet MS"/>
                <a:cs typeface="Trebuchet MS"/>
              </a:rPr>
              <a:t>depth”.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FF0000"/>
                </a:solidFill>
                <a:latin typeface="Trebuchet MS"/>
                <a:cs typeface="Trebuchet MS"/>
              </a:rPr>
              <a:t>Nick </a:t>
            </a:r>
            <a:r>
              <a:rPr sz="4000" spc="-225" dirty="0">
                <a:solidFill>
                  <a:srgbClr val="FF0000"/>
                </a:solidFill>
                <a:latin typeface="Trebuchet MS"/>
                <a:cs typeface="Trebuchet MS"/>
              </a:rPr>
              <a:t>Gibb,</a:t>
            </a:r>
            <a:r>
              <a:rPr sz="4000" spc="-5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spc="-200" dirty="0">
                <a:solidFill>
                  <a:srgbClr val="FF0000"/>
                </a:solidFill>
                <a:latin typeface="Trebuchet MS"/>
                <a:cs typeface="Trebuchet MS"/>
              </a:rPr>
              <a:t>Education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0694" y="1044702"/>
            <a:ext cx="6137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75" dirty="0">
                <a:solidFill>
                  <a:srgbClr val="00AF50"/>
                </a:solidFill>
                <a:latin typeface="Trebuchet MS"/>
                <a:cs typeface="Trebuchet MS"/>
              </a:rPr>
              <a:t>Mastery </a:t>
            </a:r>
            <a:r>
              <a:rPr sz="4000" b="1" spc="165" dirty="0">
                <a:solidFill>
                  <a:srgbClr val="00AF50"/>
                </a:solidFill>
                <a:latin typeface="Trebuchet MS"/>
                <a:cs typeface="Trebuchet MS"/>
              </a:rPr>
              <a:t>&amp; </a:t>
            </a:r>
            <a:r>
              <a:rPr sz="4000" b="1" spc="60" dirty="0">
                <a:solidFill>
                  <a:srgbClr val="00AF50"/>
                </a:solidFill>
                <a:latin typeface="Trebuchet MS"/>
                <a:cs typeface="Trebuchet MS"/>
              </a:rPr>
              <a:t>Greater</a:t>
            </a:r>
            <a:r>
              <a:rPr sz="4000" b="1" spc="-54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4000" b="1" spc="100" dirty="0">
                <a:solidFill>
                  <a:srgbClr val="00AF50"/>
                </a:solidFill>
                <a:latin typeface="Trebuchet MS"/>
                <a:cs typeface="Trebuchet MS"/>
              </a:rPr>
              <a:t>Depth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2034667"/>
            <a:ext cx="7988300" cy="2116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230504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What </a:t>
            </a:r>
            <a:r>
              <a:rPr sz="2800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is </a:t>
            </a:r>
            <a:r>
              <a:rPr sz="28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Mastery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? 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Before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moving </a:t>
            </a:r>
            <a:r>
              <a:rPr sz="2800" spc="-170" dirty="0">
                <a:solidFill>
                  <a:srgbClr val="FFFFFF"/>
                </a:solidFill>
                <a:latin typeface="Trebuchet MS"/>
                <a:cs typeface="Trebuchet MS"/>
              </a:rPr>
              <a:t>on, 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children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should  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able 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800" i="1" spc="-254" dirty="0">
                <a:solidFill>
                  <a:srgbClr val="FF0000"/>
                </a:solidFill>
                <a:latin typeface="Trebuchet MS"/>
                <a:cs typeface="Trebuchet MS"/>
              </a:rPr>
              <a:t>apply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sz="2800" spc="-175" dirty="0">
                <a:solidFill>
                  <a:srgbClr val="FFFFFF"/>
                </a:solidFill>
                <a:latin typeface="Trebuchet MS"/>
                <a:cs typeface="Trebuchet MS"/>
              </a:rPr>
              <a:t>learning </a:t>
            </a:r>
            <a:r>
              <a:rPr sz="2800" spc="-165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different </a:t>
            </a:r>
            <a:r>
              <a:rPr sz="2800" spc="-19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new  </a:t>
            </a:r>
            <a:r>
              <a:rPr sz="2800" spc="-110" dirty="0">
                <a:solidFill>
                  <a:srgbClr val="FFFFFF"/>
                </a:solidFill>
                <a:latin typeface="Trebuchet MS"/>
                <a:cs typeface="Trebuchet MS"/>
              </a:rPr>
              <a:t>contexts </a:t>
            </a:r>
            <a:r>
              <a:rPr sz="2800" spc="36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800" spc="-170" dirty="0">
                <a:solidFill>
                  <a:srgbClr val="FF0000"/>
                </a:solidFill>
                <a:latin typeface="Trebuchet MS"/>
                <a:cs typeface="Trebuchet MS"/>
              </a:rPr>
              <a:t>deepening </a:t>
            </a:r>
            <a:r>
              <a:rPr sz="2800" spc="-140" dirty="0">
                <a:solidFill>
                  <a:srgbClr val="FF0000"/>
                </a:solidFill>
                <a:latin typeface="Trebuchet MS"/>
                <a:cs typeface="Trebuchet MS"/>
              </a:rPr>
              <a:t>their</a:t>
            </a:r>
            <a:r>
              <a:rPr sz="2800" spc="-3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FF0000"/>
                </a:solidFill>
                <a:latin typeface="Trebuchet MS"/>
                <a:cs typeface="Trebuchet MS"/>
              </a:rPr>
              <a:t>learning</a:t>
            </a:r>
            <a:r>
              <a:rPr sz="2800" spc="-2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marL="241300" marR="5080" indent="-228600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5" dirty="0">
                <a:solidFill>
                  <a:srgbClr val="FFFFFF"/>
                </a:solidFill>
                <a:latin typeface="Trebuchet MS"/>
                <a:cs typeface="Trebuchet MS"/>
              </a:rPr>
              <a:t>Greater </a:t>
            </a:r>
            <a:r>
              <a:rPr sz="2800" spc="10" dirty="0">
                <a:solidFill>
                  <a:srgbClr val="FFFFFF"/>
                </a:solidFill>
                <a:latin typeface="Trebuchet MS"/>
                <a:cs typeface="Trebuchet MS"/>
              </a:rPr>
              <a:t>Depth– </a:t>
            </a:r>
            <a:r>
              <a:rPr sz="2800" spc="-28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800" spc="-220" dirty="0">
                <a:solidFill>
                  <a:srgbClr val="FFFFFF"/>
                </a:solidFill>
                <a:latin typeface="Trebuchet MS"/>
                <a:cs typeface="Trebuchet MS"/>
              </a:rPr>
              <a:t>child’s </a:t>
            </a:r>
            <a:r>
              <a:rPr sz="2800" spc="-195" dirty="0">
                <a:solidFill>
                  <a:srgbClr val="FF0000"/>
                </a:solidFill>
                <a:latin typeface="Trebuchet MS"/>
                <a:cs typeface="Trebuchet MS"/>
              </a:rPr>
              <a:t>ability </a:t>
            </a:r>
            <a:r>
              <a:rPr sz="2800" spc="-75" dirty="0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sz="2800" spc="-210" dirty="0">
                <a:solidFill>
                  <a:srgbClr val="FF0000"/>
                </a:solidFill>
                <a:latin typeface="Trebuchet MS"/>
                <a:cs typeface="Trebuchet MS"/>
              </a:rPr>
              <a:t>apply </a:t>
            </a:r>
            <a:r>
              <a:rPr sz="2800" spc="-140" dirty="0">
                <a:solidFill>
                  <a:srgbClr val="FF0000"/>
                </a:solidFill>
                <a:latin typeface="Trebuchet MS"/>
                <a:cs typeface="Trebuchet MS"/>
              </a:rPr>
              <a:t>their </a:t>
            </a:r>
            <a:r>
              <a:rPr sz="2800" spc="-170" dirty="0">
                <a:solidFill>
                  <a:srgbClr val="FF0000"/>
                </a:solidFill>
                <a:latin typeface="Trebuchet MS"/>
                <a:cs typeface="Trebuchet MS"/>
              </a:rPr>
              <a:t>learning  </a:t>
            </a:r>
            <a:r>
              <a:rPr sz="2800" spc="-100" dirty="0">
                <a:solidFill>
                  <a:srgbClr val="FF0000"/>
                </a:solidFill>
                <a:latin typeface="Trebuchet MS"/>
                <a:cs typeface="Trebuchet MS"/>
              </a:rPr>
              <a:t>across </a:t>
            </a:r>
            <a:r>
              <a:rPr sz="2800" spc="-280" dirty="0">
                <a:solidFill>
                  <a:srgbClr val="FF0000"/>
                </a:solidFill>
                <a:latin typeface="Trebuchet MS"/>
                <a:cs typeface="Trebuchet MS"/>
              </a:rPr>
              <a:t>a </a:t>
            </a:r>
            <a:r>
              <a:rPr sz="2800" spc="-165" dirty="0">
                <a:solidFill>
                  <a:srgbClr val="FF0000"/>
                </a:solidFill>
                <a:latin typeface="Trebuchet MS"/>
                <a:cs typeface="Trebuchet MS"/>
              </a:rPr>
              <a:t>range </a:t>
            </a:r>
            <a:r>
              <a:rPr sz="2800" spc="-1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2800" spc="-195" dirty="0">
                <a:solidFill>
                  <a:srgbClr val="FF0000"/>
                </a:solidFill>
                <a:latin typeface="Trebuchet MS"/>
                <a:cs typeface="Trebuchet MS"/>
              </a:rPr>
              <a:t>different</a:t>
            </a:r>
            <a:r>
              <a:rPr sz="2800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FF0000"/>
                </a:solidFill>
                <a:latin typeface="Trebuchet MS"/>
                <a:cs typeface="Trebuchet MS"/>
              </a:rPr>
              <a:t>subjects.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0096" y="4741164"/>
            <a:ext cx="3202305" cy="1282065"/>
          </a:xfrm>
          <a:custGeom>
            <a:avLst/>
            <a:gdLst/>
            <a:ahLst/>
            <a:cxnLst/>
            <a:rect l="l" t="t" r="r" b="b"/>
            <a:pathLst>
              <a:path w="3202304" h="1282064">
                <a:moveTo>
                  <a:pt x="2561081" y="0"/>
                </a:moveTo>
                <a:lnTo>
                  <a:pt x="0" y="0"/>
                </a:lnTo>
                <a:lnTo>
                  <a:pt x="640841" y="640842"/>
                </a:lnTo>
                <a:lnTo>
                  <a:pt x="0" y="1281684"/>
                </a:lnTo>
                <a:lnTo>
                  <a:pt x="2561081" y="1281684"/>
                </a:lnTo>
                <a:lnTo>
                  <a:pt x="3201924" y="640842"/>
                </a:lnTo>
                <a:lnTo>
                  <a:pt x="256108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0096" y="4741164"/>
            <a:ext cx="3202305" cy="1282065"/>
          </a:xfrm>
          <a:custGeom>
            <a:avLst/>
            <a:gdLst/>
            <a:ahLst/>
            <a:cxnLst/>
            <a:rect l="l" t="t" r="r" b="b"/>
            <a:pathLst>
              <a:path w="3202304" h="1282064">
                <a:moveTo>
                  <a:pt x="0" y="0"/>
                </a:moveTo>
                <a:lnTo>
                  <a:pt x="2561081" y="0"/>
                </a:lnTo>
                <a:lnTo>
                  <a:pt x="3201924" y="640842"/>
                </a:lnTo>
                <a:lnTo>
                  <a:pt x="2561081" y="1281684"/>
                </a:lnTo>
                <a:lnTo>
                  <a:pt x="0" y="1281684"/>
                </a:lnTo>
                <a:lnTo>
                  <a:pt x="640841" y="64084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9583" y="4999482"/>
            <a:ext cx="180784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89535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How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much 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I’ve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0" dirty="0">
                <a:solidFill>
                  <a:srgbClr val="FFFFFF"/>
                </a:solidFill>
                <a:latin typeface="Verdana"/>
                <a:cs typeface="Verdana"/>
              </a:rPr>
              <a:t>learned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1979" y="4741164"/>
            <a:ext cx="3202305" cy="1282065"/>
          </a:xfrm>
          <a:custGeom>
            <a:avLst/>
            <a:gdLst/>
            <a:ahLst/>
            <a:cxnLst/>
            <a:rect l="l" t="t" r="r" b="b"/>
            <a:pathLst>
              <a:path w="3202304" h="1282064">
                <a:moveTo>
                  <a:pt x="2561081" y="0"/>
                </a:moveTo>
                <a:lnTo>
                  <a:pt x="0" y="0"/>
                </a:lnTo>
                <a:lnTo>
                  <a:pt x="640842" y="640842"/>
                </a:lnTo>
                <a:lnTo>
                  <a:pt x="0" y="1281684"/>
                </a:lnTo>
                <a:lnTo>
                  <a:pt x="2561081" y="1281684"/>
                </a:lnTo>
                <a:lnTo>
                  <a:pt x="3201924" y="640842"/>
                </a:lnTo>
                <a:lnTo>
                  <a:pt x="256108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1979" y="4741164"/>
            <a:ext cx="3202305" cy="1282065"/>
          </a:xfrm>
          <a:custGeom>
            <a:avLst/>
            <a:gdLst/>
            <a:ahLst/>
            <a:cxnLst/>
            <a:rect l="l" t="t" r="r" b="b"/>
            <a:pathLst>
              <a:path w="3202304" h="1282064">
                <a:moveTo>
                  <a:pt x="0" y="0"/>
                </a:moveTo>
                <a:lnTo>
                  <a:pt x="2561081" y="0"/>
                </a:lnTo>
                <a:lnTo>
                  <a:pt x="3201924" y="640842"/>
                </a:lnTo>
                <a:lnTo>
                  <a:pt x="2561081" y="1281684"/>
                </a:lnTo>
                <a:lnTo>
                  <a:pt x="0" y="1281684"/>
                </a:lnTo>
                <a:lnTo>
                  <a:pt x="640842" y="64084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7978" y="4831207"/>
            <a:ext cx="1778000" cy="10636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330"/>
              </a:spcBef>
            </a:pP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How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much</a:t>
            </a:r>
            <a:r>
              <a:rPr sz="2400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70" dirty="0">
                <a:solidFill>
                  <a:srgbClr val="FFFFFF"/>
                </a:solidFill>
                <a:latin typeface="Verdana"/>
                <a:cs typeface="Verdana"/>
              </a:rPr>
              <a:t>I  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apply  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my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955" y="1037081"/>
            <a:ext cx="74269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omic Sans MS"/>
                <a:cs typeface="Comic Sans MS"/>
              </a:rPr>
              <a:t>What Does Mastery </a:t>
            </a:r>
            <a:r>
              <a:rPr sz="4000" spc="-5" dirty="0">
                <a:latin typeface="Comic Sans MS"/>
                <a:cs typeface="Comic Sans MS"/>
              </a:rPr>
              <a:t>Look</a:t>
            </a:r>
            <a:r>
              <a:rPr sz="4000" spc="100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Like?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363" y="2074164"/>
            <a:ext cx="3698748" cy="1949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59" y="2113788"/>
            <a:ext cx="3535679" cy="149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459" y="2057400"/>
            <a:ext cx="3686810" cy="1933575"/>
          </a:xfrm>
          <a:custGeom>
            <a:avLst/>
            <a:gdLst/>
            <a:ahLst/>
            <a:cxnLst/>
            <a:rect l="l" t="t" r="r" b="b"/>
            <a:pathLst>
              <a:path w="3686810" h="1933575">
                <a:moveTo>
                  <a:pt x="3072129" y="1516379"/>
                </a:moveTo>
                <a:lnTo>
                  <a:pt x="2150491" y="1516379"/>
                </a:lnTo>
                <a:lnTo>
                  <a:pt x="1898014" y="1933320"/>
                </a:lnTo>
                <a:lnTo>
                  <a:pt x="3072129" y="1516379"/>
                </a:lnTo>
                <a:close/>
              </a:path>
              <a:path w="3686810" h="1933575">
                <a:moveTo>
                  <a:pt x="3433826" y="0"/>
                </a:moveTo>
                <a:lnTo>
                  <a:pt x="252730" y="0"/>
                </a:lnTo>
                <a:lnTo>
                  <a:pt x="207303" y="4072"/>
                </a:lnTo>
                <a:lnTo>
                  <a:pt x="164546" y="15812"/>
                </a:lnTo>
                <a:lnTo>
                  <a:pt x="125174" y="34506"/>
                </a:lnTo>
                <a:lnTo>
                  <a:pt x="89901" y="59440"/>
                </a:lnTo>
                <a:lnTo>
                  <a:pt x="59440" y="89901"/>
                </a:lnTo>
                <a:lnTo>
                  <a:pt x="34506" y="125174"/>
                </a:lnTo>
                <a:lnTo>
                  <a:pt x="15812" y="164546"/>
                </a:lnTo>
                <a:lnTo>
                  <a:pt x="4072" y="207303"/>
                </a:lnTo>
                <a:lnTo>
                  <a:pt x="0" y="252729"/>
                </a:lnTo>
                <a:lnTo>
                  <a:pt x="0" y="1263650"/>
                </a:lnTo>
                <a:lnTo>
                  <a:pt x="4072" y="1309076"/>
                </a:lnTo>
                <a:lnTo>
                  <a:pt x="15812" y="1351833"/>
                </a:lnTo>
                <a:lnTo>
                  <a:pt x="34506" y="1391205"/>
                </a:lnTo>
                <a:lnTo>
                  <a:pt x="59440" y="1426478"/>
                </a:lnTo>
                <a:lnTo>
                  <a:pt x="89901" y="1456939"/>
                </a:lnTo>
                <a:lnTo>
                  <a:pt x="125174" y="1481873"/>
                </a:lnTo>
                <a:lnTo>
                  <a:pt x="164546" y="1500567"/>
                </a:lnTo>
                <a:lnTo>
                  <a:pt x="207303" y="1512307"/>
                </a:lnTo>
                <a:lnTo>
                  <a:pt x="252730" y="1516379"/>
                </a:lnTo>
                <a:lnTo>
                  <a:pt x="3433826" y="1516379"/>
                </a:lnTo>
                <a:lnTo>
                  <a:pt x="3479252" y="1512307"/>
                </a:lnTo>
                <a:lnTo>
                  <a:pt x="3522009" y="1500567"/>
                </a:lnTo>
                <a:lnTo>
                  <a:pt x="3561381" y="1481873"/>
                </a:lnTo>
                <a:lnTo>
                  <a:pt x="3596654" y="1456939"/>
                </a:lnTo>
                <a:lnTo>
                  <a:pt x="3627115" y="1426478"/>
                </a:lnTo>
                <a:lnTo>
                  <a:pt x="3652049" y="1391205"/>
                </a:lnTo>
                <a:lnTo>
                  <a:pt x="3670743" y="1351833"/>
                </a:lnTo>
                <a:lnTo>
                  <a:pt x="3682483" y="1309076"/>
                </a:lnTo>
                <a:lnTo>
                  <a:pt x="3686555" y="1263650"/>
                </a:lnTo>
                <a:lnTo>
                  <a:pt x="3686555" y="252729"/>
                </a:lnTo>
                <a:lnTo>
                  <a:pt x="3682483" y="207303"/>
                </a:lnTo>
                <a:lnTo>
                  <a:pt x="3670743" y="164546"/>
                </a:lnTo>
                <a:lnTo>
                  <a:pt x="3652049" y="125174"/>
                </a:lnTo>
                <a:lnTo>
                  <a:pt x="3627115" y="89901"/>
                </a:lnTo>
                <a:lnTo>
                  <a:pt x="3596654" y="59440"/>
                </a:lnTo>
                <a:lnTo>
                  <a:pt x="3561381" y="34506"/>
                </a:lnTo>
                <a:lnTo>
                  <a:pt x="3522009" y="15812"/>
                </a:lnTo>
                <a:lnTo>
                  <a:pt x="3479252" y="4072"/>
                </a:lnTo>
                <a:lnTo>
                  <a:pt x="3433826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2057400"/>
            <a:ext cx="3686810" cy="1933575"/>
          </a:xfrm>
          <a:custGeom>
            <a:avLst/>
            <a:gdLst/>
            <a:ahLst/>
            <a:cxnLst/>
            <a:rect l="l" t="t" r="r" b="b"/>
            <a:pathLst>
              <a:path w="3686810" h="1933575">
                <a:moveTo>
                  <a:pt x="0" y="252729"/>
                </a:moveTo>
                <a:lnTo>
                  <a:pt x="4072" y="207303"/>
                </a:lnTo>
                <a:lnTo>
                  <a:pt x="15812" y="164546"/>
                </a:lnTo>
                <a:lnTo>
                  <a:pt x="34506" y="125174"/>
                </a:lnTo>
                <a:lnTo>
                  <a:pt x="59440" y="89901"/>
                </a:lnTo>
                <a:lnTo>
                  <a:pt x="89901" y="59440"/>
                </a:lnTo>
                <a:lnTo>
                  <a:pt x="125174" y="34506"/>
                </a:lnTo>
                <a:lnTo>
                  <a:pt x="164546" y="15812"/>
                </a:lnTo>
                <a:lnTo>
                  <a:pt x="207303" y="4072"/>
                </a:lnTo>
                <a:lnTo>
                  <a:pt x="252730" y="0"/>
                </a:lnTo>
                <a:lnTo>
                  <a:pt x="2150491" y="0"/>
                </a:lnTo>
                <a:lnTo>
                  <a:pt x="3072129" y="0"/>
                </a:lnTo>
                <a:lnTo>
                  <a:pt x="3433826" y="0"/>
                </a:lnTo>
                <a:lnTo>
                  <a:pt x="3479252" y="4072"/>
                </a:lnTo>
                <a:lnTo>
                  <a:pt x="3522009" y="15812"/>
                </a:lnTo>
                <a:lnTo>
                  <a:pt x="3561381" y="34506"/>
                </a:lnTo>
                <a:lnTo>
                  <a:pt x="3596654" y="59440"/>
                </a:lnTo>
                <a:lnTo>
                  <a:pt x="3627115" y="89901"/>
                </a:lnTo>
                <a:lnTo>
                  <a:pt x="3652049" y="125174"/>
                </a:lnTo>
                <a:lnTo>
                  <a:pt x="3670743" y="164546"/>
                </a:lnTo>
                <a:lnTo>
                  <a:pt x="3682483" y="207303"/>
                </a:lnTo>
                <a:lnTo>
                  <a:pt x="3686555" y="252729"/>
                </a:lnTo>
                <a:lnTo>
                  <a:pt x="3686555" y="884554"/>
                </a:lnTo>
                <a:lnTo>
                  <a:pt x="3686555" y="1263650"/>
                </a:lnTo>
                <a:lnTo>
                  <a:pt x="3682483" y="1309076"/>
                </a:lnTo>
                <a:lnTo>
                  <a:pt x="3670743" y="1351833"/>
                </a:lnTo>
                <a:lnTo>
                  <a:pt x="3652049" y="1391205"/>
                </a:lnTo>
                <a:lnTo>
                  <a:pt x="3627115" y="1426478"/>
                </a:lnTo>
                <a:lnTo>
                  <a:pt x="3596654" y="1456939"/>
                </a:lnTo>
                <a:lnTo>
                  <a:pt x="3561381" y="1481873"/>
                </a:lnTo>
                <a:lnTo>
                  <a:pt x="3522009" y="1500567"/>
                </a:lnTo>
                <a:lnTo>
                  <a:pt x="3479252" y="1512307"/>
                </a:lnTo>
                <a:lnTo>
                  <a:pt x="3433826" y="1516379"/>
                </a:lnTo>
                <a:lnTo>
                  <a:pt x="3072129" y="1516379"/>
                </a:lnTo>
                <a:lnTo>
                  <a:pt x="1898014" y="1933320"/>
                </a:lnTo>
                <a:lnTo>
                  <a:pt x="2150491" y="1516379"/>
                </a:lnTo>
                <a:lnTo>
                  <a:pt x="252730" y="1516379"/>
                </a:lnTo>
                <a:lnTo>
                  <a:pt x="207303" y="1512307"/>
                </a:lnTo>
                <a:lnTo>
                  <a:pt x="164546" y="1500567"/>
                </a:lnTo>
                <a:lnTo>
                  <a:pt x="125174" y="1481873"/>
                </a:lnTo>
                <a:lnTo>
                  <a:pt x="89901" y="1456939"/>
                </a:lnTo>
                <a:lnTo>
                  <a:pt x="59440" y="1426478"/>
                </a:lnTo>
                <a:lnTo>
                  <a:pt x="34506" y="1391205"/>
                </a:lnTo>
                <a:lnTo>
                  <a:pt x="15812" y="1351833"/>
                </a:lnTo>
                <a:lnTo>
                  <a:pt x="4072" y="1309076"/>
                </a:lnTo>
                <a:lnTo>
                  <a:pt x="0" y="1263650"/>
                </a:lnTo>
                <a:lnTo>
                  <a:pt x="0" y="884554"/>
                </a:lnTo>
                <a:lnTo>
                  <a:pt x="0" y="25272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6523" y="2160269"/>
            <a:ext cx="3145790" cy="126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 indent="-228600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606425" algn="l"/>
                <a:tab pos="607060" algn="l"/>
              </a:tabLst>
            </a:pP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2200" spc="-229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22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entirely</a:t>
            </a:r>
            <a:endParaRPr sz="2200">
              <a:latin typeface="Verdana"/>
              <a:cs typeface="Verdana"/>
            </a:endParaRPr>
          </a:p>
          <a:p>
            <a:pPr marL="12700" marR="5080" algn="ctr">
              <a:lnSpc>
                <a:spcPts val="2380"/>
              </a:lnSpc>
              <a:spcBef>
                <a:spcPts val="165"/>
              </a:spcBef>
            </a:pPr>
            <a:r>
              <a:rPr sz="2200" b="1" spc="-165" dirty="0">
                <a:solidFill>
                  <a:srgbClr val="FFFFFF"/>
                </a:solidFill>
                <a:latin typeface="Verdana"/>
                <a:cs typeface="Verdana"/>
              </a:rPr>
              <a:t>independent </a:t>
            </a:r>
            <a:r>
              <a:rPr sz="2200" spc="-305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2200" spc="12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use 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200" spc="100" dirty="0">
                <a:solidFill>
                  <a:srgbClr val="FFFFFF"/>
                </a:solidFill>
                <a:latin typeface="Verdana"/>
                <a:cs typeface="Verdana"/>
              </a:rPr>
              <a:t>concept 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independently.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896" y="2010155"/>
            <a:ext cx="3956304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4567" y="2132076"/>
            <a:ext cx="3954780" cy="1502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2057400"/>
            <a:ext cx="3816350" cy="1933575"/>
          </a:xfrm>
          <a:custGeom>
            <a:avLst/>
            <a:gdLst/>
            <a:ahLst/>
            <a:cxnLst/>
            <a:rect l="l" t="t" r="r" b="b"/>
            <a:pathLst>
              <a:path w="3816350" h="1933575">
                <a:moveTo>
                  <a:pt x="3180079" y="1516379"/>
                </a:moveTo>
                <a:lnTo>
                  <a:pt x="2226055" y="1516379"/>
                </a:lnTo>
                <a:lnTo>
                  <a:pt x="1964817" y="1933320"/>
                </a:lnTo>
                <a:lnTo>
                  <a:pt x="3180079" y="1516379"/>
                </a:lnTo>
                <a:close/>
              </a:path>
              <a:path w="3816350" h="1933575">
                <a:moveTo>
                  <a:pt x="3563366" y="0"/>
                </a:moveTo>
                <a:lnTo>
                  <a:pt x="252729" y="0"/>
                </a:lnTo>
                <a:lnTo>
                  <a:pt x="207303" y="4072"/>
                </a:lnTo>
                <a:lnTo>
                  <a:pt x="164546" y="15812"/>
                </a:lnTo>
                <a:lnTo>
                  <a:pt x="125174" y="34506"/>
                </a:lnTo>
                <a:lnTo>
                  <a:pt x="89901" y="59440"/>
                </a:lnTo>
                <a:lnTo>
                  <a:pt x="59440" y="89901"/>
                </a:lnTo>
                <a:lnTo>
                  <a:pt x="34506" y="125174"/>
                </a:lnTo>
                <a:lnTo>
                  <a:pt x="15812" y="164546"/>
                </a:lnTo>
                <a:lnTo>
                  <a:pt x="4072" y="207303"/>
                </a:lnTo>
                <a:lnTo>
                  <a:pt x="0" y="252729"/>
                </a:lnTo>
                <a:lnTo>
                  <a:pt x="0" y="1263650"/>
                </a:lnTo>
                <a:lnTo>
                  <a:pt x="4072" y="1309076"/>
                </a:lnTo>
                <a:lnTo>
                  <a:pt x="15812" y="1351833"/>
                </a:lnTo>
                <a:lnTo>
                  <a:pt x="34506" y="1391205"/>
                </a:lnTo>
                <a:lnTo>
                  <a:pt x="59440" y="1426478"/>
                </a:lnTo>
                <a:lnTo>
                  <a:pt x="89901" y="1456939"/>
                </a:lnTo>
                <a:lnTo>
                  <a:pt x="125174" y="1481873"/>
                </a:lnTo>
                <a:lnTo>
                  <a:pt x="164546" y="1500567"/>
                </a:lnTo>
                <a:lnTo>
                  <a:pt x="207303" y="1512307"/>
                </a:lnTo>
                <a:lnTo>
                  <a:pt x="252729" y="1516379"/>
                </a:lnTo>
                <a:lnTo>
                  <a:pt x="3563366" y="1516379"/>
                </a:lnTo>
                <a:lnTo>
                  <a:pt x="3608792" y="1512307"/>
                </a:lnTo>
                <a:lnTo>
                  <a:pt x="3651549" y="1500567"/>
                </a:lnTo>
                <a:lnTo>
                  <a:pt x="3690921" y="1481873"/>
                </a:lnTo>
                <a:lnTo>
                  <a:pt x="3726194" y="1456939"/>
                </a:lnTo>
                <a:lnTo>
                  <a:pt x="3756655" y="1426478"/>
                </a:lnTo>
                <a:lnTo>
                  <a:pt x="3781589" y="1391205"/>
                </a:lnTo>
                <a:lnTo>
                  <a:pt x="3800283" y="1351833"/>
                </a:lnTo>
                <a:lnTo>
                  <a:pt x="3812023" y="1309076"/>
                </a:lnTo>
                <a:lnTo>
                  <a:pt x="3816096" y="1263650"/>
                </a:lnTo>
                <a:lnTo>
                  <a:pt x="3816096" y="252729"/>
                </a:lnTo>
                <a:lnTo>
                  <a:pt x="3812023" y="207303"/>
                </a:lnTo>
                <a:lnTo>
                  <a:pt x="3800283" y="164546"/>
                </a:lnTo>
                <a:lnTo>
                  <a:pt x="3781589" y="125174"/>
                </a:lnTo>
                <a:lnTo>
                  <a:pt x="3756655" y="89901"/>
                </a:lnTo>
                <a:lnTo>
                  <a:pt x="3726194" y="59440"/>
                </a:lnTo>
                <a:lnTo>
                  <a:pt x="3690921" y="34506"/>
                </a:lnTo>
                <a:lnTo>
                  <a:pt x="3651549" y="15812"/>
                </a:lnTo>
                <a:lnTo>
                  <a:pt x="3608792" y="4072"/>
                </a:lnTo>
                <a:lnTo>
                  <a:pt x="3563366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2057400"/>
            <a:ext cx="3816350" cy="1933575"/>
          </a:xfrm>
          <a:custGeom>
            <a:avLst/>
            <a:gdLst/>
            <a:ahLst/>
            <a:cxnLst/>
            <a:rect l="l" t="t" r="r" b="b"/>
            <a:pathLst>
              <a:path w="3816350" h="1933575">
                <a:moveTo>
                  <a:pt x="0" y="252729"/>
                </a:moveTo>
                <a:lnTo>
                  <a:pt x="4072" y="207303"/>
                </a:lnTo>
                <a:lnTo>
                  <a:pt x="15812" y="164546"/>
                </a:lnTo>
                <a:lnTo>
                  <a:pt x="34506" y="125174"/>
                </a:lnTo>
                <a:lnTo>
                  <a:pt x="59440" y="89901"/>
                </a:lnTo>
                <a:lnTo>
                  <a:pt x="89901" y="59440"/>
                </a:lnTo>
                <a:lnTo>
                  <a:pt x="125174" y="34506"/>
                </a:lnTo>
                <a:lnTo>
                  <a:pt x="164546" y="15812"/>
                </a:lnTo>
                <a:lnTo>
                  <a:pt x="207303" y="4072"/>
                </a:lnTo>
                <a:lnTo>
                  <a:pt x="252729" y="0"/>
                </a:lnTo>
                <a:lnTo>
                  <a:pt x="2226055" y="0"/>
                </a:lnTo>
                <a:lnTo>
                  <a:pt x="3180079" y="0"/>
                </a:lnTo>
                <a:lnTo>
                  <a:pt x="3563366" y="0"/>
                </a:lnTo>
                <a:lnTo>
                  <a:pt x="3608792" y="4072"/>
                </a:lnTo>
                <a:lnTo>
                  <a:pt x="3651549" y="15812"/>
                </a:lnTo>
                <a:lnTo>
                  <a:pt x="3690921" y="34506"/>
                </a:lnTo>
                <a:lnTo>
                  <a:pt x="3726194" y="59440"/>
                </a:lnTo>
                <a:lnTo>
                  <a:pt x="3756655" y="89901"/>
                </a:lnTo>
                <a:lnTo>
                  <a:pt x="3781589" y="125174"/>
                </a:lnTo>
                <a:lnTo>
                  <a:pt x="3800283" y="164546"/>
                </a:lnTo>
                <a:lnTo>
                  <a:pt x="3812023" y="207303"/>
                </a:lnTo>
                <a:lnTo>
                  <a:pt x="3816096" y="252729"/>
                </a:lnTo>
                <a:lnTo>
                  <a:pt x="3816096" y="884554"/>
                </a:lnTo>
                <a:lnTo>
                  <a:pt x="3816096" y="1263650"/>
                </a:lnTo>
                <a:lnTo>
                  <a:pt x="3812023" y="1309076"/>
                </a:lnTo>
                <a:lnTo>
                  <a:pt x="3800283" y="1351833"/>
                </a:lnTo>
                <a:lnTo>
                  <a:pt x="3781589" y="1391205"/>
                </a:lnTo>
                <a:lnTo>
                  <a:pt x="3756655" y="1426478"/>
                </a:lnTo>
                <a:lnTo>
                  <a:pt x="3726194" y="1456939"/>
                </a:lnTo>
                <a:lnTo>
                  <a:pt x="3690921" y="1481873"/>
                </a:lnTo>
                <a:lnTo>
                  <a:pt x="3651549" y="1500567"/>
                </a:lnTo>
                <a:lnTo>
                  <a:pt x="3608792" y="1512307"/>
                </a:lnTo>
                <a:lnTo>
                  <a:pt x="3563366" y="1516379"/>
                </a:lnTo>
                <a:lnTo>
                  <a:pt x="3180079" y="1516379"/>
                </a:lnTo>
                <a:lnTo>
                  <a:pt x="1964817" y="1933320"/>
                </a:lnTo>
                <a:lnTo>
                  <a:pt x="2226055" y="1516379"/>
                </a:lnTo>
                <a:lnTo>
                  <a:pt x="252729" y="1516379"/>
                </a:lnTo>
                <a:lnTo>
                  <a:pt x="207303" y="1512307"/>
                </a:lnTo>
                <a:lnTo>
                  <a:pt x="164546" y="1500567"/>
                </a:lnTo>
                <a:lnTo>
                  <a:pt x="125174" y="1481873"/>
                </a:lnTo>
                <a:lnTo>
                  <a:pt x="89901" y="1456939"/>
                </a:lnTo>
                <a:lnTo>
                  <a:pt x="59440" y="1426478"/>
                </a:lnTo>
                <a:lnTo>
                  <a:pt x="34506" y="1391205"/>
                </a:lnTo>
                <a:lnTo>
                  <a:pt x="15812" y="1351833"/>
                </a:lnTo>
                <a:lnTo>
                  <a:pt x="4072" y="1309076"/>
                </a:lnTo>
                <a:lnTo>
                  <a:pt x="0" y="1263650"/>
                </a:lnTo>
                <a:lnTo>
                  <a:pt x="0" y="884554"/>
                </a:lnTo>
                <a:lnTo>
                  <a:pt x="0" y="25272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1550" y="2248661"/>
            <a:ext cx="339915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entirely </a:t>
            </a:r>
            <a:r>
              <a:rPr sz="2400" b="1" spc="-260" dirty="0">
                <a:solidFill>
                  <a:srgbClr val="FFFFFF"/>
                </a:solidFill>
                <a:latin typeface="Verdana"/>
                <a:cs typeface="Verdana"/>
              </a:rPr>
              <a:t>fluent 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application 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spc="-5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concept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1355" y="4605528"/>
            <a:ext cx="3826764" cy="1798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324" y="4572000"/>
            <a:ext cx="3643884" cy="1580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59" y="4652771"/>
            <a:ext cx="3686810" cy="1654175"/>
          </a:xfrm>
          <a:custGeom>
            <a:avLst/>
            <a:gdLst/>
            <a:ahLst/>
            <a:cxnLst/>
            <a:rect l="l" t="t" r="r" b="b"/>
            <a:pathLst>
              <a:path w="3686810" h="1654175">
                <a:moveTo>
                  <a:pt x="3072129" y="1296923"/>
                </a:moveTo>
                <a:lnTo>
                  <a:pt x="2150491" y="1296923"/>
                </a:lnTo>
                <a:lnTo>
                  <a:pt x="1898014" y="1653578"/>
                </a:lnTo>
                <a:lnTo>
                  <a:pt x="3072129" y="1296923"/>
                </a:lnTo>
                <a:close/>
              </a:path>
              <a:path w="3686810" h="1654175">
                <a:moveTo>
                  <a:pt x="3470402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69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4" y="1296923"/>
                </a:lnTo>
                <a:lnTo>
                  <a:pt x="3470402" y="1296923"/>
                </a:lnTo>
                <a:lnTo>
                  <a:pt x="3519964" y="1291215"/>
                </a:lnTo>
                <a:lnTo>
                  <a:pt x="3565461" y="1274954"/>
                </a:lnTo>
                <a:lnTo>
                  <a:pt x="3605595" y="1249437"/>
                </a:lnTo>
                <a:lnTo>
                  <a:pt x="3639069" y="1215963"/>
                </a:lnTo>
                <a:lnTo>
                  <a:pt x="3664586" y="1175829"/>
                </a:lnTo>
                <a:lnTo>
                  <a:pt x="3680847" y="1130332"/>
                </a:lnTo>
                <a:lnTo>
                  <a:pt x="3686555" y="1080769"/>
                </a:lnTo>
                <a:lnTo>
                  <a:pt x="3686555" y="216153"/>
                </a:lnTo>
                <a:lnTo>
                  <a:pt x="3680847" y="166591"/>
                </a:lnTo>
                <a:lnTo>
                  <a:pt x="3664586" y="121094"/>
                </a:lnTo>
                <a:lnTo>
                  <a:pt x="3639069" y="80960"/>
                </a:lnTo>
                <a:lnTo>
                  <a:pt x="3605595" y="47486"/>
                </a:lnTo>
                <a:lnTo>
                  <a:pt x="3565461" y="21969"/>
                </a:lnTo>
                <a:lnTo>
                  <a:pt x="3519964" y="5708"/>
                </a:lnTo>
                <a:lnTo>
                  <a:pt x="3470402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59" y="4652771"/>
            <a:ext cx="3686810" cy="1654175"/>
          </a:xfrm>
          <a:custGeom>
            <a:avLst/>
            <a:gdLst/>
            <a:ahLst/>
            <a:cxnLst/>
            <a:rect l="l" t="t" r="r" b="b"/>
            <a:pathLst>
              <a:path w="3686810" h="1654175">
                <a:moveTo>
                  <a:pt x="0" y="216153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4" y="0"/>
                </a:lnTo>
                <a:lnTo>
                  <a:pt x="2150491" y="0"/>
                </a:lnTo>
                <a:lnTo>
                  <a:pt x="3072129" y="0"/>
                </a:lnTo>
                <a:lnTo>
                  <a:pt x="3470402" y="0"/>
                </a:lnTo>
                <a:lnTo>
                  <a:pt x="3519964" y="5708"/>
                </a:lnTo>
                <a:lnTo>
                  <a:pt x="3565461" y="21969"/>
                </a:lnTo>
                <a:lnTo>
                  <a:pt x="3605595" y="47486"/>
                </a:lnTo>
                <a:lnTo>
                  <a:pt x="3639069" y="80960"/>
                </a:lnTo>
                <a:lnTo>
                  <a:pt x="3664586" y="121094"/>
                </a:lnTo>
                <a:lnTo>
                  <a:pt x="3680847" y="166591"/>
                </a:lnTo>
                <a:lnTo>
                  <a:pt x="3686555" y="216153"/>
                </a:lnTo>
                <a:lnTo>
                  <a:pt x="3686555" y="756538"/>
                </a:lnTo>
                <a:lnTo>
                  <a:pt x="3686555" y="1080769"/>
                </a:lnTo>
                <a:lnTo>
                  <a:pt x="3680847" y="1130332"/>
                </a:lnTo>
                <a:lnTo>
                  <a:pt x="3664586" y="1175829"/>
                </a:lnTo>
                <a:lnTo>
                  <a:pt x="3639069" y="1215963"/>
                </a:lnTo>
                <a:lnTo>
                  <a:pt x="3605595" y="1249437"/>
                </a:lnTo>
                <a:lnTo>
                  <a:pt x="3565461" y="1274954"/>
                </a:lnTo>
                <a:lnTo>
                  <a:pt x="3519964" y="1291215"/>
                </a:lnTo>
                <a:lnTo>
                  <a:pt x="3470402" y="1296923"/>
                </a:lnTo>
                <a:lnTo>
                  <a:pt x="3072129" y="1296923"/>
                </a:lnTo>
                <a:lnTo>
                  <a:pt x="1898014" y="1653578"/>
                </a:lnTo>
                <a:lnTo>
                  <a:pt x="2150491" y="1296923"/>
                </a:lnTo>
                <a:lnTo>
                  <a:pt x="216154" y="1296923"/>
                </a:lnTo>
                <a:lnTo>
                  <a:pt x="166591" y="1291215"/>
                </a:lnTo>
                <a:lnTo>
                  <a:pt x="121094" y="1274954"/>
                </a:lnTo>
                <a:lnTo>
                  <a:pt x="80960" y="1249437"/>
                </a:lnTo>
                <a:lnTo>
                  <a:pt x="47486" y="1215963"/>
                </a:lnTo>
                <a:lnTo>
                  <a:pt x="21969" y="1175829"/>
                </a:lnTo>
                <a:lnTo>
                  <a:pt x="5708" y="1130332"/>
                </a:lnTo>
                <a:lnTo>
                  <a:pt x="0" y="1080769"/>
                </a:lnTo>
                <a:lnTo>
                  <a:pt x="0" y="756538"/>
                </a:lnTo>
                <a:lnTo>
                  <a:pt x="0" y="216153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860" y="4674234"/>
            <a:ext cx="316738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able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4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learning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range of  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contexts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across 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subjects.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7115" y="4605528"/>
            <a:ext cx="3817620" cy="1798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4547" y="4876800"/>
            <a:ext cx="3828288" cy="970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7220" y="4652771"/>
            <a:ext cx="3677920" cy="1654175"/>
          </a:xfrm>
          <a:custGeom>
            <a:avLst/>
            <a:gdLst/>
            <a:ahLst/>
            <a:cxnLst/>
            <a:rect l="l" t="t" r="r" b="b"/>
            <a:pathLst>
              <a:path w="3677920" h="1654175">
                <a:moveTo>
                  <a:pt x="3064509" y="1296923"/>
                </a:moveTo>
                <a:lnTo>
                  <a:pt x="2145156" y="1296923"/>
                </a:lnTo>
                <a:lnTo>
                  <a:pt x="1893315" y="1653578"/>
                </a:lnTo>
                <a:lnTo>
                  <a:pt x="3064509" y="1296923"/>
                </a:lnTo>
                <a:close/>
              </a:path>
              <a:path w="3677920" h="1654175">
                <a:moveTo>
                  <a:pt x="3461257" y="0"/>
                </a:moveTo>
                <a:lnTo>
                  <a:pt x="216153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3"/>
                </a:lnTo>
                <a:lnTo>
                  <a:pt x="0" y="1080769"/>
                </a:lnTo>
                <a:lnTo>
                  <a:pt x="5708" y="1130332"/>
                </a:lnTo>
                <a:lnTo>
                  <a:pt x="21969" y="1175829"/>
                </a:lnTo>
                <a:lnTo>
                  <a:pt x="47486" y="1215963"/>
                </a:lnTo>
                <a:lnTo>
                  <a:pt x="80960" y="1249437"/>
                </a:lnTo>
                <a:lnTo>
                  <a:pt x="121094" y="1274954"/>
                </a:lnTo>
                <a:lnTo>
                  <a:pt x="166591" y="1291215"/>
                </a:lnTo>
                <a:lnTo>
                  <a:pt x="216153" y="1296923"/>
                </a:lnTo>
                <a:lnTo>
                  <a:pt x="3461257" y="1296923"/>
                </a:lnTo>
                <a:lnTo>
                  <a:pt x="3510820" y="1291215"/>
                </a:lnTo>
                <a:lnTo>
                  <a:pt x="3556317" y="1274954"/>
                </a:lnTo>
                <a:lnTo>
                  <a:pt x="3596451" y="1249437"/>
                </a:lnTo>
                <a:lnTo>
                  <a:pt x="3629925" y="1215963"/>
                </a:lnTo>
                <a:lnTo>
                  <a:pt x="3655442" y="1175829"/>
                </a:lnTo>
                <a:lnTo>
                  <a:pt x="3671703" y="1130332"/>
                </a:lnTo>
                <a:lnTo>
                  <a:pt x="3677411" y="1080769"/>
                </a:lnTo>
                <a:lnTo>
                  <a:pt x="3677411" y="216153"/>
                </a:lnTo>
                <a:lnTo>
                  <a:pt x="3671703" y="166591"/>
                </a:lnTo>
                <a:lnTo>
                  <a:pt x="3655442" y="121094"/>
                </a:lnTo>
                <a:lnTo>
                  <a:pt x="3629925" y="80960"/>
                </a:lnTo>
                <a:lnTo>
                  <a:pt x="3596451" y="47486"/>
                </a:lnTo>
                <a:lnTo>
                  <a:pt x="3556317" y="21969"/>
                </a:lnTo>
                <a:lnTo>
                  <a:pt x="3510820" y="5708"/>
                </a:lnTo>
                <a:lnTo>
                  <a:pt x="3461257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7220" y="4652771"/>
            <a:ext cx="3677920" cy="1654175"/>
          </a:xfrm>
          <a:custGeom>
            <a:avLst/>
            <a:gdLst/>
            <a:ahLst/>
            <a:cxnLst/>
            <a:rect l="l" t="t" r="r" b="b"/>
            <a:pathLst>
              <a:path w="3677920" h="1654175">
                <a:moveTo>
                  <a:pt x="0" y="216153"/>
                </a:moveTo>
                <a:lnTo>
                  <a:pt x="5708" y="166591"/>
                </a:lnTo>
                <a:lnTo>
                  <a:pt x="21969" y="121094"/>
                </a:lnTo>
                <a:lnTo>
                  <a:pt x="47486" y="80960"/>
                </a:lnTo>
                <a:lnTo>
                  <a:pt x="80960" y="47486"/>
                </a:lnTo>
                <a:lnTo>
                  <a:pt x="121094" y="21969"/>
                </a:lnTo>
                <a:lnTo>
                  <a:pt x="166591" y="5708"/>
                </a:lnTo>
                <a:lnTo>
                  <a:pt x="216153" y="0"/>
                </a:lnTo>
                <a:lnTo>
                  <a:pt x="2145156" y="0"/>
                </a:lnTo>
                <a:lnTo>
                  <a:pt x="3064509" y="0"/>
                </a:lnTo>
                <a:lnTo>
                  <a:pt x="3461257" y="0"/>
                </a:lnTo>
                <a:lnTo>
                  <a:pt x="3510820" y="5708"/>
                </a:lnTo>
                <a:lnTo>
                  <a:pt x="3556317" y="21969"/>
                </a:lnTo>
                <a:lnTo>
                  <a:pt x="3596451" y="47486"/>
                </a:lnTo>
                <a:lnTo>
                  <a:pt x="3629925" y="80960"/>
                </a:lnTo>
                <a:lnTo>
                  <a:pt x="3655442" y="121094"/>
                </a:lnTo>
                <a:lnTo>
                  <a:pt x="3671703" y="166591"/>
                </a:lnTo>
                <a:lnTo>
                  <a:pt x="3677411" y="216153"/>
                </a:lnTo>
                <a:lnTo>
                  <a:pt x="3677411" y="756538"/>
                </a:lnTo>
                <a:lnTo>
                  <a:pt x="3677411" y="1080769"/>
                </a:lnTo>
                <a:lnTo>
                  <a:pt x="3671703" y="1130332"/>
                </a:lnTo>
                <a:lnTo>
                  <a:pt x="3655442" y="1175829"/>
                </a:lnTo>
                <a:lnTo>
                  <a:pt x="3629925" y="1215963"/>
                </a:lnTo>
                <a:lnTo>
                  <a:pt x="3596451" y="1249437"/>
                </a:lnTo>
                <a:lnTo>
                  <a:pt x="3556317" y="1274954"/>
                </a:lnTo>
                <a:lnTo>
                  <a:pt x="3510820" y="1291215"/>
                </a:lnTo>
                <a:lnTo>
                  <a:pt x="3461257" y="1296923"/>
                </a:lnTo>
                <a:lnTo>
                  <a:pt x="3064509" y="1296923"/>
                </a:lnTo>
                <a:lnTo>
                  <a:pt x="1893315" y="1653578"/>
                </a:lnTo>
                <a:lnTo>
                  <a:pt x="2145156" y="1296923"/>
                </a:lnTo>
                <a:lnTo>
                  <a:pt x="216153" y="1296923"/>
                </a:lnTo>
                <a:lnTo>
                  <a:pt x="166591" y="1291215"/>
                </a:lnTo>
                <a:lnTo>
                  <a:pt x="121094" y="1274954"/>
                </a:lnTo>
                <a:lnTo>
                  <a:pt x="80960" y="1249437"/>
                </a:lnTo>
                <a:lnTo>
                  <a:pt x="47486" y="1215963"/>
                </a:lnTo>
                <a:lnTo>
                  <a:pt x="21969" y="1175829"/>
                </a:lnTo>
                <a:lnTo>
                  <a:pt x="5708" y="1130332"/>
                </a:lnTo>
                <a:lnTo>
                  <a:pt x="0" y="1080769"/>
                </a:lnTo>
                <a:lnTo>
                  <a:pt x="0" y="756538"/>
                </a:lnTo>
                <a:lnTo>
                  <a:pt x="0" y="21615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90034" y="4979034"/>
            <a:ext cx="3352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2000" b="1" spc="-200" dirty="0">
                <a:solidFill>
                  <a:srgbClr val="FFFFFF"/>
                </a:solidFill>
                <a:latin typeface="Verdana"/>
                <a:cs typeface="Verdana"/>
              </a:rPr>
              <a:t>consistent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time  </a:t>
            </a:r>
            <a:r>
              <a:rPr sz="20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relation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concept.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680" y="759079"/>
            <a:ext cx="74269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omic Sans MS"/>
                <a:cs typeface="Comic Sans MS"/>
              </a:rPr>
              <a:t>What Does Mastery </a:t>
            </a:r>
            <a:r>
              <a:rPr sz="4000" spc="-5" dirty="0">
                <a:latin typeface="Comic Sans MS"/>
                <a:cs typeface="Comic Sans MS"/>
              </a:rPr>
              <a:t>Look</a:t>
            </a:r>
            <a:r>
              <a:rPr sz="4000" spc="100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Like?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46832" y="3337559"/>
            <a:ext cx="3668268" cy="1661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5244" y="3320796"/>
            <a:ext cx="3232404" cy="1434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6935" y="3384803"/>
            <a:ext cx="3528060" cy="1517650"/>
          </a:xfrm>
          <a:custGeom>
            <a:avLst/>
            <a:gdLst/>
            <a:ahLst/>
            <a:cxnLst/>
            <a:rect l="l" t="t" r="r" b="b"/>
            <a:pathLst>
              <a:path w="3528060" h="1517650">
                <a:moveTo>
                  <a:pt x="2940050" y="1190244"/>
                </a:moveTo>
                <a:lnTo>
                  <a:pt x="2058035" y="1190244"/>
                </a:lnTo>
                <a:lnTo>
                  <a:pt x="1816480" y="1517523"/>
                </a:lnTo>
                <a:lnTo>
                  <a:pt x="2940050" y="1190244"/>
                </a:lnTo>
                <a:close/>
              </a:path>
              <a:path w="3528060" h="1517650">
                <a:moveTo>
                  <a:pt x="3329686" y="0"/>
                </a:moveTo>
                <a:lnTo>
                  <a:pt x="198374" y="0"/>
                </a:lnTo>
                <a:lnTo>
                  <a:pt x="152875" y="5236"/>
                </a:lnTo>
                <a:lnTo>
                  <a:pt x="111115" y="20155"/>
                </a:lnTo>
                <a:lnTo>
                  <a:pt x="74283" y="43567"/>
                </a:lnTo>
                <a:lnTo>
                  <a:pt x="43567" y="74283"/>
                </a:lnTo>
                <a:lnTo>
                  <a:pt x="20155" y="111115"/>
                </a:lnTo>
                <a:lnTo>
                  <a:pt x="5236" y="152875"/>
                </a:lnTo>
                <a:lnTo>
                  <a:pt x="0" y="198374"/>
                </a:lnTo>
                <a:lnTo>
                  <a:pt x="0" y="991870"/>
                </a:lnTo>
                <a:lnTo>
                  <a:pt x="5236" y="1037368"/>
                </a:lnTo>
                <a:lnTo>
                  <a:pt x="20155" y="1079128"/>
                </a:lnTo>
                <a:lnTo>
                  <a:pt x="43567" y="1115960"/>
                </a:lnTo>
                <a:lnTo>
                  <a:pt x="74283" y="1146676"/>
                </a:lnTo>
                <a:lnTo>
                  <a:pt x="111115" y="1170088"/>
                </a:lnTo>
                <a:lnTo>
                  <a:pt x="152875" y="1185007"/>
                </a:lnTo>
                <a:lnTo>
                  <a:pt x="198374" y="1190244"/>
                </a:lnTo>
                <a:lnTo>
                  <a:pt x="3329686" y="1190244"/>
                </a:lnTo>
                <a:lnTo>
                  <a:pt x="3375184" y="1185007"/>
                </a:lnTo>
                <a:lnTo>
                  <a:pt x="3416944" y="1170088"/>
                </a:lnTo>
                <a:lnTo>
                  <a:pt x="3453776" y="1146676"/>
                </a:lnTo>
                <a:lnTo>
                  <a:pt x="3484492" y="1115960"/>
                </a:lnTo>
                <a:lnTo>
                  <a:pt x="3507904" y="1079128"/>
                </a:lnTo>
                <a:lnTo>
                  <a:pt x="3522823" y="1037368"/>
                </a:lnTo>
                <a:lnTo>
                  <a:pt x="3528060" y="991870"/>
                </a:lnTo>
                <a:lnTo>
                  <a:pt x="3528060" y="198374"/>
                </a:lnTo>
                <a:lnTo>
                  <a:pt x="3522823" y="152875"/>
                </a:lnTo>
                <a:lnTo>
                  <a:pt x="3507904" y="111115"/>
                </a:lnTo>
                <a:lnTo>
                  <a:pt x="3484492" y="74283"/>
                </a:lnTo>
                <a:lnTo>
                  <a:pt x="3453776" y="43567"/>
                </a:lnTo>
                <a:lnTo>
                  <a:pt x="3416944" y="20155"/>
                </a:lnTo>
                <a:lnTo>
                  <a:pt x="3375184" y="5236"/>
                </a:lnTo>
                <a:lnTo>
                  <a:pt x="3329686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6935" y="3384803"/>
            <a:ext cx="3528060" cy="1517650"/>
          </a:xfrm>
          <a:custGeom>
            <a:avLst/>
            <a:gdLst/>
            <a:ahLst/>
            <a:cxnLst/>
            <a:rect l="l" t="t" r="r" b="b"/>
            <a:pathLst>
              <a:path w="3528060" h="1517650">
                <a:moveTo>
                  <a:pt x="0" y="198374"/>
                </a:moveTo>
                <a:lnTo>
                  <a:pt x="5236" y="152875"/>
                </a:lnTo>
                <a:lnTo>
                  <a:pt x="20155" y="111115"/>
                </a:lnTo>
                <a:lnTo>
                  <a:pt x="43567" y="74283"/>
                </a:lnTo>
                <a:lnTo>
                  <a:pt x="74283" y="43567"/>
                </a:lnTo>
                <a:lnTo>
                  <a:pt x="111115" y="20155"/>
                </a:lnTo>
                <a:lnTo>
                  <a:pt x="152875" y="5236"/>
                </a:lnTo>
                <a:lnTo>
                  <a:pt x="198374" y="0"/>
                </a:lnTo>
                <a:lnTo>
                  <a:pt x="2058035" y="0"/>
                </a:lnTo>
                <a:lnTo>
                  <a:pt x="2940050" y="0"/>
                </a:lnTo>
                <a:lnTo>
                  <a:pt x="3329686" y="0"/>
                </a:lnTo>
                <a:lnTo>
                  <a:pt x="3375184" y="5236"/>
                </a:lnTo>
                <a:lnTo>
                  <a:pt x="3416944" y="20155"/>
                </a:lnTo>
                <a:lnTo>
                  <a:pt x="3453776" y="43567"/>
                </a:lnTo>
                <a:lnTo>
                  <a:pt x="3484492" y="74283"/>
                </a:lnTo>
                <a:lnTo>
                  <a:pt x="3507904" y="111115"/>
                </a:lnTo>
                <a:lnTo>
                  <a:pt x="3522823" y="152875"/>
                </a:lnTo>
                <a:lnTo>
                  <a:pt x="3528060" y="198374"/>
                </a:lnTo>
                <a:lnTo>
                  <a:pt x="3528060" y="694309"/>
                </a:lnTo>
                <a:lnTo>
                  <a:pt x="3528060" y="991870"/>
                </a:lnTo>
                <a:lnTo>
                  <a:pt x="3522823" y="1037368"/>
                </a:lnTo>
                <a:lnTo>
                  <a:pt x="3507904" y="1079128"/>
                </a:lnTo>
                <a:lnTo>
                  <a:pt x="3484492" y="1115960"/>
                </a:lnTo>
                <a:lnTo>
                  <a:pt x="3453776" y="1146676"/>
                </a:lnTo>
                <a:lnTo>
                  <a:pt x="3416944" y="1170088"/>
                </a:lnTo>
                <a:lnTo>
                  <a:pt x="3375184" y="1185007"/>
                </a:lnTo>
                <a:lnTo>
                  <a:pt x="3329686" y="1190244"/>
                </a:lnTo>
                <a:lnTo>
                  <a:pt x="2940050" y="1190244"/>
                </a:lnTo>
                <a:lnTo>
                  <a:pt x="1816480" y="1517523"/>
                </a:lnTo>
                <a:lnTo>
                  <a:pt x="2058035" y="1190244"/>
                </a:lnTo>
                <a:lnTo>
                  <a:pt x="198374" y="1190244"/>
                </a:lnTo>
                <a:lnTo>
                  <a:pt x="152875" y="1185007"/>
                </a:lnTo>
                <a:lnTo>
                  <a:pt x="111115" y="1170088"/>
                </a:lnTo>
                <a:lnTo>
                  <a:pt x="74283" y="1146676"/>
                </a:lnTo>
                <a:lnTo>
                  <a:pt x="43567" y="1115960"/>
                </a:lnTo>
                <a:lnTo>
                  <a:pt x="20155" y="1079128"/>
                </a:lnTo>
                <a:lnTo>
                  <a:pt x="5236" y="1037368"/>
                </a:lnTo>
                <a:lnTo>
                  <a:pt x="0" y="991870"/>
                </a:lnTo>
                <a:lnTo>
                  <a:pt x="0" y="694309"/>
                </a:lnTo>
                <a:lnTo>
                  <a:pt x="0" y="198374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86505" y="3414776"/>
            <a:ext cx="2788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90" dirty="0">
                <a:solidFill>
                  <a:srgbClr val="FFFFFF"/>
                </a:solidFill>
                <a:latin typeface="Verdana"/>
                <a:cs typeface="Verdana"/>
              </a:rPr>
              <a:t>synthesize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learning,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i.e.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use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connection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other 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learning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80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areas.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715" y="1796795"/>
            <a:ext cx="3671316" cy="1664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31" y="1917192"/>
            <a:ext cx="3634740" cy="1159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819" y="1844039"/>
            <a:ext cx="3531235" cy="1519555"/>
          </a:xfrm>
          <a:custGeom>
            <a:avLst/>
            <a:gdLst/>
            <a:ahLst/>
            <a:cxnLst/>
            <a:rect l="l" t="t" r="r" b="b"/>
            <a:pathLst>
              <a:path w="3531235" h="1519554">
                <a:moveTo>
                  <a:pt x="2942590" y="1191768"/>
                </a:moveTo>
                <a:lnTo>
                  <a:pt x="2059813" y="1191768"/>
                </a:lnTo>
                <a:lnTo>
                  <a:pt x="1818005" y="1519555"/>
                </a:lnTo>
                <a:lnTo>
                  <a:pt x="2942590" y="1191768"/>
                </a:lnTo>
                <a:close/>
              </a:path>
              <a:path w="3531235" h="1519554">
                <a:moveTo>
                  <a:pt x="3332479" y="0"/>
                </a:moveTo>
                <a:lnTo>
                  <a:pt x="198628" y="0"/>
                </a:lnTo>
                <a:lnTo>
                  <a:pt x="153083" y="5244"/>
                </a:lnTo>
                <a:lnTo>
                  <a:pt x="111274" y="20183"/>
                </a:lnTo>
                <a:lnTo>
                  <a:pt x="74394" y="43627"/>
                </a:lnTo>
                <a:lnTo>
                  <a:pt x="43635" y="74384"/>
                </a:lnTo>
                <a:lnTo>
                  <a:pt x="20188" y="111263"/>
                </a:lnTo>
                <a:lnTo>
                  <a:pt x="5245" y="153075"/>
                </a:lnTo>
                <a:lnTo>
                  <a:pt x="0" y="198627"/>
                </a:lnTo>
                <a:lnTo>
                  <a:pt x="0" y="993139"/>
                </a:lnTo>
                <a:lnTo>
                  <a:pt x="5245" y="1038692"/>
                </a:lnTo>
                <a:lnTo>
                  <a:pt x="20188" y="1080504"/>
                </a:lnTo>
                <a:lnTo>
                  <a:pt x="43635" y="1117383"/>
                </a:lnTo>
                <a:lnTo>
                  <a:pt x="74394" y="1148140"/>
                </a:lnTo>
                <a:lnTo>
                  <a:pt x="111274" y="1171584"/>
                </a:lnTo>
                <a:lnTo>
                  <a:pt x="153083" y="1186523"/>
                </a:lnTo>
                <a:lnTo>
                  <a:pt x="198628" y="1191768"/>
                </a:lnTo>
                <a:lnTo>
                  <a:pt x="3332479" y="1191768"/>
                </a:lnTo>
                <a:lnTo>
                  <a:pt x="3378032" y="1186523"/>
                </a:lnTo>
                <a:lnTo>
                  <a:pt x="3419844" y="1171584"/>
                </a:lnTo>
                <a:lnTo>
                  <a:pt x="3456723" y="1148140"/>
                </a:lnTo>
                <a:lnTo>
                  <a:pt x="3487480" y="1117383"/>
                </a:lnTo>
                <a:lnTo>
                  <a:pt x="3510924" y="1080504"/>
                </a:lnTo>
                <a:lnTo>
                  <a:pt x="3525863" y="1038692"/>
                </a:lnTo>
                <a:lnTo>
                  <a:pt x="3531107" y="993139"/>
                </a:lnTo>
                <a:lnTo>
                  <a:pt x="3531107" y="198627"/>
                </a:lnTo>
                <a:lnTo>
                  <a:pt x="3525863" y="153075"/>
                </a:lnTo>
                <a:lnTo>
                  <a:pt x="3510924" y="111263"/>
                </a:lnTo>
                <a:lnTo>
                  <a:pt x="3487480" y="74384"/>
                </a:lnTo>
                <a:lnTo>
                  <a:pt x="3456723" y="43627"/>
                </a:lnTo>
                <a:lnTo>
                  <a:pt x="3419844" y="20183"/>
                </a:lnTo>
                <a:lnTo>
                  <a:pt x="3378032" y="5244"/>
                </a:lnTo>
                <a:lnTo>
                  <a:pt x="3332479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819" y="1844039"/>
            <a:ext cx="3531235" cy="1519555"/>
          </a:xfrm>
          <a:custGeom>
            <a:avLst/>
            <a:gdLst/>
            <a:ahLst/>
            <a:cxnLst/>
            <a:rect l="l" t="t" r="r" b="b"/>
            <a:pathLst>
              <a:path w="3531235" h="1519554">
                <a:moveTo>
                  <a:pt x="0" y="198627"/>
                </a:moveTo>
                <a:lnTo>
                  <a:pt x="5245" y="153075"/>
                </a:lnTo>
                <a:lnTo>
                  <a:pt x="20188" y="111263"/>
                </a:lnTo>
                <a:lnTo>
                  <a:pt x="43635" y="74384"/>
                </a:lnTo>
                <a:lnTo>
                  <a:pt x="74394" y="43627"/>
                </a:lnTo>
                <a:lnTo>
                  <a:pt x="111274" y="20183"/>
                </a:lnTo>
                <a:lnTo>
                  <a:pt x="153083" y="5244"/>
                </a:lnTo>
                <a:lnTo>
                  <a:pt x="198628" y="0"/>
                </a:lnTo>
                <a:lnTo>
                  <a:pt x="2059813" y="0"/>
                </a:lnTo>
                <a:lnTo>
                  <a:pt x="2942590" y="0"/>
                </a:lnTo>
                <a:lnTo>
                  <a:pt x="3332479" y="0"/>
                </a:lnTo>
                <a:lnTo>
                  <a:pt x="3378032" y="5244"/>
                </a:lnTo>
                <a:lnTo>
                  <a:pt x="3419844" y="20183"/>
                </a:lnTo>
                <a:lnTo>
                  <a:pt x="3456723" y="43627"/>
                </a:lnTo>
                <a:lnTo>
                  <a:pt x="3487480" y="74384"/>
                </a:lnTo>
                <a:lnTo>
                  <a:pt x="3510924" y="111263"/>
                </a:lnTo>
                <a:lnTo>
                  <a:pt x="3525863" y="153075"/>
                </a:lnTo>
                <a:lnTo>
                  <a:pt x="3531107" y="198627"/>
                </a:lnTo>
                <a:lnTo>
                  <a:pt x="3531107" y="695198"/>
                </a:lnTo>
                <a:lnTo>
                  <a:pt x="3531107" y="993139"/>
                </a:lnTo>
                <a:lnTo>
                  <a:pt x="3525863" y="1038692"/>
                </a:lnTo>
                <a:lnTo>
                  <a:pt x="3510924" y="1080504"/>
                </a:lnTo>
                <a:lnTo>
                  <a:pt x="3487480" y="1117383"/>
                </a:lnTo>
                <a:lnTo>
                  <a:pt x="3456723" y="1148140"/>
                </a:lnTo>
                <a:lnTo>
                  <a:pt x="3419844" y="1171584"/>
                </a:lnTo>
                <a:lnTo>
                  <a:pt x="3378032" y="1186523"/>
                </a:lnTo>
                <a:lnTo>
                  <a:pt x="3332479" y="1191768"/>
                </a:lnTo>
                <a:lnTo>
                  <a:pt x="2942590" y="1191768"/>
                </a:lnTo>
                <a:lnTo>
                  <a:pt x="1818005" y="1519555"/>
                </a:lnTo>
                <a:lnTo>
                  <a:pt x="2059813" y="1191768"/>
                </a:lnTo>
                <a:lnTo>
                  <a:pt x="198628" y="1191768"/>
                </a:lnTo>
                <a:lnTo>
                  <a:pt x="153083" y="1186523"/>
                </a:lnTo>
                <a:lnTo>
                  <a:pt x="111274" y="1171584"/>
                </a:lnTo>
                <a:lnTo>
                  <a:pt x="74394" y="1148140"/>
                </a:lnTo>
                <a:lnTo>
                  <a:pt x="43635" y="1117383"/>
                </a:lnTo>
                <a:lnTo>
                  <a:pt x="20188" y="1080504"/>
                </a:lnTo>
                <a:lnTo>
                  <a:pt x="5245" y="1038692"/>
                </a:lnTo>
                <a:lnTo>
                  <a:pt x="0" y="993139"/>
                </a:lnTo>
                <a:lnTo>
                  <a:pt x="0" y="695198"/>
                </a:lnTo>
                <a:lnTo>
                  <a:pt x="0" y="19862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6828" y="2011807"/>
            <a:ext cx="3188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shows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confidence</a:t>
            </a:r>
            <a:r>
              <a:rPr sz="1800" b="1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after  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break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requires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pre-teaching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reminders.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4715" y="4850891"/>
            <a:ext cx="3671316" cy="166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676" y="4969764"/>
            <a:ext cx="3613404" cy="1159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19" y="4898135"/>
            <a:ext cx="3531235" cy="1517650"/>
          </a:xfrm>
          <a:custGeom>
            <a:avLst/>
            <a:gdLst/>
            <a:ahLst/>
            <a:cxnLst/>
            <a:rect l="l" t="t" r="r" b="b"/>
            <a:pathLst>
              <a:path w="3531235" h="1517650">
                <a:moveTo>
                  <a:pt x="2942590" y="1190244"/>
                </a:moveTo>
                <a:lnTo>
                  <a:pt x="2059813" y="1190244"/>
                </a:lnTo>
                <a:lnTo>
                  <a:pt x="1818005" y="1517561"/>
                </a:lnTo>
                <a:lnTo>
                  <a:pt x="2942590" y="1190244"/>
                </a:lnTo>
                <a:close/>
              </a:path>
              <a:path w="3531235" h="1517650">
                <a:moveTo>
                  <a:pt x="3332733" y="0"/>
                </a:moveTo>
                <a:lnTo>
                  <a:pt x="198373" y="0"/>
                </a:lnTo>
                <a:lnTo>
                  <a:pt x="152887" y="5236"/>
                </a:lnTo>
                <a:lnTo>
                  <a:pt x="111132" y="20155"/>
                </a:lnTo>
                <a:lnTo>
                  <a:pt x="74299" y="43567"/>
                </a:lnTo>
                <a:lnTo>
                  <a:pt x="43579" y="74283"/>
                </a:lnTo>
                <a:lnTo>
                  <a:pt x="20162" y="111115"/>
                </a:lnTo>
                <a:lnTo>
                  <a:pt x="5238" y="152875"/>
                </a:lnTo>
                <a:lnTo>
                  <a:pt x="0" y="198374"/>
                </a:lnTo>
                <a:lnTo>
                  <a:pt x="0" y="991869"/>
                </a:lnTo>
                <a:lnTo>
                  <a:pt x="5238" y="1037352"/>
                </a:lnTo>
                <a:lnTo>
                  <a:pt x="20162" y="1079106"/>
                </a:lnTo>
                <a:lnTo>
                  <a:pt x="43579" y="1115939"/>
                </a:lnTo>
                <a:lnTo>
                  <a:pt x="74299" y="1146660"/>
                </a:lnTo>
                <a:lnTo>
                  <a:pt x="111132" y="1170079"/>
                </a:lnTo>
                <a:lnTo>
                  <a:pt x="152887" y="1185004"/>
                </a:lnTo>
                <a:lnTo>
                  <a:pt x="198373" y="1190244"/>
                </a:lnTo>
                <a:lnTo>
                  <a:pt x="3332733" y="1190244"/>
                </a:lnTo>
                <a:lnTo>
                  <a:pt x="3378232" y="1185004"/>
                </a:lnTo>
                <a:lnTo>
                  <a:pt x="3419992" y="1170079"/>
                </a:lnTo>
                <a:lnTo>
                  <a:pt x="3456824" y="1146660"/>
                </a:lnTo>
                <a:lnTo>
                  <a:pt x="3487540" y="1115939"/>
                </a:lnTo>
                <a:lnTo>
                  <a:pt x="3510952" y="1079106"/>
                </a:lnTo>
                <a:lnTo>
                  <a:pt x="3525871" y="1037352"/>
                </a:lnTo>
                <a:lnTo>
                  <a:pt x="3531107" y="991869"/>
                </a:lnTo>
                <a:lnTo>
                  <a:pt x="3531107" y="198374"/>
                </a:lnTo>
                <a:lnTo>
                  <a:pt x="3525871" y="152875"/>
                </a:lnTo>
                <a:lnTo>
                  <a:pt x="3510952" y="111115"/>
                </a:lnTo>
                <a:lnTo>
                  <a:pt x="3487540" y="74283"/>
                </a:lnTo>
                <a:lnTo>
                  <a:pt x="3456824" y="43567"/>
                </a:lnTo>
                <a:lnTo>
                  <a:pt x="3419992" y="20155"/>
                </a:lnTo>
                <a:lnTo>
                  <a:pt x="3378232" y="5236"/>
                </a:lnTo>
                <a:lnTo>
                  <a:pt x="3332733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819" y="4898135"/>
            <a:ext cx="3531235" cy="1517650"/>
          </a:xfrm>
          <a:custGeom>
            <a:avLst/>
            <a:gdLst/>
            <a:ahLst/>
            <a:cxnLst/>
            <a:rect l="l" t="t" r="r" b="b"/>
            <a:pathLst>
              <a:path w="3531235" h="1517650">
                <a:moveTo>
                  <a:pt x="0" y="198374"/>
                </a:moveTo>
                <a:lnTo>
                  <a:pt x="5238" y="152875"/>
                </a:lnTo>
                <a:lnTo>
                  <a:pt x="20162" y="111115"/>
                </a:lnTo>
                <a:lnTo>
                  <a:pt x="43579" y="74283"/>
                </a:lnTo>
                <a:lnTo>
                  <a:pt x="74299" y="43567"/>
                </a:lnTo>
                <a:lnTo>
                  <a:pt x="111132" y="20155"/>
                </a:lnTo>
                <a:lnTo>
                  <a:pt x="152887" y="5236"/>
                </a:lnTo>
                <a:lnTo>
                  <a:pt x="198373" y="0"/>
                </a:lnTo>
                <a:lnTo>
                  <a:pt x="2059813" y="0"/>
                </a:lnTo>
                <a:lnTo>
                  <a:pt x="2942590" y="0"/>
                </a:lnTo>
                <a:lnTo>
                  <a:pt x="3332733" y="0"/>
                </a:lnTo>
                <a:lnTo>
                  <a:pt x="3378232" y="5236"/>
                </a:lnTo>
                <a:lnTo>
                  <a:pt x="3419992" y="20155"/>
                </a:lnTo>
                <a:lnTo>
                  <a:pt x="3456824" y="43567"/>
                </a:lnTo>
                <a:lnTo>
                  <a:pt x="3487540" y="74283"/>
                </a:lnTo>
                <a:lnTo>
                  <a:pt x="3510952" y="111115"/>
                </a:lnTo>
                <a:lnTo>
                  <a:pt x="3525871" y="152875"/>
                </a:lnTo>
                <a:lnTo>
                  <a:pt x="3531107" y="198374"/>
                </a:lnTo>
                <a:lnTo>
                  <a:pt x="3531107" y="694308"/>
                </a:lnTo>
                <a:lnTo>
                  <a:pt x="3531107" y="991869"/>
                </a:lnTo>
                <a:lnTo>
                  <a:pt x="3525871" y="1037352"/>
                </a:lnTo>
                <a:lnTo>
                  <a:pt x="3510952" y="1079106"/>
                </a:lnTo>
                <a:lnTo>
                  <a:pt x="3487540" y="1115939"/>
                </a:lnTo>
                <a:lnTo>
                  <a:pt x="3456824" y="1146660"/>
                </a:lnTo>
                <a:lnTo>
                  <a:pt x="3419992" y="1170079"/>
                </a:lnTo>
                <a:lnTo>
                  <a:pt x="3378232" y="1185004"/>
                </a:lnTo>
                <a:lnTo>
                  <a:pt x="3332733" y="1190244"/>
                </a:lnTo>
                <a:lnTo>
                  <a:pt x="2942590" y="1190244"/>
                </a:lnTo>
                <a:lnTo>
                  <a:pt x="1818005" y="1517561"/>
                </a:lnTo>
                <a:lnTo>
                  <a:pt x="2059813" y="1190244"/>
                </a:lnTo>
                <a:lnTo>
                  <a:pt x="198373" y="1190244"/>
                </a:lnTo>
                <a:lnTo>
                  <a:pt x="152887" y="1185004"/>
                </a:lnTo>
                <a:lnTo>
                  <a:pt x="111132" y="1170079"/>
                </a:lnTo>
                <a:lnTo>
                  <a:pt x="74299" y="1146660"/>
                </a:lnTo>
                <a:lnTo>
                  <a:pt x="43579" y="1115939"/>
                </a:lnTo>
                <a:lnTo>
                  <a:pt x="20162" y="1079106"/>
                </a:lnTo>
                <a:lnTo>
                  <a:pt x="5238" y="1037352"/>
                </a:lnTo>
                <a:lnTo>
                  <a:pt x="0" y="991869"/>
                </a:lnTo>
                <a:lnTo>
                  <a:pt x="0" y="694308"/>
                </a:lnTo>
                <a:lnTo>
                  <a:pt x="0" y="19837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5972" y="5064709"/>
            <a:ext cx="31680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shows </a:t>
            </a:r>
            <a:r>
              <a:rPr sz="1800" b="1" spc="-145" dirty="0">
                <a:solidFill>
                  <a:srgbClr val="FFFFFF"/>
                </a:solidFill>
                <a:latin typeface="Verdana"/>
                <a:cs typeface="Verdana"/>
              </a:rPr>
              <a:t>resilience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relation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00" spc="-4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sz="1800" spc="0" dirty="0">
                <a:solidFill>
                  <a:srgbClr val="FFFFFF"/>
                </a:solidFill>
                <a:latin typeface="Verdana"/>
                <a:cs typeface="Verdana"/>
              </a:rPr>
              <a:t>application.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4920" y="4844796"/>
            <a:ext cx="3671316" cy="1661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6171" y="4965191"/>
            <a:ext cx="3511296" cy="1159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5023" y="4892040"/>
            <a:ext cx="3531235" cy="1517650"/>
          </a:xfrm>
          <a:custGeom>
            <a:avLst/>
            <a:gdLst/>
            <a:ahLst/>
            <a:cxnLst/>
            <a:rect l="l" t="t" r="r" b="b"/>
            <a:pathLst>
              <a:path w="3531234" h="1517650">
                <a:moveTo>
                  <a:pt x="2942590" y="1190244"/>
                </a:moveTo>
                <a:lnTo>
                  <a:pt x="2059812" y="1190244"/>
                </a:lnTo>
                <a:lnTo>
                  <a:pt x="1818004" y="1517561"/>
                </a:lnTo>
                <a:lnTo>
                  <a:pt x="2942590" y="1190244"/>
                </a:lnTo>
                <a:close/>
              </a:path>
              <a:path w="3531234" h="1517650">
                <a:moveTo>
                  <a:pt x="3332733" y="0"/>
                </a:moveTo>
                <a:lnTo>
                  <a:pt x="198374" y="0"/>
                </a:lnTo>
                <a:lnTo>
                  <a:pt x="152875" y="5236"/>
                </a:lnTo>
                <a:lnTo>
                  <a:pt x="111115" y="20155"/>
                </a:lnTo>
                <a:lnTo>
                  <a:pt x="74283" y="43567"/>
                </a:lnTo>
                <a:lnTo>
                  <a:pt x="43567" y="74283"/>
                </a:lnTo>
                <a:lnTo>
                  <a:pt x="20155" y="111115"/>
                </a:lnTo>
                <a:lnTo>
                  <a:pt x="5236" y="152875"/>
                </a:lnTo>
                <a:lnTo>
                  <a:pt x="0" y="198374"/>
                </a:lnTo>
                <a:lnTo>
                  <a:pt x="0" y="991870"/>
                </a:lnTo>
                <a:lnTo>
                  <a:pt x="5236" y="1037356"/>
                </a:lnTo>
                <a:lnTo>
                  <a:pt x="20155" y="1079111"/>
                </a:lnTo>
                <a:lnTo>
                  <a:pt x="43567" y="1115944"/>
                </a:lnTo>
                <a:lnTo>
                  <a:pt x="74283" y="1146664"/>
                </a:lnTo>
                <a:lnTo>
                  <a:pt x="111115" y="1170081"/>
                </a:lnTo>
                <a:lnTo>
                  <a:pt x="152875" y="1185005"/>
                </a:lnTo>
                <a:lnTo>
                  <a:pt x="198374" y="1190244"/>
                </a:lnTo>
                <a:lnTo>
                  <a:pt x="3332733" y="1190244"/>
                </a:lnTo>
                <a:lnTo>
                  <a:pt x="3378232" y="1185005"/>
                </a:lnTo>
                <a:lnTo>
                  <a:pt x="3419992" y="1170081"/>
                </a:lnTo>
                <a:lnTo>
                  <a:pt x="3456824" y="1146664"/>
                </a:lnTo>
                <a:lnTo>
                  <a:pt x="3487540" y="1115944"/>
                </a:lnTo>
                <a:lnTo>
                  <a:pt x="3510952" y="1079111"/>
                </a:lnTo>
                <a:lnTo>
                  <a:pt x="3525871" y="1037356"/>
                </a:lnTo>
                <a:lnTo>
                  <a:pt x="3531107" y="991870"/>
                </a:lnTo>
                <a:lnTo>
                  <a:pt x="3531107" y="198374"/>
                </a:lnTo>
                <a:lnTo>
                  <a:pt x="3525871" y="152875"/>
                </a:lnTo>
                <a:lnTo>
                  <a:pt x="3510952" y="111115"/>
                </a:lnTo>
                <a:lnTo>
                  <a:pt x="3487540" y="74283"/>
                </a:lnTo>
                <a:lnTo>
                  <a:pt x="3456824" y="43567"/>
                </a:lnTo>
                <a:lnTo>
                  <a:pt x="3419992" y="20155"/>
                </a:lnTo>
                <a:lnTo>
                  <a:pt x="3378232" y="5236"/>
                </a:lnTo>
                <a:lnTo>
                  <a:pt x="3332733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45023" y="4892040"/>
            <a:ext cx="3531235" cy="1517650"/>
          </a:xfrm>
          <a:custGeom>
            <a:avLst/>
            <a:gdLst/>
            <a:ahLst/>
            <a:cxnLst/>
            <a:rect l="l" t="t" r="r" b="b"/>
            <a:pathLst>
              <a:path w="3531234" h="1517650">
                <a:moveTo>
                  <a:pt x="0" y="198374"/>
                </a:moveTo>
                <a:lnTo>
                  <a:pt x="5236" y="152875"/>
                </a:lnTo>
                <a:lnTo>
                  <a:pt x="20155" y="111115"/>
                </a:lnTo>
                <a:lnTo>
                  <a:pt x="43567" y="74283"/>
                </a:lnTo>
                <a:lnTo>
                  <a:pt x="74283" y="43567"/>
                </a:lnTo>
                <a:lnTo>
                  <a:pt x="111115" y="20155"/>
                </a:lnTo>
                <a:lnTo>
                  <a:pt x="152875" y="5236"/>
                </a:lnTo>
                <a:lnTo>
                  <a:pt x="198374" y="0"/>
                </a:lnTo>
                <a:lnTo>
                  <a:pt x="2059812" y="0"/>
                </a:lnTo>
                <a:lnTo>
                  <a:pt x="2942590" y="0"/>
                </a:lnTo>
                <a:lnTo>
                  <a:pt x="3332733" y="0"/>
                </a:lnTo>
                <a:lnTo>
                  <a:pt x="3378232" y="5236"/>
                </a:lnTo>
                <a:lnTo>
                  <a:pt x="3419992" y="20155"/>
                </a:lnTo>
                <a:lnTo>
                  <a:pt x="3456824" y="43567"/>
                </a:lnTo>
                <a:lnTo>
                  <a:pt x="3487540" y="74283"/>
                </a:lnTo>
                <a:lnTo>
                  <a:pt x="3510952" y="111115"/>
                </a:lnTo>
                <a:lnTo>
                  <a:pt x="3525871" y="152875"/>
                </a:lnTo>
                <a:lnTo>
                  <a:pt x="3531107" y="198374"/>
                </a:lnTo>
                <a:lnTo>
                  <a:pt x="3531107" y="694309"/>
                </a:lnTo>
                <a:lnTo>
                  <a:pt x="3531107" y="991870"/>
                </a:lnTo>
                <a:lnTo>
                  <a:pt x="3525871" y="1037356"/>
                </a:lnTo>
                <a:lnTo>
                  <a:pt x="3510952" y="1079111"/>
                </a:lnTo>
                <a:lnTo>
                  <a:pt x="3487540" y="1115944"/>
                </a:lnTo>
                <a:lnTo>
                  <a:pt x="3456824" y="1146664"/>
                </a:lnTo>
                <a:lnTo>
                  <a:pt x="3419992" y="1170081"/>
                </a:lnTo>
                <a:lnTo>
                  <a:pt x="3378232" y="1185005"/>
                </a:lnTo>
                <a:lnTo>
                  <a:pt x="3332733" y="1190244"/>
                </a:lnTo>
                <a:lnTo>
                  <a:pt x="2942590" y="1190244"/>
                </a:lnTo>
                <a:lnTo>
                  <a:pt x="1818004" y="1517561"/>
                </a:lnTo>
                <a:lnTo>
                  <a:pt x="2059812" y="1190244"/>
                </a:lnTo>
                <a:lnTo>
                  <a:pt x="198374" y="1190244"/>
                </a:lnTo>
                <a:lnTo>
                  <a:pt x="152875" y="1185005"/>
                </a:lnTo>
                <a:lnTo>
                  <a:pt x="111115" y="1170081"/>
                </a:lnTo>
                <a:lnTo>
                  <a:pt x="74283" y="1146664"/>
                </a:lnTo>
                <a:lnTo>
                  <a:pt x="43567" y="1115944"/>
                </a:lnTo>
                <a:lnTo>
                  <a:pt x="20155" y="1079111"/>
                </a:lnTo>
                <a:lnTo>
                  <a:pt x="5236" y="1037356"/>
                </a:lnTo>
                <a:lnTo>
                  <a:pt x="0" y="991870"/>
                </a:lnTo>
                <a:lnTo>
                  <a:pt x="0" y="694309"/>
                </a:lnTo>
                <a:lnTo>
                  <a:pt x="0" y="198374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77053" y="5059426"/>
            <a:ext cx="3066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explain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their 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thinking </a:t>
            </a:r>
            <a:r>
              <a:rPr sz="1800" spc="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4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also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search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for 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alternative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ways.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8364" y="1796795"/>
            <a:ext cx="3669791" cy="1664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7171" y="1917192"/>
            <a:ext cx="2997707" cy="11597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8467" y="1844039"/>
            <a:ext cx="3529965" cy="1519555"/>
          </a:xfrm>
          <a:custGeom>
            <a:avLst/>
            <a:gdLst/>
            <a:ahLst/>
            <a:cxnLst/>
            <a:rect l="l" t="t" r="r" b="b"/>
            <a:pathLst>
              <a:path w="3529965" h="1519554">
                <a:moveTo>
                  <a:pt x="2941320" y="1191768"/>
                </a:moveTo>
                <a:lnTo>
                  <a:pt x="2058924" y="1191768"/>
                </a:lnTo>
                <a:lnTo>
                  <a:pt x="1817242" y="1519555"/>
                </a:lnTo>
                <a:lnTo>
                  <a:pt x="2941320" y="1191768"/>
                </a:lnTo>
                <a:close/>
              </a:path>
              <a:path w="3529965" h="1519554">
                <a:moveTo>
                  <a:pt x="3330956" y="0"/>
                </a:moveTo>
                <a:lnTo>
                  <a:pt x="198628" y="0"/>
                </a:lnTo>
                <a:lnTo>
                  <a:pt x="153075" y="5244"/>
                </a:lnTo>
                <a:lnTo>
                  <a:pt x="111263" y="20183"/>
                </a:lnTo>
                <a:lnTo>
                  <a:pt x="74384" y="43627"/>
                </a:lnTo>
                <a:lnTo>
                  <a:pt x="43627" y="74384"/>
                </a:lnTo>
                <a:lnTo>
                  <a:pt x="20183" y="111263"/>
                </a:lnTo>
                <a:lnTo>
                  <a:pt x="5244" y="153075"/>
                </a:lnTo>
                <a:lnTo>
                  <a:pt x="0" y="198627"/>
                </a:lnTo>
                <a:lnTo>
                  <a:pt x="0" y="993139"/>
                </a:lnTo>
                <a:lnTo>
                  <a:pt x="5244" y="1038692"/>
                </a:lnTo>
                <a:lnTo>
                  <a:pt x="20183" y="1080504"/>
                </a:lnTo>
                <a:lnTo>
                  <a:pt x="43627" y="1117383"/>
                </a:lnTo>
                <a:lnTo>
                  <a:pt x="74384" y="1148140"/>
                </a:lnTo>
                <a:lnTo>
                  <a:pt x="111263" y="1171584"/>
                </a:lnTo>
                <a:lnTo>
                  <a:pt x="153075" y="1186523"/>
                </a:lnTo>
                <a:lnTo>
                  <a:pt x="198628" y="1191768"/>
                </a:lnTo>
                <a:lnTo>
                  <a:pt x="3330956" y="1191768"/>
                </a:lnTo>
                <a:lnTo>
                  <a:pt x="3376508" y="1186523"/>
                </a:lnTo>
                <a:lnTo>
                  <a:pt x="3418320" y="1171584"/>
                </a:lnTo>
                <a:lnTo>
                  <a:pt x="3455199" y="1148140"/>
                </a:lnTo>
                <a:lnTo>
                  <a:pt x="3485956" y="1117383"/>
                </a:lnTo>
                <a:lnTo>
                  <a:pt x="3509400" y="1080504"/>
                </a:lnTo>
                <a:lnTo>
                  <a:pt x="3524339" y="1038692"/>
                </a:lnTo>
                <a:lnTo>
                  <a:pt x="3529584" y="993139"/>
                </a:lnTo>
                <a:lnTo>
                  <a:pt x="3529584" y="198627"/>
                </a:lnTo>
                <a:lnTo>
                  <a:pt x="3524339" y="153075"/>
                </a:lnTo>
                <a:lnTo>
                  <a:pt x="3509400" y="111263"/>
                </a:lnTo>
                <a:lnTo>
                  <a:pt x="3485956" y="74384"/>
                </a:lnTo>
                <a:lnTo>
                  <a:pt x="3455199" y="43627"/>
                </a:lnTo>
                <a:lnTo>
                  <a:pt x="3418320" y="20183"/>
                </a:lnTo>
                <a:lnTo>
                  <a:pt x="3376508" y="5244"/>
                </a:lnTo>
                <a:lnTo>
                  <a:pt x="3330956" y="0"/>
                </a:lnTo>
                <a:close/>
              </a:path>
            </a:pathLst>
          </a:custGeom>
          <a:solidFill>
            <a:srgbClr val="0D7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68467" y="1844039"/>
            <a:ext cx="3529965" cy="1519555"/>
          </a:xfrm>
          <a:custGeom>
            <a:avLst/>
            <a:gdLst/>
            <a:ahLst/>
            <a:cxnLst/>
            <a:rect l="l" t="t" r="r" b="b"/>
            <a:pathLst>
              <a:path w="3529965" h="1519554">
                <a:moveTo>
                  <a:pt x="0" y="198627"/>
                </a:moveTo>
                <a:lnTo>
                  <a:pt x="5244" y="153075"/>
                </a:lnTo>
                <a:lnTo>
                  <a:pt x="20183" y="111263"/>
                </a:lnTo>
                <a:lnTo>
                  <a:pt x="43627" y="74384"/>
                </a:lnTo>
                <a:lnTo>
                  <a:pt x="74384" y="43627"/>
                </a:lnTo>
                <a:lnTo>
                  <a:pt x="111263" y="20183"/>
                </a:lnTo>
                <a:lnTo>
                  <a:pt x="153075" y="5244"/>
                </a:lnTo>
                <a:lnTo>
                  <a:pt x="198628" y="0"/>
                </a:lnTo>
                <a:lnTo>
                  <a:pt x="2058924" y="0"/>
                </a:lnTo>
                <a:lnTo>
                  <a:pt x="2941320" y="0"/>
                </a:lnTo>
                <a:lnTo>
                  <a:pt x="3330956" y="0"/>
                </a:lnTo>
                <a:lnTo>
                  <a:pt x="3376508" y="5244"/>
                </a:lnTo>
                <a:lnTo>
                  <a:pt x="3418320" y="20183"/>
                </a:lnTo>
                <a:lnTo>
                  <a:pt x="3455199" y="43627"/>
                </a:lnTo>
                <a:lnTo>
                  <a:pt x="3485956" y="74384"/>
                </a:lnTo>
                <a:lnTo>
                  <a:pt x="3509400" y="111263"/>
                </a:lnTo>
                <a:lnTo>
                  <a:pt x="3524339" y="153075"/>
                </a:lnTo>
                <a:lnTo>
                  <a:pt x="3529584" y="198627"/>
                </a:lnTo>
                <a:lnTo>
                  <a:pt x="3529584" y="695198"/>
                </a:lnTo>
                <a:lnTo>
                  <a:pt x="3529584" y="993139"/>
                </a:lnTo>
                <a:lnTo>
                  <a:pt x="3524339" y="1038692"/>
                </a:lnTo>
                <a:lnTo>
                  <a:pt x="3509400" y="1080504"/>
                </a:lnTo>
                <a:lnTo>
                  <a:pt x="3485956" y="1117383"/>
                </a:lnTo>
                <a:lnTo>
                  <a:pt x="3455199" y="1148140"/>
                </a:lnTo>
                <a:lnTo>
                  <a:pt x="3418320" y="1171584"/>
                </a:lnTo>
                <a:lnTo>
                  <a:pt x="3376508" y="1186523"/>
                </a:lnTo>
                <a:lnTo>
                  <a:pt x="3330956" y="1191768"/>
                </a:lnTo>
                <a:lnTo>
                  <a:pt x="2941320" y="1191768"/>
                </a:lnTo>
                <a:lnTo>
                  <a:pt x="1817242" y="1519555"/>
                </a:lnTo>
                <a:lnTo>
                  <a:pt x="2058924" y="1191768"/>
                </a:lnTo>
                <a:lnTo>
                  <a:pt x="198628" y="1191768"/>
                </a:lnTo>
                <a:lnTo>
                  <a:pt x="153075" y="1186523"/>
                </a:lnTo>
                <a:lnTo>
                  <a:pt x="111263" y="1171584"/>
                </a:lnTo>
                <a:lnTo>
                  <a:pt x="74384" y="1148140"/>
                </a:lnTo>
                <a:lnTo>
                  <a:pt x="43627" y="1117383"/>
                </a:lnTo>
                <a:lnTo>
                  <a:pt x="20183" y="1080504"/>
                </a:lnTo>
                <a:lnTo>
                  <a:pt x="5244" y="1038692"/>
                </a:lnTo>
                <a:lnTo>
                  <a:pt x="0" y="993139"/>
                </a:lnTo>
                <a:lnTo>
                  <a:pt x="0" y="695198"/>
                </a:lnTo>
                <a:lnTo>
                  <a:pt x="0" y="19862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58434" y="2011807"/>
            <a:ext cx="2550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Pupil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explain  </a:t>
            </a: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connections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other 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learning.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2157</Words>
  <Application>Microsoft Office PowerPoint</Application>
  <PresentationFormat>On-screen Show (4:3)</PresentationFormat>
  <Paragraphs>284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MS PGothic</vt:lpstr>
      <vt:lpstr>Arial</vt:lpstr>
      <vt:lpstr>Berlin Sans FB</vt:lpstr>
      <vt:lpstr>Calibri</vt:lpstr>
      <vt:lpstr>Comic Sans MS</vt:lpstr>
      <vt:lpstr>Courier New</vt:lpstr>
      <vt:lpstr>Tahoma</vt:lpstr>
      <vt:lpstr>Times New Roman</vt:lpstr>
      <vt:lpstr>Trebuchet MS</vt:lpstr>
      <vt:lpstr>Verdana</vt:lpstr>
      <vt:lpstr>Wingdings</vt:lpstr>
      <vt:lpstr>Office Theme</vt:lpstr>
      <vt:lpstr>WITHOUT LEVELS</vt:lpstr>
      <vt:lpstr>SEPTEMBER 2014</vt:lpstr>
      <vt:lpstr>PowerPoint Presentation</vt:lpstr>
      <vt:lpstr>WHY WERE LEVELS REMOVED?</vt:lpstr>
      <vt:lpstr>THE LEVELS WERE ALSO REMOVED BECAUSE:</vt:lpstr>
      <vt:lpstr>PowerPoint Presentation</vt:lpstr>
      <vt:lpstr>Mastery &amp; Greater Depth</vt:lpstr>
      <vt:lpstr>What Does Mastery Look Like?</vt:lpstr>
      <vt:lpstr>What Does Mastery Look Like?</vt:lpstr>
      <vt:lpstr>Characteristics of Mastery and Depth</vt:lpstr>
      <vt:lpstr>PowerPoint Presentation</vt:lpstr>
      <vt:lpstr>SEPTEMBER 2015</vt:lpstr>
      <vt:lpstr>What do we not mean  by Mastery?</vt:lpstr>
      <vt:lpstr>Stages of learning</vt:lpstr>
      <vt:lpstr>Embedding Mastery into the curriculum</vt:lpstr>
      <vt:lpstr>What Have We Already Done?</vt:lpstr>
      <vt:lpstr>THERE IS A KEY FOCUS ON EXPECTATIONS</vt:lpstr>
      <vt:lpstr>OUR NEW ASSESSMENT SYSTEM</vt:lpstr>
      <vt:lpstr>What About Our SEND Children?</vt:lpstr>
      <vt:lpstr>What will be reported to parents?</vt:lpstr>
      <vt:lpstr>2017 NATIONAL  CURRICULUM TESTS AND  ASSESSMENTS</vt:lpstr>
      <vt:lpstr>English reading 2 papers:</vt:lpstr>
      <vt:lpstr>2017 NATIONAL  CURRICULUM TESTS AND  ASSESSMENTS</vt:lpstr>
      <vt:lpstr>KS2 tests:</vt:lpstr>
      <vt:lpstr>PowerPoint Presentation</vt:lpstr>
      <vt:lpstr>No Sats Levels But Scaled Scores!</vt:lpstr>
      <vt:lpstr>PowerPoint Presentation</vt:lpstr>
      <vt:lpstr>NEW  PRIMARY CURRICULUM FOR MATHEMATICS</vt:lpstr>
      <vt:lpstr>NEW PRIMARY CURRICULUM FOR  MATHEMATICS</vt:lpstr>
      <vt:lpstr>PowerPoint Presentation</vt:lpstr>
      <vt:lpstr>ENGLISH IN KS1 (FASTER, FULLER, DEEPER!)</vt:lpstr>
      <vt:lpstr>ENGLISH IN KS2 (FASTER, FULLER, DEEPER!)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without Levels</dc:title>
  <dc:creator>Maria</dc:creator>
  <cp:lastModifiedBy>Sarah Turner</cp:lastModifiedBy>
  <cp:revision>12</cp:revision>
  <cp:lastPrinted>2018-02-28T15:32:20Z</cp:lastPrinted>
  <dcterms:created xsi:type="dcterms:W3CDTF">2018-02-27T10:45:32Z</dcterms:created>
  <dcterms:modified xsi:type="dcterms:W3CDTF">2018-02-28T16:02:36Z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2018-02-27T00:00:00Z</vt:filetime>
  </property>
</Properties>
</file>