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9AF2B79-40C4-409A-8E14-36610D7D9E6B}" type="datetimeFigureOut">
              <a:rPr lang="en-GB" smtClean="0"/>
              <a:t>13/10/2017</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6EC42D2-9399-4C30-A29B-59837FE0BC9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9AF2B79-40C4-409A-8E14-36610D7D9E6B}" type="datetimeFigureOut">
              <a:rPr lang="en-GB" smtClean="0"/>
              <a:t>13/10/2017</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6EC42D2-9399-4C30-A29B-59837FE0BC9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AF2B79-40C4-409A-8E14-36610D7D9E6B}" type="datetimeFigureOut">
              <a:rPr lang="en-GB" smtClean="0"/>
              <a:t>13/10/2017</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6EC42D2-9399-4C30-A29B-59837FE0BC9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9AF2B79-40C4-409A-8E14-36610D7D9E6B}" type="datetimeFigureOut">
              <a:rPr lang="en-GB" smtClean="0"/>
              <a:t>13/10/2017</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6EC42D2-9399-4C30-A29B-59837FE0BC9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9AF2B79-40C4-409A-8E14-36610D7D9E6B}" type="datetimeFigureOut">
              <a:rPr lang="en-GB" smtClean="0"/>
              <a:t>13/10/2017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6EC42D2-9399-4C30-A29B-59837FE0BC9D}"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9AF2B79-40C4-409A-8E14-36610D7D9E6B}" type="datetimeFigureOut">
              <a:rPr lang="en-GB" smtClean="0"/>
              <a:t>13/10/2017</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6EC42D2-9399-4C30-A29B-59837FE0BC9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When I Grow Up...</a:t>
            </a:r>
            <a:endParaRPr lang="en-GB" dirty="0"/>
          </a:p>
        </p:txBody>
      </p:sp>
      <p:sp>
        <p:nvSpPr>
          <p:cNvPr id="3" name="Subtitle 2"/>
          <p:cNvSpPr>
            <a:spLocks noGrp="1"/>
          </p:cNvSpPr>
          <p:nvPr>
            <p:ph type="subTitle" idx="1"/>
          </p:nvPr>
        </p:nvSpPr>
        <p:spPr/>
        <p:txBody>
          <a:bodyPr/>
          <a:lstStyle/>
          <a:p>
            <a:r>
              <a:rPr lang="en-GB" dirty="0" smtClean="0"/>
              <a:t> Super Learning  Mathematics Week</a:t>
            </a:r>
          </a:p>
          <a:p>
            <a:r>
              <a:rPr lang="en-GB" dirty="0" smtClean="0"/>
              <a:t>16.10.17 – 20.10.17</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Famous mathematicians</a:t>
            </a:r>
            <a:endParaRPr lang="en-GB" dirty="0"/>
          </a:p>
        </p:txBody>
      </p:sp>
      <p:pic>
        <p:nvPicPr>
          <p:cNvPr id="4" name="Content Placeholder 3" descr="ada-lovelace-20825279-1-402.jpg"/>
          <p:cNvPicPr>
            <a:picLocks noGrp="1" noChangeAspect="1"/>
          </p:cNvPicPr>
          <p:nvPr>
            <p:ph idx="1"/>
          </p:nvPr>
        </p:nvPicPr>
        <p:blipFill>
          <a:blip r:embed="rId2" cstate="print"/>
          <a:stretch>
            <a:fillRect/>
          </a:stretch>
        </p:blipFill>
        <p:spPr>
          <a:xfrm>
            <a:off x="467544" y="1484784"/>
            <a:ext cx="2448272" cy="2304256"/>
          </a:xfrm>
        </p:spPr>
      </p:pic>
      <p:pic>
        <p:nvPicPr>
          <p:cNvPr id="6" name="Picture 5" descr="al-ge-bra.png"/>
          <p:cNvPicPr>
            <a:picLocks noChangeAspect="1"/>
          </p:cNvPicPr>
          <p:nvPr/>
        </p:nvPicPr>
        <p:blipFill>
          <a:blip r:embed="rId3" cstate="print"/>
          <a:stretch>
            <a:fillRect/>
          </a:stretch>
        </p:blipFill>
        <p:spPr>
          <a:xfrm>
            <a:off x="3347864" y="1556792"/>
            <a:ext cx="1656184" cy="2304255"/>
          </a:xfrm>
          <a:prstGeom prst="rect">
            <a:avLst/>
          </a:prstGeom>
        </p:spPr>
      </p:pic>
      <p:pic>
        <p:nvPicPr>
          <p:cNvPr id="7" name="Picture 6" descr="Alan_Turing_Aged_16.jpg"/>
          <p:cNvPicPr>
            <a:picLocks noChangeAspect="1"/>
          </p:cNvPicPr>
          <p:nvPr/>
        </p:nvPicPr>
        <p:blipFill>
          <a:blip r:embed="rId4" cstate="print"/>
          <a:stretch>
            <a:fillRect/>
          </a:stretch>
        </p:blipFill>
        <p:spPr>
          <a:xfrm>
            <a:off x="899592" y="4005064"/>
            <a:ext cx="2520280" cy="2520280"/>
          </a:xfrm>
          <a:prstGeom prst="rect">
            <a:avLst/>
          </a:prstGeom>
        </p:spPr>
      </p:pic>
      <p:pic>
        <p:nvPicPr>
          <p:cNvPr id="8" name="Picture 7" descr="Katherine-Johnson-To-the-Moon-and-Back.png"/>
          <p:cNvPicPr>
            <a:picLocks noChangeAspect="1"/>
          </p:cNvPicPr>
          <p:nvPr/>
        </p:nvPicPr>
        <p:blipFill>
          <a:blip r:embed="rId5" cstate="print"/>
          <a:stretch>
            <a:fillRect/>
          </a:stretch>
        </p:blipFill>
        <p:spPr>
          <a:xfrm>
            <a:off x="5364088" y="1556792"/>
            <a:ext cx="2304256" cy="2304256"/>
          </a:xfrm>
          <a:prstGeom prst="rect">
            <a:avLst/>
          </a:prstGeom>
        </p:spPr>
      </p:pic>
      <p:pic>
        <p:nvPicPr>
          <p:cNvPr id="2051" name="Picture 3" descr="C:\Users\Home\AppData\Local\Microsoft\Windows\INetCache\IE\K08553PH\mirror_by_jeatz_axl-d6jasqq[1].png"/>
          <p:cNvPicPr>
            <a:picLocks noChangeAspect="1" noChangeArrowheads="1"/>
          </p:cNvPicPr>
          <p:nvPr/>
        </p:nvPicPr>
        <p:blipFill>
          <a:blip r:embed="rId6" cstate="print"/>
          <a:srcRect/>
          <a:stretch>
            <a:fillRect/>
          </a:stretch>
        </p:blipFill>
        <p:spPr bwMode="auto">
          <a:xfrm>
            <a:off x="4283968" y="4005065"/>
            <a:ext cx="2592288" cy="25922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Are you the next ‘great’?</a:t>
            </a:r>
            <a:endParaRPr lang="en-GB" dirty="0"/>
          </a:p>
        </p:txBody>
      </p:sp>
      <p:pic>
        <p:nvPicPr>
          <p:cNvPr id="3074" name="Picture 2" descr="C:\Users\Home\AppData\Local\Microsoft\Windows\INetCache\IE\K08553PH\mirror_by_jeatz_axl-d6jasqq[1].png"/>
          <p:cNvPicPr>
            <a:picLocks noGrp="1" noChangeAspect="1" noChangeArrowheads="1"/>
          </p:cNvPicPr>
          <p:nvPr>
            <p:ph idx="1"/>
          </p:nvPr>
        </p:nvPicPr>
        <p:blipFill>
          <a:blip r:embed="rId2" cstate="print"/>
          <a:srcRect/>
          <a:stretch>
            <a:fillRect/>
          </a:stretch>
        </p:blipFill>
        <p:spPr bwMode="auto">
          <a:xfrm>
            <a:off x="4211960" y="3284984"/>
            <a:ext cx="3384376" cy="3168352"/>
          </a:xfrm>
          <a:prstGeom prst="rect">
            <a:avLst/>
          </a:prstGeom>
          <a:noFill/>
        </p:spPr>
      </p:pic>
      <p:sp>
        <p:nvSpPr>
          <p:cNvPr id="5" name="TextBox 4"/>
          <p:cNvSpPr txBox="1"/>
          <p:nvPr/>
        </p:nvSpPr>
        <p:spPr>
          <a:xfrm>
            <a:off x="683568" y="2132856"/>
            <a:ext cx="5688632" cy="1200329"/>
          </a:xfrm>
          <a:prstGeom prst="rect">
            <a:avLst/>
          </a:prstGeom>
          <a:noFill/>
        </p:spPr>
        <p:txBody>
          <a:bodyPr wrap="square" rtlCol="0">
            <a:spAutoFit/>
          </a:bodyPr>
          <a:lstStyle/>
          <a:p>
            <a:r>
              <a:rPr lang="en-GB" sz="2400" dirty="0" smtClean="0"/>
              <a:t>Will a room full of schoolchildren one day be learning about </a:t>
            </a:r>
            <a:r>
              <a:rPr lang="en-GB" sz="2400" b="1" i="1" dirty="0" smtClean="0">
                <a:solidFill>
                  <a:srgbClr val="FF0000"/>
                </a:solidFill>
              </a:rPr>
              <a:t>you</a:t>
            </a:r>
            <a:r>
              <a:rPr lang="en-GB" sz="2400" dirty="0" smtClean="0"/>
              <a:t> as one of the great mathematicians?</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Real-Life maths</a:t>
            </a:r>
            <a:endParaRPr lang="en-GB" dirty="0"/>
          </a:p>
        </p:txBody>
      </p:sp>
      <p:pic>
        <p:nvPicPr>
          <p:cNvPr id="4" name="Content Placeholder 3" descr="cash-advance-online.jpg"/>
          <p:cNvPicPr>
            <a:picLocks noGrp="1" noChangeAspect="1"/>
          </p:cNvPicPr>
          <p:nvPr>
            <p:ph idx="1"/>
          </p:nvPr>
        </p:nvPicPr>
        <p:blipFill>
          <a:blip r:embed="rId2" cstate="print"/>
          <a:stretch>
            <a:fillRect/>
          </a:stretch>
        </p:blipFill>
        <p:spPr>
          <a:xfrm>
            <a:off x="3275856" y="3573016"/>
            <a:ext cx="4420344" cy="2871253"/>
          </a:xfrm>
        </p:spPr>
      </p:pic>
      <p:sp>
        <p:nvSpPr>
          <p:cNvPr id="5" name="TextBox 4"/>
          <p:cNvSpPr txBox="1"/>
          <p:nvPr/>
        </p:nvSpPr>
        <p:spPr>
          <a:xfrm>
            <a:off x="467544" y="1556792"/>
            <a:ext cx="7200800" cy="1569660"/>
          </a:xfrm>
          <a:prstGeom prst="rect">
            <a:avLst/>
          </a:prstGeom>
          <a:noFill/>
        </p:spPr>
        <p:txBody>
          <a:bodyPr wrap="square" rtlCol="0">
            <a:spAutoFit/>
          </a:bodyPr>
          <a:lstStyle/>
          <a:p>
            <a:r>
              <a:rPr lang="en-GB" sz="2400" dirty="0" smtClean="0"/>
              <a:t>Some of us love maths, some of us struggle. But everybody, sooner or later, has to use money. And managing money effectively is a valuable life skill we all need.</a:t>
            </a:r>
            <a:endParaRPr lang="en-GB" sz="2400" dirty="0"/>
          </a:p>
        </p:txBody>
      </p:sp>
      <p:sp>
        <p:nvSpPr>
          <p:cNvPr id="6" name="TextBox 5"/>
          <p:cNvSpPr txBox="1"/>
          <p:nvPr/>
        </p:nvSpPr>
        <p:spPr>
          <a:xfrm>
            <a:off x="539552" y="3284984"/>
            <a:ext cx="2520280" cy="3416320"/>
          </a:xfrm>
          <a:prstGeom prst="rect">
            <a:avLst/>
          </a:prstGeom>
          <a:noFill/>
        </p:spPr>
        <p:txBody>
          <a:bodyPr wrap="square" rtlCol="0">
            <a:spAutoFit/>
          </a:bodyPr>
          <a:lstStyle/>
          <a:p>
            <a:r>
              <a:rPr lang="en-GB" sz="2400" dirty="0" smtClean="0"/>
              <a:t>During this week, we will look at developing some of the money and budgeting skills you will need in the future.</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THE TEACHER</a:t>
            </a:r>
            <a:endParaRPr lang="en-GB" dirty="0"/>
          </a:p>
        </p:txBody>
      </p:sp>
      <p:pic>
        <p:nvPicPr>
          <p:cNvPr id="4" name="Content Placeholder 3" descr="MtUG5h4.jpg"/>
          <p:cNvPicPr>
            <a:picLocks noGrp="1" noChangeAspect="1"/>
          </p:cNvPicPr>
          <p:nvPr>
            <p:ph idx="1"/>
          </p:nvPr>
        </p:nvPicPr>
        <p:blipFill>
          <a:blip r:embed="rId2" cstate="print"/>
          <a:stretch>
            <a:fillRect/>
          </a:stretch>
        </p:blipFill>
        <p:spPr>
          <a:xfrm>
            <a:off x="1259632" y="3429000"/>
            <a:ext cx="5544616" cy="3027362"/>
          </a:xfrm>
        </p:spPr>
      </p:pic>
      <p:sp>
        <p:nvSpPr>
          <p:cNvPr id="5" name="TextBox 4"/>
          <p:cNvSpPr txBox="1"/>
          <p:nvPr/>
        </p:nvSpPr>
        <p:spPr>
          <a:xfrm>
            <a:off x="467544" y="1412776"/>
            <a:ext cx="7344816" cy="2011000"/>
          </a:xfrm>
          <a:prstGeom prst="rect">
            <a:avLst/>
          </a:prstGeom>
          <a:noFill/>
        </p:spPr>
        <p:txBody>
          <a:bodyPr wrap="square" rtlCol="0">
            <a:spAutoFit/>
          </a:bodyPr>
          <a:lstStyle/>
          <a:p>
            <a:r>
              <a:rPr lang="en-GB" sz="2400" dirty="0" smtClean="0"/>
              <a:t>The final challenge during the </a:t>
            </a:r>
            <a:r>
              <a:rPr lang="en-GB" sz="2400" b="1" i="1" dirty="0" smtClean="0"/>
              <a:t>When I Grow Up </a:t>
            </a:r>
            <a:r>
              <a:rPr lang="en-GB" sz="2400" dirty="0" smtClean="0"/>
              <a:t>maths week is to see whether you can teach a maths lesson to the year group below you. To really understand something, you have to be able to explain it! So you get to ‘be the teacher’!</a:t>
            </a:r>
            <a:endParaRPr lang="en-GB"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we will have more of this...</a:t>
            </a:r>
            <a:endParaRPr lang="en-GB" dirty="0"/>
          </a:p>
        </p:txBody>
      </p:sp>
      <p:pic>
        <p:nvPicPr>
          <p:cNvPr id="4" name="Content Placeholder 3" descr="child_teacher.jpg"/>
          <p:cNvPicPr>
            <a:picLocks noGrp="1" noChangeAspect="1"/>
          </p:cNvPicPr>
          <p:nvPr>
            <p:ph idx="1"/>
          </p:nvPr>
        </p:nvPicPr>
        <p:blipFill>
          <a:blip r:embed="rId2" cstate="print"/>
          <a:stretch>
            <a:fillRect/>
          </a:stretch>
        </p:blipFill>
        <p:spPr>
          <a:xfrm>
            <a:off x="4211960" y="1484784"/>
            <a:ext cx="3384376" cy="3456384"/>
          </a:xfrm>
        </p:spPr>
      </p:pic>
      <p:pic>
        <p:nvPicPr>
          <p:cNvPr id="5" name="Picture 4" descr="Geoff-Canada-on-Teaching-Kids-How-to-Make-History.jpg"/>
          <p:cNvPicPr>
            <a:picLocks noChangeAspect="1"/>
          </p:cNvPicPr>
          <p:nvPr/>
        </p:nvPicPr>
        <p:blipFill>
          <a:blip r:embed="rId3" cstate="print"/>
          <a:stretch>
            <a:fillRect/>
          </a:stretch>
        </p:blipFill>
        <p:spPr>
          <a:xfrm>
            <a:off x="539552" y="2924945"/>
            <a:ext cx="3384376" cy="3456384"/>
          </a:xfrm>
          <a:prstGeom prst="rect">
            <a:avLst/>
          </a:prstGeom>
        </p:spPr>
      </p:pic>
      <p:sp>
        <p:nvSpPr>
          <p:cNvPr id="6" name="TextBox 5"/>
          <p:cNvSpPr txBox="1"/>
          <p:nvPr/>
        </p:nvSpPr>
        <p:spPr>
          <a:xfrm>
            <a:off x="611560" y="1628800"/>
            <a:ext cx="3456384" cy="1200329"/>
          </a:xfrm>
          <a:prstGeom prst="rect">
            <a:avLst/>
          </a:prstGeom>
          <a:noFill/>
        </p:spPr>
        <p:txBody>
          <a:bodyPr wrap="square" rtlCol="0">
            <a:spAutoFit/>
          </a:bodyPr>
          <a:lstStyle/>
          <a:p>
            <a:r>
              <a:rPr lang="en-GB" sz="2400" dirty="0" smtClean="0"/>
              <a:t>And you get to dress like a teacher to deliver your lesson...</a:t>
            </a:r>
            <a:endParaRPr lang="en-GB" sz="2400" dirty="0"/>
          </a:p>
        </p:txBody>
      </p:sp>
      <p:sp>
        <p:nvSpPr>
          <p:cNvPr id="7" name="TextBox 6"/>
          <p:cNvSpPr txBox="1"/>
          <p:nvPr/>
        </p:nvSpPr>
        <p:spPr>
          <a:xfrm>
            <a:off x="4211960" y="5085184"/>
            <a:ext cx="3384376" cy="1200329"/>
          </a:xfrm>
          <a:prstGeom prst="rect">
            <a:avLst/>
          </a:prstGeom>
          <a:noFill/>
        </p:spPr>
        <p:txBody>
          <a:bodyPr wrap="square" rtlCol="0">
            <a:spAutoFit/>
          </a:bodyPr>
          <a:lstStyle/>
          <a:p>
            <a:r>
              <a:rPr lang="en-GB" sz="2400" dirty="0" smtClean="0"/>
              <a:t>... as long as it’s flattering and you make us look good!</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we get to do this!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608" y="1609725"/>
            <a:ext cx="6462184" cy="48466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And we get to do this!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608" y="1609725"/>
            <a:ext cx="6462184" cy="4846638"/>
          </a:xfrm>
        </p:spPr>
      </p:pic>
    </p:spTree>
    <p:extLst>
      <p:ext uri="{BB962C8B-B14F-4D97-AF65-F5344CB8AC3E}">
        <p14:creationId xmlns:p14="http://schemas.microsoft.com/office/powerpoint/2010/main" val="110509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And we get to do this!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608" y="1609725"/>
            <a:ext cx="6462184" cy="4846638"/>
          </a:xfrm>
        </p:spPr>
      </p:pic>
    </p:spTree>
    <p:extLst>
      <p:ext uri="{BB962C8B-B14F-4D97-AF65-F5344CB8AC3E}">
        <p14:creationId xmlns:p14="http://schemas.microsoft.com/office/powerpoint/2010/main" val="379874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You want to be when you grow up?</a:t>
            </a:r>
            <a:endParaRPr lang="en-GB" dirty="0"/>
          </a:p>
        </p:txBody>
      </p:sp>
      <p:pic>
        <p:nvPicPr>
          <p:cNvPr id="4" name="Content Placeholder 3" descr="professor-baby-costume--mw-118666-1.jpg"/>
          <p:cNvPicPr>
            <a:picLocks noGrp="1" noChangeAspect="1"/>
          </p:cNvPicPr>
          <p:nvPr>
            <p:ph idx="1"/>
          </p:nvPr>
        </p:nvPicPr>
        <p:blipFill>
          <a:blip r:embed="rId2" cstate="print"/>
          <a:stretch>
            <a:fillRect/>
          </a:stretch>
        </p:blipFill>
        <p:spPr>
          <a:xfrm>
            <a:off x="2289921" y="1609725"/>
            <a:ext cx="3573558" cy="484663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 is yours!</a:t>
            </a:r>
            <a:endParaRPr lang="en-GB" dirty="0"/>
          </a:p>
        </p:txBody>
      </p:sp>
      <p:pic>
        <p:nvPicPr>
          <p:cNvPr id="4" name="Content Placeholder 3" descr="iStock_000015988189Medium.jpg"/>
          <p:cNvPicPr>
            <a:picLocks noGrp="1" noChangeAspect="1"/>
          </p:cNvPicPr>
          <p:nvPr>
            <p:ph idx="1"/>
          </p:nvPr>
        </p:nvPicPr>
        <p:blipFill>
          <a:blip r:embed="rId2" cstate="print"/>
          <a:stretch>
            <a:fillRect/>
          </a:stretch>
        </p:blipFill>
        <p:spPr>
          <a:xfrm>
            <a:off x="4427984" y="3861048"/>
            <a:ext cx="3672407" cy="2736304"/>
          </a:xfrm>
        </p:spPr>
      </p:pic>
      <p:sp>
        <p:nvSpPr>
          <p:cNvPr id="6" name="TextBox 5"/>
          <p:cNvSpPr txBox="1"/>
          <p:nvPr/>
        </p:nvSpPr>
        <p:spPr>
          <a:xfrm>
            <a:off x="251520" y="1484784"/>
            <a:ext cx="7488832" cy="1938992"/>
          </a:xfrm>
          <a:prstGeom prst="rect">
            <a:avLst/>
          </a:prstGeom>
          <a:noFill/>
        </p:spPr>
        <p:txBody>
          <a:bodyPr wrap="square" rtlCol="0">
            <a:spAutoFit/>
          </a:bodyPr>
          <a:lstStyle/>
          <a:p>
            <a:r>
              <a:rPr lang="en-GB" sz="2400" dirty="0" smtClean="0"/>
              <a:t>In this room we could have the future Prime Minister, the next top Premiership footballer, or pop sensation, a heart surgeon or top lawyer. Some of you will become entrepreneurs and open your own businesses, some of you may work abroad.</a:t>
            </a:r>
            <a:endParaRPr lang="en-GB" sz="2400" dirty="0"/>
          </a:p>
        </p:txBody>
      </p:sp>
      <p:sp>
        <p:nvSpPr>
          <p:cNvPr id="8" name="TextBox 7"/>
          <p:cNvSpPr txBox="1"/>
          <p:nvPr/>
        </p:nvSpPr>
        <p:spPr>
          <a:xfrm>
            <a:off x="323528" y="3861048"/>
            <a:ext cx="4032448" cy="2677656"/>
          </a:xfrm>
          <a:prstGeom prst="rect">
            <a:avLst/>
          </a:prstGeom>
          <a:noFill/>
        </p:spPr>
        <p:txBody>
          <a:bodyPr wrap="square" rtlCol="0">
            <a:spAutoFit/>
          </a:bodyPr>
          <a:lstStyle/>
          <a:p>
            <a:r>
              <a:rPr lang="en-GB" sz="2400" dirty="0" smtClean="0"/>
              <a:t>Some of you may go on to teach the next generation in schools and universities and some of you may design or build new structures that will change the landscape around us.</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Some of you will work in jobs that don’t exist yet!</a:t>
            </a:r>
            <a:endParaRPr lang="en-GB" dirty="0"/>
          </a:p>
        </p:txBody>
      </p:sp>
      <p:pic>
        <p:nvPicPr>
          <p:cNvPr id="7" name="Content Placeholder 6" descr="Jobs-of-the-Future-11.jpg"/>
          <p:cNvPicPr>
            <a:picLocks noGrp="1" noChangeAspect="1"/>
          </p:cNvPicPr>
          <p:nvPr>
            <p:ph idx="1"/>
          </p:nvPr>
        </p:nvPicPr>
        <p:blipFill>
          <a:blip r:embed="rId2" cstate="print"/>
          <a:stretch>
            <a:fillRect/>
          </a:stretch>
        </p:blipFill>
        <p:spPr>
          <a:xfrm>
            <a:off x="3923928" y="3717033"/>
            <a:ext cx="3888432" cy="2739330"/>
          </a:xfrm>
        </p:spPr>
      </p:pic>
      <p:sp>
        <p:nvSpPr>
          <p:cNvPr id="8" name="TextBox 7"/>
          <p:cNvSpPr txBox="1"/>
          <p:nvPr/>
        </p:nvSpPr>
        <p:spPr>
          <a:xfrm>
            <a:off x="467544" y="1628800"/>
            <a:ext cx="7272808" cy="1200329"/>
          </a:xfrm>
          <a:prstGeom prst="rect">
            <a:avLst/>
          </a:prstGeom>
          <a:noFill/>
        </p:spPr>
        <p:txBody>
          <a:bodyPr wrap="square" rtlCol="0">
            <a:spAutoFit/>
          </a:bodyPr>
          <a:lstStyle/>
          <a:p>
            <a:r>
              <a:rPr lang="en-GB" sz="2400" dirty="0" smtClean="0"/>
              <a:t>Technology is changing so much and advancing so rapidly that many of the top jobs of 2017 did not even exist 5 years ago.</a:t>
            </a:r>
            <a:endParaRPr lang="en-GB" sz="2400" dirty="0"/>
          </a:p>
        </p:txBody>
      </p:sp>
      <p:sp>
        <p:nvSpPr>
          <p:cNvPr id="9" name="TextBox 8"/>
          <p:cNvSpPr txBox="1"/>
          <p:nvPr/>
        </p:nvSpPr>
        <p:spPr>
          <a:xfrm>
            <a:off x="539552" y="3573016"/>
            <a:ext cx="3168352" cy="2308324"/>
          </a:xfrm>
          <a:prstGeom prst="rect">
            <a:avLst/>
          </a:prstGeom>
          <a:noFill/>
        </p:spPr>
        <p:txBody>
          <a:bodyPr wrap="square" rtlCol="0">
            <a:spAutoFit/>
          </a:bodyPr>
          <a:lstStyle/>
          <a:p>
            <a:r>
              <a:rPr lang="en-GB" sz="2400" dirty="0" smtClean="0"/>
              <a:t>Studies show that as many as </a:t>
            </a:r>
            <a:r>
              <a:rPr lang="en-GB" sz="2400" b="1" dirty="0" smtClean="0">
                <a:solidFill>
                  <a:srgbClr val="FF0000"/>
                </a:solidFill>
              </a:rPr>
              <a:t>65% </a:t>
            </a:r>
            <a:r>
              <a:rPr lang="en-GB" sz="2400" dirty="0" smtClean="0"/>
              <a:t>of children today will  go on to employment in jobs that don’t as yet exist.</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possibilities are endless!</a:t>
            </a:r>
            <a:endParaRPr lang="en-GB" dirty="0"/>
          </a:p>
        </p:txBody>
      </p:sp>
      <p:pic>
        <p:nvPicPr>
          <p:cNvPr id="4" name="Content Placeholder 3" descr="static1_squarespace1.jpg"/>
          <p:cNvPicPr>
            <a:picLocks noGrp="1" noChangeAspect="1"/>
          </p:cNvPicPr>
          <p:nvPr>
            <p:ph idx="1"/>
          </p:nvPr>
        </p:nvPicPr>
        <p:blipFill>
          <a:blip r:embed="rId2" cstate="print"/>
          <a:stretch>
            <a:fillRect/>
          </a:stretch>
        </p:blipFill>
        <p:spPr>
          <a:xfrm>
            <a:off x="457200" y="1620044"/>
            <a:ext cx="7239000" cy="4826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we prepare you for your future?</a:t>
            </a:r>
            <a:endParaRPr lang="en-GB" dirty="0"/>
          </a:p>
        </p:txBody>
      </p:sp>
      <p:pic>
        <p:nvPicPr>
          <p:cNvPr id="4" name="Content Placeholder 3" descr="static1_squarespace1.jpg"/>
          <p:cNvPicPr>
            <a:picLocks noGrp="1" noChangeAspect="1"/>
          </p:cNvPicPr>
          <p:nvPr>
            <p:ph idx="1"/>
          </p:nvPr>
        </p:nvPicPr>
        <p:blipFill>
          <a:blip r:embed="rId2" cstate="print"/>
          <a:stretch>
            <a:fillRect/>
          </a:stretch>
        </p:blipFill>
        <p:spPr>
          <a:xfrm>
            <a:off x="4283968" y="4365104"/>
            <a:ext cx="3412232" cy="2080940"/>
          </a:xfrm>
        </p:spPr>
      </p:pic>
      <p:sp>
        <p:nvSpPr>
          <p:cNvPr id="5" name="TextBox 4"/>
          <p:cNvSpPr txBox="1"/>
          <p:nvPr/>
        </p:nvSpPr>
        <p:spPr>
          <a:xfrm>
            <a:off x="467544" y="1628800"/>
            <a:ext cx="7200800" cy="2308324"/>
          </a:xfrm>
          <a:prstGeom prst="rect">
            <a:avLst/>
          </a:prstGeom>
          <a:noFill/>
        </p:spPr>
        <p:txBody>
          <a:bodyPr wrap="square" rtlCol="0">
            <a:spAutoFit/>
          </a:bodyPr>
          <a:lstStyle/>
          <a:p>
            <a:r>
              <a:rPr lang="en-GB" sz="2400" dirty="0" smtClean="0"/>
              <a:t>We know that whatever job you all go on to do, there will be certain skills you need such as good communication skills and the ability to work collaboratively. You will need resilience and perseverance and the ability to think creatively, but also logically and systematically.</a:t>
            </a:r>
            <a:endParaRPr lang="en-GB" sz="2400" dirty="0"/>
          </a:p>
        </p:txBody>
      </p:sp>
      <p:sp>
        <p:nvSpPr>
          <p:cNvPr id="6" name="TextBox 5"/>
          <p:cNvSpPr txBox="1"/>
          <p:nvPr/>
        </p:nvSpPr>
        <p:spPr>
          <a:xfrm>
            <a:off x="611560" y="4293096"/>
            <a:ext cx="3168352" cy="1384995"/>
          </a:xfrm>
          <a:prstGeom prst="rect">
            <a:avLst/>
          </a:prstGeom>
          <a:noFill/>
        </p:spPr>
        <p:txBody>
          <a:bodyPr wrap="square" rtlCol="0">
            <a:spAutoFit/>
          </a:bodyPr>
          <a:lstStyle/>
          <a:p>
            <a:pPr algn="ctr"/>
            <a:r>
              <a:rPr lang="en-GB" sz="2800" b="1" dirty="0" smtClean="0">
                <a:solidFill>
                  <a:srgbClr val="FF0000"/>
                </a:solidFill>
              </a:rPr>
              <a:t>So how does all of this link with maths?</a:t>
            </a:r>
            <a:endParaRPr lang="en-GB" sz="2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For whatever job you do and for future life skills – we all need maths!</a:t>
            </a:r>
            <a:endParaRPr lang="en-GB" sz="2800" dirty="0"/>
          </a:p>
        </p:txBody>
      </p:sp>
      <p:pic>
        <p:nvPicPr>
          <p:cNvPr id="4" name="Content Placeholder 3" descr="math-in-daily-life-1-728.jpg"/>
          <p:cNvPicPr>
            <a:picLocks noGrp="1" noChangeAspect="1"/>
          </p:cNvPicPr>
          <p:nvPr>
            <p:ph idx="1"/>
          </p:nvPr>
        </p:nvPicPr>
        <p:blipFill>
          <a:blip r:embed="rId2" cstate="print"/>
          <a:stretch>
            <a:fillRect/>
          </a:stretch>
        </p:blipFill>
        <p:spPr>
          <a:xfrm>
            <a:off x="845608" y="1678706"/>
            <a:ext cx="6462184" cy="48466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forget the past</a:t>
            </a:r>
            <a:endParaRPr lang="en-GB" dirty="0"/>
          </a:p>
        </p:txBody>
      </p:sp>
      <p:sp>
        <p:nvSpPr>
          <p:cNvPr id="3" name="Content Placeholder 2"/>
          <p:cNvSpPr>
            <a:spLocks noGrp="1"/>
          </p:cNvSpPr>
          <p:nvPr>
            <p:ph idx="1"/>
          </p:nvPr>
        </p:nvSpPr>
        <p:spPr/>
        <p:txBody>
          <a:bodyPr>
            <a:normAutofit lnSpcReduction="10000"/>
          </a:bodyPr>
          <a:lstStyle/>
          <a:p>
            <a:r>
              <a:rPr lang="en-GB" dirty="0" smtClean="0"/>
              <a:t>This Super Learning Maths Week is all about showing you how maths will be a part of your life when you grow up. But although we are looking towards the future, we need to look at some of the people who have been important in the study of maths through the ages.</a:t>
            </a:r>
          </a:p>
          <a:p>
            <a:r>
              <a:rPr lang="en-GB" dirty="0" smtClean="0"/>
              <a:t>In fact, it could be said that these people were ahead of their time with what they discovered and we still use their ideas today. They may have lived in the past but these mathematicians were definitely looking towards the future.</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Inspire and Aspire</a:t>
            </a:r>
            <a:endParaRPr lang="en-GB" dirty="0"/>
          </a:p>
        </p:txBody>
      </p:sp>
      <p:sp>
        <p:nvSpPr>
          <p:cNvPr id="3" name="Content Placeholder 2"/>
          <p:cNvSpPr>
            <a:spLocks noGrp="1"/>
          </p:cNvSpPr>
          <p:nvPr>
            <p:ph idx="1"/>
          </p:nvPr>
        </p:nvSpPr>
        <p:spPr/>
        <p:txBody>
          <a:bodyPr/>
          <a:lstStyle/>
          <a:p>
            <a:r>
              <a:rPr lang="en-GB" dirty="0" smtClean="0"/>
              <a:t>At Oswald Road, we want to</a:t>
            </a:r>
            <a:r>
              <a:rPr lang="en-GB" b="1" i="1" dirty="0" smtClean="0">
                <a:solidFill>
                  <a:srgbClr val="FF0000"/>
                </a:solidFill>
              </a:rPr>
              <a:t> inspire </a:t>
            </a:r>
            <a:r>
              <a:rPr lang="en-GB" dirty="0" smtClean="0"/>
              <a:t>you to learn and succeed. During this week you will look at some famous mathematicians and we hope their stories will inspire you. </a:t>
            </a:r>
          </a:p>
          <a:p>
            <a:r>
              <a:rPr lang="en-GB" dirty="0" smtClean="0"/>
              <a:t>You will also hear from some of our parents and carers who have volunteered to come in and talk to you about how they use maths in their daily life and job.</a:t>
            </a:r>
          </a:p>
          <a:p>
            <a:r>
              <a:rPr lang="en-GB" dirty="0" smtClean="0"/>
              <a:t>We hope you hear something that will inspire you. Maybe you will even </a:t>
            </a:r>
            <a:r>
              <a:rPr lang="en-GB" b="1" i="1" dirty="0" smtClean="0">
                <a:solidFill>
                  <a:srgbClr val="FF0000"/>
                </a:solidFill>
              </a:rPr>
              <a:t>aspire</a:t>
            </a:r>
            <a:r>
              <a:rPr lang="en-GB" dirty="0" smtClean="0"/>
              <a:t> to be like them when you grow up. </a:t>
            </a:r>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243</TotalTime>
  <Words>657</Words>
  <Application>Microsoft Office PowerPoint</Application>
  <PresentationFormat>On-screen Show (4:3)</PresentationFormat>
  <Paragraphs>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Trebuchet MS</vt:lpstr>
      <vt:lpstr>Wingdings</vt:lpstr>
      <vt:lpstr>Wingdings 2</vt:lpstr>
      <vt:lpstr>Opulent</vt:lpstr>
      <vt:lpstr>When I Grow Up...</vt:lpstr>
      <vt:lpstr>What Do You want to be when you grow up?</vt:lpstr>
      <vt:lpstr>The future is yours!</vt:lpstr>
      <vt:lpstr>Some of you will work in jobs that don’t exist yet!</vt:lpstr>
      <vt:lpstr>The possibilities are endless!</vt:lpstr>
      <vt:lpstr>how do we prepare you for your future?</vt:lpstr>
      <vt:lpstr>For whatever job you do and for future life skills – we all need maths!</vt:lpstr>
      <vt:lpstr>Don’t forget the past</vt:lpstr>
      <vt:lpstr>Inspire and Aspire</vt:lpstr>
      <vt:lpstr>Famous mathematicians</vt:lpstr>
      <vt:lpstr>Are you the next ‘great’?</vt:lpstr>
      <vt:lpstr>Real-Life maths</vt:lpstr>
      <vt:lpstr>Be THE TEACHER</vt:lpstr>
      <vt:lpstr>So we will have more of this...</vt:lpstr>
      <vt:lpstr>... And we get to do this!</vt:lpstr>
      <vt:lpstr>... And we get to do this!</vt:lpstr>
      <vt:lpstr>... And we get to do this!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Grow Up...</dc:title>
  <dc:creator>Home</dc:creator>
  <cp:lastModifiedBy>Claire Myers</cp:lastModifiedBy>
  <cp:revision>12</cp:revision>
  <dcterms:created xsi:type="dcterms:W3CDTF">2017-10-08T11:40:15Z</dcterms:created>
  <dcterms:modified xsi:type="dcterms:W3CDTF">2017-10-13T10:29:35Z</dcterms:modified>
</cp:coreProperties>
</file>