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Impact" panose="020B0806030902050204" pitchFamily="34" charset="0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54126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267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31850" y="1709740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60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831850" y="4589464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marL="457189" indent="-1268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2pPr>
            <a:lvl3pPr marL="914377" indent="-12677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3pPr>
            <a:lvl4pPr marL="1371566" indent="-1266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4pPr>
            <a:lvl5pPr marL="1828754" indent="-12654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5pPr>
            <a:lvl6pPr marL="2285943" indent="-12643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6pPr>
            <a:lvl7pPr marL="2743131" indent="-12631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7pPr>
            <a:lvl8pPr marL="3200320" indent="-1261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8pPr>
            <a:lvl9pPr marL="3657509" indent="-12608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839787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189" indent="-12689" rtl="0">
              <a:spcBef>
                <a:spcPts val="0"/>
              </a:spcBef>
              <a:buFont typeface="Calibri"/>
              <a:buNone/>
              <a:defRPr sz="2000" b="1"/>
            </a:lvl2pPr>
            <a:lvl3pPr marL="914377" indent="-12677" rtl="0">
              <a:spcBef>
                <a:spcPts val="0"/>
              </a:spcBef>
              <a:buFont typeface="Calibri"/>
              <a:buNone/>
              <a:defRPr sz="1800" b="1"/>
            </a:lvl3pPr>
            <a:lvl4pPr marL="1371566" indent="-12665" rtl="0">
              <a:spcBef>
                <a:spcPts val="0"/>
              </a:spcBef>
              <a:buFont typeface="Calibri"/>
              <a:buNone/>
              <a:defRPr sz="1600" b="1"/>
            </a:lvl4pPr>
            <a:lvl5pPr marL="1828754" indent="-12654" rtl="0">
              <a:spcBef>
                <a:spcPts val="0"/>
              </a:spcBef>
              <a:buFont typeface="Calibri"/>
              <a:buNone/>
              <a:defRPr sz="1600" b="1"/>
            </a:lvl5pPr>
            <a:lvl6pPr marL="2285943" indent="-12643" rtl="0">
              <a:spcBef>
                <a:spcPts val="0"/>
              </a:spcBef>
              <a:buFont typeface="Calibri"/>
              <a:buNone/>
              <a:defRPr sz="1600" b="1"/>
            </a:lvl6pPr>
            <a:lvl7pPr marL="2743131" indent="-12631" rtl="0">
              <a:spcBef>
                <a:spcPts val="0"/>
              </a:spcBef>
              <a:buFont typeface="Calibri"/>
              <a:buNone/>
              <a:defRPr sz="1600" b="1"/>
            </a:lvl7pPr>
            <a:lvl8pPr marL="3200320" indent="-12619" rtl="0">
              <a:spcBef>
                <a:spcPts val="0"/>
              </a:spcBef>
              <a:buFont typeface="Calibri"/>
              <a:buNone/>
              <a:defRPr sz="1600" b="1"/>
            </a:lvl8pPr>
            <a:lvl9pPr marL="3657509" indent="-12608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189" indent="-12689" rtl="0">
              <a:spcBef>
                <a:spcPts val="0"/>
              </a:spcBef>
              <a:buFont typeface="Calibri"/>
              <a:buNone/>
              <a:defRPr sz="2000" b="1"/>
            </a:lvl2pPr>
            <a:lvl3pPr marL="914377" indent="-12677" rtl="0">
              <a:spcBef>
                <a:spcPts val="0"/>
              </a:spcBef>
              <a:buFont typeface="Calibri"/>
              <a:buNone/>
              <a:defRPr sz="1800" b="1"/>
            </a:lvl3pPr>
            <a:lvl4pPr marL="1371566" indent="-12665" rtl="0">
              <a:spcBef>
                <a:spcPts val="0"/>
              </a:spcBef>
              <a:buFont typeface="Calibri"/>
              <a:buNone/>
              <a:defRPr sz="1600" b="1"/>
            </a:lvl4pPr>
            <a:lvl5pPr marL="1828754" indent="-12654" rtl="0">
              <a:spcBef>
                <a:spcPts val="0"/>
              </a:spcBef>
              <a:buFont typeface="Calibri"/>
              <a:buNone/>
              <a:defRPr sz="1600" b="1"/>
            </a:lvl5pPr>
            <a:lvl6pPr marL="2285943" indent="-12643" rtl="0">
              <a:spcBef>
                <a:spcPts val="0"/>
              </a:spcBef>
              <a:buFont typeface="Calibri"/>
              <a:buNone/>
              <a:defRPr sz="1600" b="1"/>
            </a:lvl6pPr>
            <a:lvl7pPr marL="2743131" indent="-12631" rtl="0">
              <a:spcBef>
                <a:spcPts val="0"/>
              </a:spcBef>
              <a:buFont typeface="Calibri"/>
              <a:buNone/>
              <a:defRPr sz="1600" b="1"/>
            </a:lvl7pPr>
            <a:lvl8pPr marL="3200320" indent="-12619" rtl="0">
              <a:spcBef>
                <a:spcPts val="0"/>
              </a:spcBef>
              <a:buFont typeface="Calibri"/>
              <a:buNone/>
              <a:defRPr sz="1600" b="1"/>
            </a:lvl8pPr>
            <a:lvl9pPr marL="3657509" indent="-12608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7" y="987426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600"/>
            </a:lvl1pPr>
            <a:lvl2pPr marL="457189" indent="-12689" rtl="0">
              <a:spcBef>
                <a:spcPts val="0"/>
              </a:spcBef>
              <a:buFont typeface="Calibri"/>
              <a:buNone/>
              <a:defRPr sz="1400"/>
            </a:lvl2pPr>
            <a:lvl3pPr marL="914377" indent="-12677" rtl="0">
              <a:spcBef>
                <a:spcPts val="0"/>
              </a:spcBef>
              <a:buFont typeface="Calibri"/>
              <a:buNone/>
              <a:defRPr sz="1200"/>
            </a:lvl3pPr>
            <a:lvl4pPr marL="1371566" indent="-12665" rtl="0">
              <a:spcBef>
                <a:spcPts val="0"/>
              </a:spcBef>
              <a:buFont typeface="Calibri"/>
              <a:buNone/>
              <a:defRPr sz="1000"/>
            </a:lvl4pPr>
            <a:lvl5pPr marL="1828754" indent="-12654" rtl="0">
              <a:spcBef>
                <a:spcPts val="0"/>
              </a:spcBef>
              <a:buFont typeface="Calibri"/>
              <a:buNone/>
              <a:defRPr sz="1000"/>
            </a:lvl5pPr>
            <a:lvl6pPr marL="2285943" indent="-12643" rtl="0">
              <a:spcBef>
                <a:spcPts val="0"/>
              </a:spcBef>
              <a:buFont typeface="Calibri"/>
              <a:buNone/>
              <a:defRPr sz="1000"/>
            </a:lvl6pPr>
            <a:lvl7pPr marL="2743131" indent="-12631" rtl="0">
              <a:spcBef>
                <a:spcPts val="0"/>
              </a:spcBef>
              <a:buFont typeface="Calibri"/>
              <a:buNone/>
              <a:defRPr sz="1000"/>
            </a:lvl7pPr>
            <a:lvl8pPr marL="3200320" indent="-12619" rtl="0">
              <a:spcBef>
                <a:spcPts val="0"/>
              </a:spcBef>
              <a:buFont typeface="Calibri"/>
              <a:buNone/>
              <a:defRPr sz="1000"/>
            </a:lvl8pPr>
            <a:lvl9pPr marL="3657509" indent="-12608" rtl="0">
              <a:spcBef>
                <a:spcPts val="0"/>
              </a:spcBef>
              <a:buFont typeface="Calibri"/>
              <a:buNone/>
              <a:defRPr sz="10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5183187" y="987426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600"/>
            </a:lvl1pPr>
            <a:lvl2pPr marL="457189" indent="-12689" rtl="0">
              <a:spcBef>
                <a:spcPts val="0"/>
              </a:spcBef>
              <a:buFont typeface="Calibri"/>
              <a:buNone/>
              <a:defRPr sz="1400"/>
            </a:lvl2pPr>
            <a:lvl3pPr marL="914377" indent="-12677" rtl="0">
              <a:spcBef>
                <a:spcPts val="0"/>
              </a:spcBef>
              <a:buFont typeface="Calibri"/>
              <a:buNone/>
              <a:defRPr sz="1200"/>
            </a:lvl3pPr>
            <a:lvl4pPr marL="1371566" indent="-12665" rtl="0">
              <a:spcBef>
                <a:spcPts val="0"/>
              </a:spcBef>
              <a:buFont typeface="Calibri"/>
              <a:buNone/>
              <a:defRPr sz="1000"/>
            </a:lvl4pPr>
            <a:lvl5pPr marL="1828754" indent="-12654" rtl="0">
              <a:spcBef>
                <a:spcPts val="0"/>
              </a:spcBef>
              <a:buFont typeface="Calibri"/>
              <a:buNone/>
              <a:defRPr sz="1000"/>
            </a:lvl5pPr>
            <a:lvl6pPr marL="2285943" indent="-12643" rtl="0">
              <a:spcBef>
                <a:spcPts val="0"/>
              </a:spcBef>
              <a:buFont typeface="Calibri"/>
              <a:buNone/>
              <a:defRPr sz="1000"/>
            </a:lvl6pPr>
            <a:lvl7pPr marL="2743131" indent="-12631" rtl="0">
              <a:spcBef>
                <a:spcPts val="0"/>
              </a:spcBef>
              <a:buFont typeface="Calibri"/>
              <a:buNone/>
              <a:defRPr sz="1000"/>
            </a:lvl7pPr>
            <a:lvl8pPr marL="3200320" indent="-12619" rtl="0">
              <a:spcBef>
                <a:spcPts val="0"/>
              </a:spcBef>
              <a:buFont typeface="Calibri"/>
              <a:buNone/>
              <a:defRPr sz="1000"/>
            </a:lvl8pPr>
            <a:lvl9pPr marL="3657509" indent="-12608" rtl="0">
              <a:spcBef>
                <a:spcPts val="0"/>
              </a:spcBef>
              <a:buFont typeface="Calibri"/>
              <a:buNone/>
              <a:defRPr sz="10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indent="-1268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indent="-12677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indent="-12665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indent="-12654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indent="-12643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indent="-12631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indent="-12619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indent="-12608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29000" t="43000" r="29000" b="14000"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657564" y="1494801"/>
            <a:ext cx="4540626" cy="125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5400" b="1" dirty="0">
              <a:solidFill>
                <a:srgbClr val="FF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38736" y="55672"/>
            <a:ext cx="8641030" cy="15374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b="1" i="1" u="sng" dirty="0" smtClean="0">
                <a:solidFill>
                  <a:srgbClr val="7030A0"/>
                </a:solidFill>
                <a:sym typeface="Calibri"/>
              </a:rPr>
              <a:t>UNICEF Rights and Responsibilities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b="1" i="1" u="sng" dirty="0" smtClean="0">
                <a:solidFill>
                  <a:srgbClr val="7030A0"/>
                </a:solidFill>
                <a:sym typeface="Calibri"/>
              </a:rPr>
              <a:t>Links:</a:t>
            </a:r>
          </a:p>
          <a:p>
            <a:pPr lvl="0" algn="ctr">
              <a:buSzPct val="25000"/>
            </a:pPr>
            <a:r>
              <a:rPr lang="en-GB" b="1" i="1" u="sng" dirty="0">
                <a:solidFill>
                  <a:srgbClr val="7030A0"/>
                </a:solidFill>
                <a:latin typeface="Calibri" panose="020F0502020204030204" pitchFamily="34" charset="0"/>
              </a:rPr>
              <a:t>Article </a:t>
            </a:r>
            <a:r>
              <a:rPr lang="en-GB" b="1" i="1" u="sng" dirty="0" smtClean="0">
                <a:solidFill>
                  <a:srgbClr val="7030A0"/>
                </a:solidFill>
                <a:latin typeface="Calibri" panose="020F0502020204030204" pitchFamily="34" charset="0"/>
              </a:rPr>
              <a:t>22</a:t>
            </a: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: Children </a:t>
            </a:r>
            <a:r>
              <a:rPr lang="en-GB" b="1" i="1" dirty="0">
                <a:solidFill>
                  <a:srgbClr val="7030A0"/>
                </a:solidFill>
                <a:latin typeface="Calibri" panose="020F0502020204030204" pitchFamily="34" charset="0"/>
              </a:rPr>
              <a:t>have the right to special protection and help if they are </a:t>
            </a: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refugees</a:t>
            </a:r>
            <a:b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(if </a:t>
            </a:r>
            <a:r>
              <a:rPr lang="en-GB" b="1" i="1" dirty="0">
                <a:solidFill>
                  <a:srgbClr val="7030A0"/>
                </a:solidFill>
                <a:latin typeface="Calibri" panose="020F0502020204030204" pitchFamily="34" charset="0"/>
              </a:rPr>
              <a:t>they have been forced to leave their home and live in another country</a:t>
            </a: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).</a:t>
            </a:r>
          </a:p>
          <a:p>
            <a:pPr lvl="0" algn="ctr">
              <a:buSzPct val="25000"/>
            </a:pPr>
            <a:r>
              <a:rPr lang="en-GB" b="1" i="1" u="sng" dirty="0">
                <a:solidFill>
                  <a:srgbClr val="7030A0"/>
                </a:solidFill>
                <a:latin typeface="Calibri" panose="020F0502020204030204" pitchFamily="34" charset="0"/>
              </a:rPr>
              <a:t>Article </a:t>
            </a:r>
            <a:r>
              <a:rPr lang="en-GB" b="1" i="1" u="sng" dirty="0" smtClean="0">
                <a:solidFill>
                  <a:srgbClr val="7030A0"/>
                </a:solidFill>
                <a:latin typeface="Calibri" panose="020F0502020204030204" pitchFamily="34" charset="0"/>
              </a:rPr>
              <a:t>24</a:t>
            </a: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: Children </a:t>
            </a:r>
            <a:r>
              <a:rPr lang="en-GB" b="1" i="1" dirty="0">
                <a:solidFill>
                  <a:srgbClr val="7030A0"/>
                </a:solidFill>
                <a:latin typeface="Calibri" panose="020F0502020204030204" pitchFamily="34" charset="0"/>
              </a:rPr>
              <a:t>have the right to good quality health care – the best health care possible </a:t>
            </a: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– to </a:t>
            </a:r>
            <a:r>
              <a:rPr lang="en-GB" b="1" i="1" dirty="0">
                <a:solidFill>
                  <a:srgbClr val="7030A0"/>
                </a:solidFill>
                <a:latin typeface="Calibri" panose="020F0502020204030204" pitchFamily="34" charset="0"/>
              </a:rPr>
              <a:t>safe drinking water, nutritious food, a clean and safe environment, and information to help them stay </a:t>
            </a: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healthy.</a:t>
            </a:r>
            <a:b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</a:br>
            <a:r>
              <a:rPr lang="en-GB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Rich </a:t>
            </a:r>
            <a:r>
              <a:rPr lang="en-GB" b="1" i="1" dirty="0">
                <a:solidFill>
                  <a:srgbClr val="7030A0"/>
                </a:solidFill>
                <a:latin typeface="Calibri" panose="020F0502020204030204" pitchFamily="34" charset="0"/>
              </a:rPr>
              <a:t>countries should help poorer countries achieve this.</a:t>
            </a:r>
            <a:endParaRPr lang="en-US" b="1" i="1" u="sng" dirty="0">
              <a:solidFill>
                <a:srgbClr val="7030A0"/>
              </a:solidFill>
              <a:latin typeface="Calibri" panose="020F0502020204030204" pitchFamily="34" charset="0"/>
              <a:sym typeface="Calibri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8786400" y="118610"/>
            <a:ext cx="3405730" cy="6629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Writing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 will be putting our persuasive writing techniques to good use this half term </a:t>
            </a: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by creating </a:t>
            </a: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arguments for and against global responses to natural disasters. We will also look carefully at the persuasive techniques employed by charity organisations when they </a:t>
            </a: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canvass </a:t>
            </a: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for support.</a:t>
            </a:r>
            <a:endParaRPr lang="en-US" sz="1600" b="1" i="1" strike="noStrike" cap="none" baseline="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600" b="1" i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History</a:t>
            </a:r>
            <a:endParaRPr lang="en-US" sz="1600" b="1" i="1" u="sng" dirty="0">
              <a:solidFill>
                <a:srgbClr val="7030A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As historians, we will be exploring the eruption of Mount Vesuvius in AD 79 and how it preserved the Roman town of Pompeii.</a:t>
            </a:r>
            <a:endParaRPr sz="1600" b="1" i="1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-18587" y="1647050"/>
            <a:ext cx="3405600" cy="2362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Geography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Bear </a:t>
            </a:r>
            <a:r>
              <a:rPr lang="en-US" sz="1600" b="1" i="1" strike="noStrike" cap="none" baseline="0" dirty="0" err="1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Grylls</a:t>
            </a:r>
            <a:r>
              <a:rPr lang="en-US" sz="1600" b="1" i="1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watch out! Year 6 are about to explore Earth’s extreme climates. We will be looking at extreme weather phenomena</a:t>
            </a:r>
            <a:r>
              <a:rPr lang="en-US" sz="1600" b="1" i="1" strike="noStrike" cap="none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such as tsunamis, earthquakes and tornados. We will be getting hot under the collar when we delve deep into volatile volcanoes.</a:t>
            </a:r>
            <a:endParaRPr lang="en-US" sz="1600" b="1" i="1" strike="noStrike" cap="none" baseline="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Shape 84"/>
          <p:cNvSpPr txBox="1"/>
          <p:nvPr/>
        </p:nvSpPr>
        <p:spPr>
          <a:xfrm>
            <a:off x="3497523" y="5895680"/>
            <a:ext cx="5182243" cy="9376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err="1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Maths</a:t>
            </a:r>
            <a:endParaRPr lang="en-US" sz="1600" b="1" i="1" u="sng" strike="noStrike" cap="none" baseline="0" dirty="0">
              <a:solidFill>
                <a:srgbClr val="7030A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 algn="ctr">
              <a:buSzPct val="25000"/>
            </a:pPr>
            <a:r>
              <a:rPr lang="en-US" sz="1600" b="1" i="1" u="none" strike="noStrike" cap="none" baseline="0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Year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6 </a:t>
            </a:r>
            <a:r>
              <a:rPr lang="en-US" sz="1600" b="1" i="1" u="none" strike="noStrike" cap="none" baseline="0" dirty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will </a:t>
            </a:r>
            <a:r>
              <a:rPr lang="en-US" sz="1600" b="1" i="1" u="none" strike="noStrike" cap="none" baseline="0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be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inputting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data into a bar graph to show the temperatures of the hottest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&amp; coldest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places in the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world.</a:t>
            </a:r>
            <a:r>
              <a:rPr lang="en-US" sz="1600" b="1" i="1" u="none" strike="noStrike" cap="none" baseline="0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endParaRPr lang="en-US" sz="1600" b="1" i="1" dirty="0">
              <a:solidFill>
                <a:srgbClr val="7030A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-14581" y="4109040"/>
            <a:ext cx="3405470" cy="17866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Science</a:t>
            </a:r>
            <a:endParaRPr lang="en-US" sz="1600" b="1" i="1" u="sng" strike="noStrike" cap="none" baseline="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en-GB" sz="1600" b="1" i="1" u="none" strike="noStrike" cap="none" baseline="0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Through this topic, Year 6 will</a:t>
            </a:r>
            <a:r>
              <a:rPr lang="en-GB" sz="1600" b="1" i="1" u="none" strike="noStrike" cap="none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be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 e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xploring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the adaptations of animals and plants that live in extreme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environments. We will also be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e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xploring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condensation and evaporation to link to the water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cycle.</a:t>
            </a:r>
            <a:r>
              <a:rPr lang="en-GB" sz="1600" b="1" i="1" u="none" strike="noStrike" cap="none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 </a:t>
            </a:r>
            <a:endParaRPr sz="1600" b="1" i="1" u="none" strike="noStrike" cap="none" baseline="0" dirty="0">
              <a:solidFill>
                <a:srgbClr val="7030A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8786400" y="4119711"/>
            <a:ext cx="3405600" cy="1600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Art</a:t>
            </a:r>
          </a:p>
          <a:p>
            <a:pPr lvl="0" algn="ctr">
              <a:buSzPct val="25000"/>
            </a:pPr>
            <a:r>
              <a:rPr lang="en-US" sz="1600" b="1" i="1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The earth itself will be our resource as we manipulate clay to produce animal sculptures. </a:t>
            </a:r>
            <a:endParaRPr lang="en-US" sz="1600" b="1" i="1" dirty="0" smtClean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SzPct val="25000"/>
            </a:pP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We will be looking closely at Hokusai’s ‘Great Wave’ and exploring how it was created using block prints. We will also be exploring line, shape and space to create our own</a:t>
            </a:r>
            <a:b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Tornado pictures. </a:t>
            </a:r>
            <a:endParaRPr lang="en-US" sz="1600" b="1" i="1" u="sng" strike="noStrike" cap="none" baseline="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-14711" y="5925138"/>
            <a:ext cx="3405600" cy="9532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Extreme weather permitting…Year 6 will continue with outdoor games!</a:t>
            </a:r>
            <a:endParaRPr lang="en-US" sz="1600" b="1" i="1" strike="noStrike" cap="none" baseline="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i="1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i="1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i="1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737466" y="119558"/>
            <a:ext cx="229329" cy="3385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600" b="1" i="1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737464" y="348160"/>
            <a:ext cx="432228" cy="3385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</p:txBody>
      </p:sp>
      <p:sp>
        <p:nvSpPr>
          <p:cNvPr id="92" name="Shape 92"/>
          <p:cNvSpPr/>
          <p:nvPr/>
        </p:nvSpPr>
        <p:spPr>
          <a:xfrm>
            <a:off x="737466" y="348159"/>
            <a:ext cx="229329" cy="3385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600" b="1" i="1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3470864" y="1647050"/>
            <a:ext cx="5235560" cy="12327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1" u="sng" strike="noStrike" cap="none" baseline="0" dirty="0" smtClean="0">
                <a:solidFill>
                  <a:srgbClr val="7030A0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RE</a:t>
            </a:r>
          </a:p>
          <a:p>
            <a:pPr algn="ctr"/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Year 6 will be investigating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the work of aid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agencies and will be considering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whether or not we should help and how we could do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this.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We will also look at the </a:t>
            </a:r>
            <a:r>
              <a:rPr lang="en-US" sz="1600" b="1" i="1" dirty="0">
                <a:solidFill>
                  <a:srgbClr val="7030A0"/>
                </a:solidFill>
                <a:latin typeface="Calibri" panose="020F0502020204030204" pitchFamily="34" charset="0"/>
              </a:rPr>
              <a:t>work of charities that try to </a:t>
            </a:r>
            <a:r>
              <a:rPr lang="en-US" sz="1600" b="1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improve the situation for people.</a:t>
            </a:r>
            <a:endParaRPr lang="en-GB" sz="1600" b="1" i="1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endParaRPr lang="en-US" sz="16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en-US" sz="1600" b="1" i="1" u="sng" strike="noStrike" cap="none" baseline="0" dirty="0">
              <a:solidFill>
                <a:srgbClr val="FF000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6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316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Impact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Beech</dc:creator>
  <cp:lastModifiedBy>alex hodges</cp:lastModifiedBy>
  <cp:revision>10</cp:revision>
  <dcterms:modified xsi:type="dcterms:W3CDTF">2015-10-15T16:43:40Z</dcterms:modified>
</cp:coreProperties>
</file>