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B42768EA-4F96-4D8B-8B2F-0074C3626F26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43121C05-D67B-4A6E-A419-8A3D09923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6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7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1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9628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398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63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744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38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95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13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01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84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5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67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96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6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6AC4-91BA-421E-BFB9-D187CB8E5C40}" type="datetimeFigureOut">
              <a:rPr lang="en-GB" smtClean="0"/>
              <a:t>17/07/2015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9FBC86-B88D-48C8-BF9C-1BF09F582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19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Berlin Sans FB" panose="020E0602020502020306" pitchFamily="34" charset="0"/>
              </a:rPr>
              <a:t>School Health</a:t>
            </a:r>
            <a:endParaRPr lang="en-GB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Oswald Road Primary School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43" y="412162"/>
            <a:ext cx="3115728" cy="1992371"/>
          </a:xfrm>
          <a:prstGeom prst="rect">
            <a:avLst/>
          </a:prstGeom>
          <a:solidFill>
            <a:srgbClr val="FFCCCC"/>
          </a:solidFill>
        </p:spPr>
      </p:pic>
    </p:spTree>
    <p:extLst>
      <p:ext uri="{BB962C8B-B14F-4D97-AF65-F5344CB8AC3E}">
        <p14:creationId xmlns:p14="http://schemas.microsoft.com/office/powerpoint/2010/main" val="17576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2"/>
                </a:solidFill>
                <a:latin typeface="Berlin Sans FB" panose="020E0602020502020306" pitchFamily="34" charset="0"/>
              </a:rPr>
              <a:t>School Health</a:t>
            </a:r>
            <a:endParaRPr lang="en-GB" sz="6000" dirty="0">
              <a:solidFill>
                <a:schemeClr val="accent2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8465"/>
            <a:ext cx="8596668" cy="4591903"/>
          </a:xfrm>
        </p:spPr>
        <p:txBody>
          <a:bodyPr>
            <a:normAutofit fontScale="92500" lnSpcReduction="10000"/>
          </a:bodyPr>
          <a:lstStyle/>
          <a:p>
            <a:r>
              <a:rPr lang="en-GB" sz="47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Health and the School </a:t>
            </a:r>
            <a:r>
              <a:rPr lang="en-GB" sz="47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</a:t>
            </a:r>
            <a:r>
              <a:rPr lang="en-GB" sz="47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Service, are there to </a:t>
            </a:r>
            <a:r>
              <a:rPr lang="en-GB" sz="47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advice to </a:t>
            </a:r>
            <a:r>
              <a:rPr lang="en-GB" sz="47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parent/carers, </a:t>
            </a:r>
            <a:r>
              <a:rPr lang="en-GB" sz="47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 and </a:t>
            </a:r>
            <a:r>
              <a:rPr lang="en-GB" sz="47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staff </a:t>
            </a:r>
            <a:r>
              <a:rPr lang="en-GB" sz="47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any health </a:t>
            </a:r>
            <a:r>
              <a:rPr lang="en-GB" sz="47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concerns </a:t>
            </a:r>
            <a:r>
              <a:rPr lang="en-GB" sz="47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may affect a child's progress at school. </a:t>
            </a:r>
          </a:p>
          <a:p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17849"/>
            <a:ext cx="8596668" cy="1320800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accent2"/>
                </a:solidFill>
                <a:latin typeface="Berlin Sans FB" panose="020E0602020502020306" pitchFamily="34" charset="0"/>
              </a:rPr>
              <a:t>Schools Role </a:t>
            </a:r>
            <a:endParaRPr lang="en-GB" sz="6600" dirty="0">
              <a:solidFill>
                <a:schemeClr val="accent2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8649"/>
            <a:ext cx="9084852" cy="4855334"/>
          </a:xfrm>
        </p:spPr>
        <p:txBody>
          <a:bodyPr>
            <a:normAutofit/>
          </a:bodyPr>
          <a:lstStyle/>
          <a:p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supports you and your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children’s health and learning, guiding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families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successfully through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school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processes, and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advocate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and your children. </a:t>
            </a:r>
            <a:endParaRPr lang="en-GB" sz="2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Our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school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ethos reflects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the importance of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parental involvement in children’s education.</a:t>
            </a:r>
          </a:p>
          <a:p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To have systems in place that involves good home/school links and the sharing of relevant information. </a:t>
            </a:r>
            <a:endParaRPr lang="en-GB" sz="2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To have policies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procedures to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in place to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minimise risk and maximise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parent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involvement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the impact on the child’s health and learning. </a:t>
            </a:r>
          </a:p>
          <a:p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To have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a friendly, welcoming environment for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parents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200" dirty="0" smtClean="0">
                <a:solidFill>
                  <a:schemeClr val="accent2">
                    <a:lumMod val="75000"/>
                  </a:schemeClr>
                </a:solidFill>
              </a:rPr>
              <a:t>to discuss health needs of their child.</a:t>
            </a:r>
            <a:endParaRPr lang="en-GB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86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2"/>
                </a:solidFill>
                <a:latin typeface="Berlin Sans FB" panose="020E0602020502020306" pitchFamily="34" charset="0"/>
              </a:rPr>
              <a:t>Parents Role</a:t>
            </a:r>
            <a:endParaRPr lang="en-GB" sz="6000" dirty="0">
              <a:solidFill>
                <a:schemeClr val="accent2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9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Parents play a significant role in supporting their children’s health and learning, guiding their children successfully through school processes, and advocating for their children and for the effectiveness of schools. Parent engagement in </a:t>
            </a:r>
            <a:r>
              <a:rPr lang="en-GB" sz="29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is vital, parents </a:t>
            </a:r>
            <a:r>
              <a:rPr lang="en-GB" sz="29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school staff working together to support and improve the learning, development, and health of </a:t>
            </a:r>
            <a:r>
              <a:rPr lang="en-GB" sz="29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children. </a:t>
            </a:r>
            <a:endParaRPr lang="en-GB" sz="29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0355"/>
            <a:ext cx="8596668" cy="1320800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accent2"/>
                </a:solidFill>
                <a:latin typeface="Berlin Sans FB" panose="020E0602020502020306" pitchFamily="34" charset="0"/>
              </a:rPr>
              <a:t>Systems in Place</a:t>
            </a:r>
            <a:endParaRPr lang="en-GB" sz="6600" dirty="0">
              <a:solidFill>
                <a:schemeClr val="accent2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1155"/>
            <a:ext cx="8853032" cy="4740856"/>
          </a:xfrm>
        </p:spPr>
        <p:txBody>
          <a:bodyPr/>
          <a:lstStyle/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Collect information regarding a child's health or Medical need from parent/carer.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Documentation to administer medicine for a short period of time.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health plan for a child with a long term health need e.g. a condition, an allergy.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required training for staff e.g. diabetes, anaphylaxis. 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assessments if required for movement around school and trips out.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Managing emergency's and emergency procedures.</a:t>
            </a:r>
          </a:p>
          <a:p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Confidentiality and the sharing of information.</a:t>
            </a:r>
          </a:p>
          <a:p>
            <a:r>
              <a:rPr lang="en-GB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 for Supporting Pupils at School with Medical </a:t>
            </a:r>
            <a:r>
              <a:rPr lang="en-GB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Conditions.</a:t>
            </a:r>
            <a:endParaRPr lang="en-GB" sz="22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7" y="133081"/>
            <a:ext cx="8596668" cy="1320800"/>
          </a:xfrm>
        </p:spPr>
        <p:txBody>
          <a:bodyPr/>
          <a:lstStyle/>
          <a:p>
            <a:r>
              <a:rPr lang="en-GB" dirty="0" smtClean="0">
                <a:latin typeface="Berlin Sans FB" panose="020E0602020502020306" pitchFamily="34" charset="0"/>
              </a:rPr>
              <a:t>School Medical Information Form</a:t>
            </a:r>
            <a:endParaRPr lang="en-GB" dirty="0">
              <a:latin typeface="Berlin Sans FB" panose="020E0602020502020306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953343"/>
              </p:ext>
            </p:extLst>
          </p:nvPr>
        </p:nvGraphicFramePr>
        <p:xfrm>
          <a:off x="845222" y="798613"/>
          <a:ext cx="4482152" cy="58896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36189"/>
                <a:gridCol w="2045963"/>
              </a:tblGrid>
              <a:tr h="86881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Berlin Sans FB" panose="020E0602020502020306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School </a:t>
                      </a:r>
                      <a:r>
                        <a:rPr lang="en-GB" sz="1500" dirty="0">
                          <a:effectLst/>
                          <a:latin typeface="Berlin Sans FB" panose="020E0602020502020306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Medical Information </a:t>
                      </a:r>
                      <a:r>
                        <a:rPr lang="en-GB" sz="1500" dirty="0" smtClean="0">
                          <a:effectLst/>
                          <a:latin typeface="Berlin Sans FB" panose="020E0602020502020306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Form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Pupil 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700" dirty="0" smtClean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Date:                                                                    Class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Berlin Sans FB" panose="020E0602020502020306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Nature of medical need/allergy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Dietary needs, symptoms and Treatment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Arrangements/ Action to be taken by school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Emergency contact</a:t>
                      </a: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 names, relationship to child and numbers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Permission to self-administer medication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				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Yes / No</a:t>
                      </a: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    (Please circle)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Note: if self – administration of medicine required then a separate form must </a:t>
                      </a:r>
                      <a:r>
                        <a:rPr lang="en-GB" sz="700" i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also</a:t>
                      </a: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 be completed- see Health Lead.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Please contact a member of the Pastoral Team if you require a meeting to discuss the above in more detail.</a:t>
                      </a:r>
                      <a:endParaRPr lang="en-GB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154" marR="41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717800" y="7477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7" name="Picture 9" descr="oswald ow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49" y="849023"/>
            <a:ext cx="747795" cy="77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269288" y="981075"/>
            <a:ext cx="1200150" cy="107156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717800" y="747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579164" y="976313"/>
            <a:ext cx="4267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information is asked for at the beginning of each school year from parents and from any new starter thereafter.</a:t>
            </a:r>
            <a:endParaRPr lang="en-GB" sz="2800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51" y="561009"/>
            <a:ext cx="9064487" cy="1320800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Berlin Sans FB" panose="020E0602020502020306" pitchFamily="34" charset="0"/>
              </a:rPr>
              <a:t>Individual Health Care Plans</a:t>
            </a:r>
            <a:endParaRPr lang="en-GB" sz="5400" dirty="0">
              <a:latin typeface="Berlin Sans FB" panose="020E0602020502020306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7652" y="1881809"/>
            <a:ext cx="72356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IHCPs are written by school in conjunction with parents and health professionals. They act as a script for all adults who may be working or are in regular contact with that child. If required a risk assessment can be used in union with an IHCP.</a:t>
            </a:r>
          </a:p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examples of the pro formas on the table.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427</TotalTime>
  <Words>414</Words>
  <Application>Microsoft Office PowerPoint</Application>
  <PresentationFormat>Custom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School Health</vt:lpstr>
      <vt:lpstr>School Health</vt:lpstr>
      <vt:lpstr>Schools Role </vt:lpstr>
      <vt:lpstr>Parents Role</vt:lpstr>
      <vt:lpstr>Systems in Place</vt:lpstr>
      <vt:lpstr>School Medical Information Form</vt:lpstr>
      <vt:lpstr>Individual Health Care Plans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Health</dc:title>
  <dc:creator>D.Carter</dc:creator>
  <cp:lastModifiedBy>Helen Woolf</cp:lastModifiedBy>
  <cp:revision>20</cp:revision>
  <cp:lastPrinted>2015-07-16T14:51:30Z</cp:lastPrinted>
  <dcterms:created xsi:type="dcterms:W3CDTF">2015-07-13T08:04:42Z</dcterms:created>
  <dcterms:modified xsi:type="dcterms:W3CDTF">2015-07-17T14:33:48Z</dcterms:modified>
</cp:coreProperties>
</file>